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67" r:id="rId5"/>
    <p:sldId id="268" r:id="rId6"/>
    <p:sldId id="269" r:id="rId7"/>
    <p:sldId id="270" r:id="rId8"/>
    <p:sldId id="271" r:id="rId9"/>
    <p:sldId id="274" r:id="rId10"/>
    <p:sldId id="275" r:id="rId11"/>
    <p:sldId id="276" r:id="rId12"/>
    <p:sldId id="272" r:id="rId13"/>
    <p:sldId id="273" r:id="rId14"/>
    <p:sldId id="277" r:id="rId15"/>
    <p:sldId id="278" r:id="rId16"/>
    <p:sldId id="264" r:id="rId17"/>
    <p:sldId id="265"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145" autoAdjust="0"/>
  </p:normalViewPr>
  <p:slideViewPr>
    <p:cSldViewPr snapToGrid="0">
      <p:cViewPr varScale="1">
        <p:scale>
          <a:sx n="50" d="100"/>
          <a:sy n="50" d="100"/>
        </p:scale>
        <p:origin x="121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93230-3755-4214-AB77-33294191617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DE2A3A93-4E91-40D5-8E28-3C020D7917BE}">
      <dgm:prSet custT="1"/>
      <dgm:spPr/>
      <dgm:t>
        <a:bodyPr/>
        <a:lstStyle/>
        <a:p>
          <a:pPr>
            <a:defRPr b="1"/>
          </a:pPr>
          <a:r>
            <a:rPr lang="en-US" sz="2800"/>
            <a:t>1950s</a:t>
          </a:r>
        </a:p>
      </dgm:t>
    </dgm:pt>
    <dgm:pt modelId="{DC477544-8500-4BC8-AA84-70044C019933}" type="parTrans" cxnId="{90AD7434-0051-4468-B661-69844F3B373B}">
      <dgm:prSet/>
      <dgm:spPr/>
      <dgm:t>
        <a:bodyPr/>
        <a:lstStyle/>
        <a:p>
          <a:endParaRPr lang="en-US"/>
        </a:p>
      </dgm:t>
    </dgm:pt>
    <dgm:pt modelId="{BDF5B1C7-069F-4487-9D35-CD23CDA5E008}" type="sibTrans" cxnId="{90AD7434-0051-4468-B661-69844F3B373B}">
      <dgm:prSet/>
      <dgm:spPr/>
      <dgm:t>
        <a:bodyPr/>
        <a:lstStyle/>
        <a:p>
          <a:endParaRPr lang="en-US"/>
        </a:p>
      </dgm:t>
    </dgm:pt>
    <dgm:pt modelId="{B17C333A-501B-4D65-8C11-7EEF68589BAC}">
      <dgm:prSet custT="1"/>
      <dgm:spPr/>
      <dgm:t>
        <a:bodyPr/>
        <a:lstStyle/>
        <a:p>
          <a:r>
            <a:rPr lang="en-US" sz="1800"/>
            <a:t>Concern about global climate change dates back as far as the 1950s, but until the 1970s it was mainly regarded as a scientific issue with little if any policy relevance.</a:t>
          </a:r>
        </a:p>
      </dgm:t>
    </dgm:pt>
    <dgm:pt modelId="{F5497341-88D1-4E77-94BD-A99DD4FE08F8}" type="parTrans" cxnId="{67F55E40-A562-4483-8E0A-EC2989D871AD}">
      <dgm:prSet/>
      <dgm:spPr/>
      <dgm:t>
        <a:bodyPr/>
        <a:lstStyle/>
        <a:p>
          <a:endParaRPr lang="en-US"/>
        </a:p>
      </dgm:t>
    </dgm:pt>
    <dgm:pt modelId="{597071D0-F1DF-4CF3-B282-BF7FDB46D4E8}" type="sibTrans" cxnId="{67F55E40-A562-4483-8E0A-EC2989D871AD}">
      <dgm:prSet/>
      <dgm:spPr/>
      <dgm:t>
        <a:bodyPr/>
        <a:lstStyle/>
        <a:p>
          <a:endParaRPr lang="en-US"/>
        </a:p>
      </dgm:t>
    </dgm:pt>
    <dgm:pt modelId="{69FBD55B-DB49-4D8E-8EF8-4D9B2ED46746}">
      <dgm:prSet custT="1"/>
      <dgm:spPr/>
      <dgm:t>
        <a:bodyPr/>
        <a:lstStyle/>
        <a:p>
          <a:pPr>
            <a:defRPr b="1"/>
          </a:pPr>
          <a:r>
            <a:rPr lang="en-US" sz="2800"/>
            <a:t>1972</a:t>
          </a:r>
        </a:p>
      </dgm:t>
    </dgm:pt>
    <dgm:pt modelId="{D679C6DC-3AC6-449F-AC83-73514AE3D1BC}" type="parTrans" cxnId="{6D3D98CB-F33A-4923-89F8-43613B838C63}">
      <dgm:prSet/>
      <dgm:spPr/>
      <dgm:t>
        <a:bodyPr/>
        <a:lstStyle/>
        <a:p>
          <a:endParaRPr lang="en-US"/>
        </a:p>
      </dgm:t>
    </dgm:pt>
    <dgm:pt modelId="{8AE620BA-AE30-4A2F-B2CC-097B984E972B}" type="sibTrans" cxnId="{6D3D98CB-F33A-4923-89F8-43613B838C63}">
      <dgm:prSet/>
      <dgm:spPr/>
      <dgm:t>
        <a:bodyPr/>
        <a:lstStyle/>
        <a:p>
          <a:endParaRPr lang="en-US"/>
        </a:p>
      </dgm:t>
    </dgm:pt>
    <dgm:pt modelId="{23F394A6-E11B-4C6C-A0B7-CCF4CF01C70D}">
      <dgm:prSet custT="1"/>
      <dgm:spPr/>
      <dgm:t>
        <a:bodyPr/>
        <a:lstStyle/>
        <a:p>
          <a:r>
            <a:rPr lang="en-US" sz="1800"/>
            <a:t>The 1972 Stockholm Conference agreed to intensify scientific research, a task later taken up by the newly created United Nations Environment Programme (UNEP)</a:t>
          </a:r>
        </a:p>
      </dgm:t>
    </dgm:pt>
    <dgm:pt modelId="{44AC03C2-8AC6-4D0A-96C5-AA6D6EE04A6B}" type="parTrans" cxnId="{8C9E797E-E021-46D9-9C34-49EFB0FB4766}">
      <dgm:prSet/>
      <dgm:spPr/>
      <dgm:t>
        <a:bodyPr/>
        <a:lstStyle/>
        <a:p>
          <a:endParaRPr lang="en-US"/>
        </a:p>
      </dgm:t>
    </dgm:pt>
    <dgm:pt modelId="{25C96DA5-7BAA-4D78-BACF-A92C7B8B90D5}" type="sibTrans" cxnId="{8C9E797E-E021-46D9-9C34-49EFB0FB4766}">
      <dgm:prSet/>
      <dgm:spPr/>
      <dgm:t>
        <a:bodyPr/>
        <a:lstStyle/>
        <a:p>
          <a:endParaRPr lang="en-US"/>
        </a:p>
      </dgm:t>
    </dgm:pt>
    <dgm:pt modelId="{9B5B5AC6-896D-4CD5-A03B-9B6DC9673856}">
      <dgm:prSet custT="1"/>
      <dgm:spPr/>
      <dgm:t>
        <a:bodyPr/>
        <a:lstStyle/>
        <a:p>
          <a:pPr>
            <a:defRPr b="1"/>
          </a:pPr>
          <a:r>
            <a:rPr lang="en-US" sz="2800"/>
            <a:t>1970s</a:t>
          </a:r>
        </a:p>
      </dgm:t>
    </dgm:pt>
    <dgm:pt modelId="{328B1FE8-4EE6-4457-BC6D-1004AA26F24F}" type="parTrans" cxnId="{62EEB847-FA09-45D1-B5BB-8F7B5B7BE0DB}">
      <dgm:prSet/>
      <dgm:spPr/>
      <dgm:t>
        <a:bodyPr/>
        <a:lstStyle/>
        <a:p>
          <a:endParaRPr lang="en-US"/>
        </a:p>
      </dgm:t>
    </dgm:pt>
    <dgm:pt modelId="{2F89B1F5-B13C-42FE-A140-3E4083781E95}" type="sibTrans" cxnId="{62EEB847-FA09-45D1-B5BB-8F7B5B7BE0DB}">
      <dgm:prSet/>
      <dgm:spPr/>
      <dgm:t>
        <a:bodyPr/>
        <a:lstStyle/>
        <a:p>
          <a:endParaRPr lang="en-US"/>
        </a:p>
      </dgm:t>
    </dgm:pt>
    <dgm:pt modelId="{85A8875D-D569-45B7-A8AD-181B205466DF}">
      <dgm:prSet custT="1"/>
      <dgm:spPr/>
      <dgm:t>
        <a:bodyPr/>
        <a:lstStyle/>
        <a:p>
          <a:r>
            <a:rPr lang="en-US" sz="1800"/>
            <a:t>Throughout the 1970s, a debate had raged between scientists over whether the climate was warming or even cooling.</a:t>
          </a:r>
        </a:p>
      </dgm:t>
    </dgm:pt>
    <dgm:pt modelId="{F78F4647-F7FB-4223-934B-06402BEB9807}" type="parTrans" cxnId="{CB6C04F2-E678-4520-8571-9ACB49BBAD01}">
      <dgm:prSet/>
      <dgm:spPr/>
      <dgm:t>
        <a:bodyPr/>
        <a:lstStyle/>
        <a:p>
          <a:endParaRPr lang="en-US"/>
        </a:p>
      </dgm:t>
    </dgm:pt>
    <dgm:pt modelId="{BF7FAC08-C120-4F93-B1BE-2931434EDCC9}" type="sibTrans" cxnId="{CB6C04F2-E678-4520-8571-9ACB49BBAD01}">
      <dgm:prSet/>
      <dgm:spPr/>
      <dgm:t>
        <a:bodyPr/>
        <a:lstStyle/>
        <a:p>
          <a:endParaRPr lang="en-US"/>
        </a:p>
      </dgm:t>
    </dgm:pt>
    <dgm:pt modelId="{15211037-878A-4A72-89EA-67D1867CCF53}" type="pres">
      <dgm:prSet presAssocID="{77B93230-3755-4214-AB77-33294191617F}" presName="root" presStyleCnt="0">
        <dgm:presLayoutVars>
          <dgm:chMax/>
          <dgm:chPref/>
          <dgm:animLvl val="lvl"/>
        </dgm:presLayoutVars>
      </dgm:prSet>
      <dgm:spPr/>
    </dgm:pt>
    <dgm:pt modelId="{CD71E88D-7593-4A7E-9087-620BB6701A86}" type="pres">
      <dgm:prSet presAssocID="{77B93230-3755-4214-AB77-33294191617F}"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B700D7B7-C6B5-44E1-99A1-F9981D5F815D}" type="pres">
      <dgm:prSet presAssocID="{77B93230-3755-4214-AB77-33294191617F}" presName="nodes" presStyleCnt="0">
        <dgm:presLayoutVars>
          <dgm:chMax/>
          <dgm:chPref/>
          <dgm:animLvl val="lvl"/>
        </dgm:presLayoutVars>
      </dgm:prSet>
      <dgm:spPr/>
    </dgm:pt>
    <dgm:pt modelId="{61937029-300E-4AEC-8E77-07E033C51672}" type="pres">
      <dgm:prSet presAssocID="{DE2A3A93-4E91-40D5-8E28-3C020D7917BE}" presName="composite" presStyleCnt="0"/>
      <dgm:spPr/>
    </dgm:pt>
    <dgm:pt modelId="{FB607336-CCDA-4B10-A3A0-D6156FFD2F79}" type="pres">
      <dgm:prSet presAssocID="{DE2A3A93-4E91-40D5-8E28-3C020D7917BE}"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ABCC696-F71B-4AE5-82CA-A58A2F34CFDF}" type="pres">
      <dgm:prSet presAssocID="{DE2A3A93-4E91-40D5-8E28-3C020D7917BE}" presName="DropPinPlaceHolder" presStyleCnt="0"/>
      <dgm:spPr/>
    </dgm:pt>
    <dgm:pt modelId="{D7CFEE66-2386-44B3-B493-33F75C215415}" type="pres">
      <dgm:prSet presAssocID="{DE2A3A93-4E91-40D5-8E28-3C020D7917BE}" presName="DropPin" presStyleLbl="alignNode1" presStyleIdx="0" presStyleCnt="3"/>
      <dgm:spPr/>
    </dgm:pt>
    <dgm:pt modelId="{8D587680-7F23-4AD9-B749-DA107B3C943F}" type="pres">
      <dgm:prSet presAssocID="{DE2A3A93-4E91-40D5-8E28-3C020D7917BE}"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D22B6350-E3F5-43F4-971E-BCD6FE32045D}" type="pres">
      <dgm:prSet presAssocID="{DE2A3A93-4E91-40D5-8E28-3C020D7917BE}" presName="L2TextContainer" presStyleLbl="revTx" presStyleIdx="0" presStyleCnt="6">
        <dgm:presLayoutVars>
          <dgm:bulletEnabled val="1"/>
        </dgm:presLayoutVars>
      </dgm:prSet>
      <dgm:spPr/>
    </dgm:pt>
    <dgm:pt modelId="{85F97ECF-C142-4079-B597-9C9F7830EAE7}" type="pres">
      <dgm:prSet presAssocID="{DE2A3A93-4E91-40D5-8E28-3C020D7917BE}" presName="L1TextContainer" presStyleLbl="revTx" presStyleIdx="1" presStyleCnt="6">
        <dgm:presLayoutVars>
          <dgm:chMax val="1"/>
          <dgm:chPref val="1"/>
          <dgm:bulletEnabled val="1"/>
        </dgm:presLayoutVars>
      </dgm:prSet>
      <dgm:spPr/>
    </dgm:pt>
    <dgm:pt modelId="{DBD3595F-645B-4233-A53D-CFD42BE66301}" type="pres">
      <dgm:prSet presAssocID="{DE2A3A93-4E91-40D5-8E28-3C020D7917BE}"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9DC67EF0-E07D-4139-A1CC-D82B9517DA6B}" type="pres">
      <dgm:prSet presAssocID="{DE2A3A93-4E91-40D5-8E28-3C020D7917BE}" presName="EmptyPlaceHolder" presStyleCnt="0"/>
      <dgm:spPr/>
    </dgm:pt>
    <dgm:pt modelId="{76DBAA83-C198-44AC-8FA5-CD3388CCF494}" type="pres">
      <dgm:prSet presAssocID="{BDF5B1C7-069F-4487-9D35-CD23CDA5E008}" presName="spaceBetweenRectangles" presStyleCnt="0"/>
      <dgm:spPr/>
    </dgm:pt>
    <dgm:pt modelId="{146D0104-FEA4-490C-9D94-430A1465411A}" type="pres">
      <dgm:prSet presAssocID="{69FBD55B-DB49-4D8E-8EF8-4D9B2ED46746}" presName="composite" presStyleCnt="0"/>
      <dgm:spPr/>
    </dgm:pt>
    <dgm:pt modelId="{57A2D4E8-D9E0-42C4-B4EE-BDE7E4E0E92A}" type="pres">
      <dgm:prSet presAssocID="{69FBD55B-DB49-4D8E-8EF8-4D9B2ED46746}" presName="ConnectorPoint" presStyleLbl="ln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CB165C6A-4ED8-4DAF-8DC9-11C1D7331BD0}" type="pres">
      <dgm:prSet presAssocID="{69FBD55B-DB49-4D8E-8EF8-4D9B2ED46746}" presName="DropPinPlaceHolder" presStyleCnt="0"/>
      <dgm:spPr/>
    </dgm:pt>
    <dgm:pt modelId="{A1F02585-D2CC-4A5E-9AAE-A45E8DA35977}" type="pres">
      <dgm:prSet presAssocID="{69FBD55B-DB49-4D8E-8EF8-4D9B2ED46746}" presName="DropPin" presStyleLbl="alignNode1" presStyleIdx="1" presStyleCnt="3"/>
      <dgm:spPr/>
    </dgm:pt>
    <dgm:pt modelId="{7D75B4F9-60A2-4D89-ABE2-D676FF1A510E}" type="pres">
      <dgm:prSet presAssocID="{69FBD55B-DB49-4D8E-8EF8-4D9B2ED46746}"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81B2BD1B-0183-484A-AEB2-90A1773A6E44}" type="pres">
      <dgm:prSet presAssocID="{69FBD55B-DB49-4D8E-8EF8-4D9B2ED46746}" presName="L2TextContainer" presStyleLbl="revTx" presStyleIdx="2" presStyleCnt="6">
        <dgm:presLayoutVars>
          <dgm:bulletEnabled val="1"/>
        </dgm:presLayoutVars>
      </dgm:prSet>
      <dgm:spPr/>
    </dgm:pt>
    <dgm:pt modelId="{072A5A3C-57A2-4FE9-86A8-9D9B95D8CCE8}" type="pres">
      <dgm:prSet presAssocID="{69FBD55B-DB49-4D8E-8EF8-4D9B2ED46746}" presName="L1TextContainer" presStyleLbl="revTx" presStyleIdx="3" presStyleCnt="6">
        <dgm:presLayoutVars>
          <dgm:chMax val="1"/>
          <dgm:chPref val="1"/>
          <dgm:bulletEnabled val="1"/>
        </dgm:presLayoutVars>
      </dgm:prSet>
      <dgm:spPr/>
    </dgm:pt>
    <dgm:pt modelId="{622E7BCE-4FD0-46A5-B0B1-09087B5D0360}" type="pres">
      <dgm:prSet presAssocID="{69FBD55B-DB49-4D8E-8EF8-4D9B2ED46746}" presName="ConnectLine" presStyleLbl="sibTrans1D1" presStyleIdx="1" presStyleCnt="3"/>
      <dgm:spPr>
        <a:noFill/>
        <a:ln w="12700" cap="flat" cmpd="sng" algn="ctr">
          <a:solidFill>
            <a:schemeClr val="accent2">
              <a:hueOff val="-727682"/>
              <a:satOff val="-41964"/>
              <a:lumOff val="4314"/>
              <a:alphaOff val="0"/>
            </a:schemeClr>
          </a:solidFill>
          <a:prstDash val="dash"/>
          <a:miter lim="800000"/>
        </a:ln>
        <a:effectLst/>
      </dgm:spPr>
    </dgm:pt>
    <dgm:pt modelId="{B6B3D6BB-DF54-4356-A1F8-75EA2D8FFE67}" type="pres">
      <dgm:prSet presAssocID="{69FBD55B-DB49-4D8E-8EF8-4D9B2ED46746}" presName="EmptyPlaceHolder" presStyleCnt="0"/>
      <dgm:spPr/>
    </dgm:pt>
    <dgm:pt modelId="{F1A5CB4F-5202-421B-A366-0D19A75E1A32}" type="pres">
      <dgm:prSet presAssocID="{8AE620BA-AE30-4A2F-B2CC-097B984E972B}" presName="spaceBetweenRectangles" presStyleCnt="0"/>
      <dgm:spPr/>
    </dgm:pt>
    <dgm:pt modelId="{D77EF238-4866-4E92-8362-9291B40EF7FC}" type="pres">
      <dgm:prSet presAssocID="{9B5B5AC6-896D-4CD5-A03B-9B6DC9673856}" presName="composite" presStyleCnt="0"/>
      <dgm:spPr/>
    </dgm:pt>
    <dgm:pt modelId="{E42F229F-DE48-4C03-A89F-9378ADF1B69A}" type="pres">
      <dgm:prSet presAssocID="{9B5B5AC6-896D-4CD5-A03B-9B6DC9673856}" presName="ConnectorPoint" presStyleLbl="ln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FB2388E8-5328-4EF0-B72F-8EBF4632A7BA}" type="pres">
      <dgm:prSet presAssocID="{9B5B5AC6-896D-4CD5-A03B-9B6DC9673856}" presName="DropPinPlaceHolder" presStyleCnt="0"/>
      <dgm:spPr/>
    </dgm:pt>
    <dgm:pt modelId="{01DA16B0-8947-4EA4-992F-EEEF9F7C5619}" type="pres">
      <dgm:prSet presAssocID="{9B5B5AC6-896D-4CD5-A03B-9B6DC9673856}" presName="DropPin" presStyleLbl="alignNode1" presStyleIdx="2" presStyleCnt="3"/>
      <dgm:spPr/>
    </dgm:pt>
    <dgm:pt modelId="{859F7676-7375-4BD0-970D-C6E64FA18AFA}" type="pres">
      <dgm:prSet presAssocID="{9B5B5AC6-896D-4CD5-A03B-9B6DC9673856}"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90111DED-B372-4384-BDA5-93825CE7DFAF}" type="pres">
      <dgm:prSet presAssocID="{9B5B5AC6-896D-4CD5-A03B-9B6DC9673856}" presName="L2TextContainer" presStyleLbl="revTx" presStyleIdx="4" presStyleCnt="6">
        <dgm:presLayoutVars>
          <dgm:bulletEnabled val="1"/>
        </dgm:presLayoutVars>
      </dgm:prSet>
      <dgm:spPr/>
    </dgm:pt>
    <dgm:pt modelId="{6B596D77-E549-4530-A9B9-C945A85B54AA}" type="pres">
      <dgm:prSet presAssocID="{9B5B5AC6-896D-4CD5-A03B-9B6DC9673856}" presName="L1TextContainer" presStyleLbl="revTx" presStyleIdx="5" presStyleCnt="6">
        <dgm:presLayoutVars>
          <dgm:chMax val="1"/>
          <dgm:chPref val="1"/>
          <dgm:bulletEnabled val="1"/>
        </dgm:presLayoutVars>
      </dgm:prSet>
      <dgm:spPr/>
    </dgm:pt>
    <dgm:pt modelId="{79952889-6D2E-4DC7-9075-868064FED44F}" type="pres">
      <dgm:prSet presAssocID="{9B5B5AC6-896D-4CD5-A03B-9B6DC9673856}" presName="ConnectLine" presStyleLbl="sibTrans1D1" presStyleIdx="2" presStyleCnt="3"/>
      <dgm:spPr>
        <a:noFill/>
        <a:ln w="12700" cap="flat" cmpd="sng" algn="ctr">
          <a:solidFill>
            <a:schemeClr val="accent2">
              <a:hueOff val="-1455363"/>
              <a:satOff val="-83928"/>
              <a:lumOff val="8628"/>
              <a:alphaOff val="0"/>
            </a:schemeClr>
          </a:solidFill>
          <a:prstDash val="dash"/>
          <a:miter lim="800000"/>
        </a:ln>
        <a:effectLst/>
      </dgm:spPr>
    </dgm:pt>
    <dgm:pt modelId="{3F172083-CCE3-493E-B3A3-8EB6FE50640C}" type="pres">
      <dgm:prSet presAssocID="{9B5B5AC6-896D-4CD5-A03B-9B6DC9673856}" presName="EmptyPlaceHolder" presStyleCnt="0"/>
      <dgm:spPr/>
    </dgm:pt>
  </dgm:ptLst>
  <dgm:cxnLst>
    <dgm:cxn modelId="{90AD7434-0051-4468-B661-69844F3B373B}" srcId="{77B93230-3755-4214-AB77-33294191617F}" destId="{DE2A3A93-4E91-40D5-8E28-3C020D7917BE}" srcOrd="0" destOrd="0" parTransId="{DC477544-8500-4BC8-AA84-70044C019933}" sibTransId="{BDF5B1C7-069F-4487-9D35-CD23CDA5E008}"/>
    <dgm:cxn modelId="{67F55E40-A562-4483-8E0A-EC2989D871AD}" srcId="{DE2A3A93-4E91-40D5-8E28-3C020D7917BE}" destId="{B17C333A-501B-4D65-8C11-7EEF68589BAC}" srcOrd="0" destOrd="0" parTransId="{F5497341-88D1-4E77-94BD-A99DD4FE08F8}" sibTransId="{597071D0-F1DF-4CF3-B282-BF7FDB46D4E8}"/>
    <dgm:cxn modelId="{3CFFC846-ADEC-4B4F-B92A-A7EA944562C6}" type="presOf" srcId="{69FBD55B-DB49-4D8E-8EF8-4D9B2ED46746}" destId="{072A5A3C-57A2-4FE9-86A8-9D9B95D8CCE8}" srcOrd="0" destOrd="0" presId="urn:microsoft.com/office/officeart/2017/3/layout/DropPinTimeline"/>
    <dgm:cxn modelId="{62EEB847-FA09-45D1-B5BB-8F7B5B7BE0DB}" srcId="{77B93230-3755-4214-AB77-33294191617F}" destId="{9B5B5AC6-896D-4CD5-A03B-9B6DC9673856}" srcOrd="2" destOrd="0" parTransId="{328B1FE8-4EE6-4457-BC6D-1004AA26F24F}" sibTransId="{2F89B1F5-B13C-42FE-A140-3E4083781E95}"/>
    <dgm:cxn modelId="{68A42158-1547-4D9C-8141-3B827BFA5C6C}" type="presOf" srcId="{B17C333A-501B-4D65-8C11-7EEF68589BAC}" destId="{D22B6350-E3F5-43F4-971E-BCD6FE32045D}" srcOrd="0" destOrd="0" presId="urn:microsoft.com/office/officeart/2017/3/layout/DropPinTimeline"/>
    <dgm:cxn modelId="{8C9E797E-E021-46D9-9C34-49EFB0FB4766}" srcId="{69FBD55B-DB49-4D8E-8EF8-4D9B2ED46746}" destId="{23F394A6-E11B-4C6C-A0B7-CCF4CF01C70D}" srcOrd="0" destOrd="0" parTransId="{44AC03C2-8AC6-4D0A-96C5-AA6D6EE04A6B}" sibTransId="{25C96DA5-7BAA-4D78-BACF-A92C7B8B90D5}"/>
    <dgm:cxn modelId="{1C223FA5-1157-4FE4-9780-FA925E39A8EF}" type="presOf" srcId="{85A8875D-D569-45B7-A8AD-181B205466DF}" destId="{90111DED-B372-4384-BDA5-93825CE7DFAF}" srcOrd="0" destOrd="0" presId="urn:microsoft.com/office/officeart/2017/3/layout/DropPinTimeline"/>
    <dgm:cxn modelId="{E6BF75AC-DAA6-44D2-BA17-98F68448C142}" type="presOf" srcId="{9B5B5AC6-896D-4CD5-A03B-9B6DC9673856}" destId="{6B596D77-E549-4530-A9B9-C945A85B54AA}" srcOrd="0" destOrd="0" presId="urn:microsoft.com/office/officeart/2017/3/layout/DropPinTimeline"/>
    <dgm:cxn modelId="{CD43BEC1-F945-4B03-97E8-8FFF70F16AF2}" type="presOf" srcId="{77B93230-3755-4214-AB77-33294191617F}" destId="{15211037-878A-4A72-89EA-67D1867CCF53}" srcOrd="0" destOrd="0" presId="urn:microsoft.com/office/officeart/2017/3/layout/DropPinTimeline"/>
    <dgm:cxn modelId="{DD70A2C7-B580-4F45-A6AF-67AC8D54FFDA}" type="presOf" srcId="{23F394A6-E11B-4C6C-A0B7-CCF4CF01C70D}" destId="{81B2BD1B-0183-484A-AEB2-90A1773A6E44}" srcOrd="0" destOrd="0" presId="urn:microsoft.com/office/officeart/2017/3/layout/DropPinTimeline"/>
    <dgm:cxn modelId="{6D3D98CB-F33A-4923-89F8-43613B838C63}" srcId="{77B93230-3755-4214-AB77-33294191617F}" destId="{69FBD55B-DB49-4D8E-8EF8-4D9B2ED46746}" srcOrd="1" destOrd="0" parTransId="{D679C6DC-3AC6-449F-AC83-73514AE3D1BC}" sibTransId="{8AE620BA-AE30-4A2F-B2CC-097B984E972B}"/>
    <dgm:cxn modelId="{CB6C04F2-E678-4520-8571-9ACB49BBAD01}" srcId="{9B5B5AC6-896D-4CD5-A03B-9B6DC9673856}" destId="{85A8875D-D569-45B7-A8AD-181B205466DF}" srcOrd="0" destOrd="0" parTransId="{F78F4647-F7FB-4223-934B-06402BEB9807}" sibTransId="{BF7FAC08-C120-4F93-B1BE-2931434EDCC9}"/>
    <dgm:cxn modelId="{583704FC-2004-4F75-9E6E-08D85848EF96}" type="presOf" srcId="{DE2A3A93-4E91-40D5-8E28-3C020D7917BE}" destId="{85F97ECF-C142-4079-B597-9C9F7830EAE7}" srcOrd="0" destOrd="0" presId="urn:microsoft.com/office/officeart/2017/3/layout/DropPinTimeline"/>
    <dgm:cxn modelId="{E98506A4-5C03-4FE5-8E6E-0AA310495A6A}" type="presParOf" srcId="{15211037-878A-4A72-89EA-67D1867CCF53}" destId="{CD71E88D-7593-4A7E-9087-620BB6701A86}" srcOrd="0" destOrd="0" presId="urn:microsoft.com/office/officeart/2017/3/layout/DropPinTimeline"/>
    <dgm:cxn modelId="{3DAE3E5E-5BE1-4558-A361-0D83D86BE32B}" type="presParOf" srcId="{15211037-878A-4A72-89EA-67D1867CCF53}" destId="{B700D7B7-C6B5-44E1-99A1-F9981D5F815D}" srcOrd="1" destOrd="0" presId="urn:microsoft.com/office/officeart/2017/3/layout/DropPinTimeline"/>
    <dgm:cxn modelId="{BA1B7BC0-DF6B-4E4C-A532-8CEE138062BA}" type="presParOf" srcId="{B700D7B7-C6B5-44E1-99A1-F9981D5F815D}" destId="{61937029-300E-4AEC-8E77-07E033C51672}" srcOrd="0" destOrd="0" presId="urn:microsoft.com/office/officeart/2017/3/layout/DropPinTimeline"/>
    <dgm:cxn modelId="{3FD6065A-3977-49D8-8CDE-15F5C6CA7C02}" type="presParOf" srcId="{61937029-300E-4AEC-8E77-07E033C51672}" destId="{FB607336-CCDA-4B10-A3A0-D6156FFD2F79}" srcOrd="0" destOrd="0" presId="urn:microsoft.com/office/officeart/2017/3/layout/DropPinTimeline"/>
    <dgm:cxn modelId="{F046597C-B623-432D-A1B2-DFDAB2EE0152}" type="presParOf" srcId="{61937029-300E-4AEC-8E77-07E033C51672}" destId="{EABCC696-F71B-4AE5-82CA-A58A2F34CFDF}" srcOrd="1" destOrd="0" presId="urn:microsoft.com/office/officeart/2017/3/layout/DropPinTimeline"/>
    <dgm:cxn modelId="{C0558CE7-ACED-4A87-8EC5-467748219BDD}" type="presParOf" srcId="{EABCC696-F71B-4AE5-82CA-A58A2F34CFDF}" destId="{D7CFEE66-2386-44B3-B493-33F75C215415}" srcOrd="0" destOrd="0" presId="urn:microsoft.com/office/officeart/2017/3/layout/DropPinTimeline"/>
    <dgm:cxn modelId="{EF4298E7-CD84-4EA9-B4C0-E6E8F99BF3E5}" type="presParOf" srcId="{EABCC696-F71B-4AE5-82CA-A58A2F34CFDF}" destId="{8D587680-7F23-4AD9-B749-DA107B3C943F}" srcOrd="1" destOrd="0" presId="urn:microsoft.com/office/officeart/2017/3/layout/DropPinTimeline"/>
    <dgm:cxn modelId="{FD759577-A945-4EE2-B47A-EE289C6D0816}" type="presParOf" srcId="{61937029-300E-4AEC-8E77-07E033C51672}" destId="{D22B6350-E3F5-43F4-971E-BCD6FE32045D}" srcOrd="2" destOrd="0" presId="urn:microsoft.com/office/officeart/2017/3/layout/DropPinTimeline"/>
    <dgm:cxn modelId="{CE0E60D7-6355-4ACF-BD10-F31415FDB255}" type="presParOf" srcId="{61937029-300E-4AEC-8E77-07E033C51672}" destId="{85F97ECF-C142-4079-B597-9C9F7830EAE7}" srcOrd="3" destOrd="0" presId="urn:microsoft.com/office/officeart/2017/3/layout/DropPinTimeline"/>
    <dgm:cxn modelId="{E230CB0C-CCA8-4E6F-9336-65BC9C1132A2}" type="presParOf" srcId="{61937029-300E-4AEC-8E77-07E033C51672}" destId="{DBD3595F-645B-4233-A53D-CFD42BE66301}" srcOrd="4" destOrd="0" presId="urn:microsoft.com/office/officeart/2017/3/layout/DropPinTimeline"/>
    <dgm:cxn modelId="{2166F25E-F691-46F7-8BAB-7483957C2393}" type="presParOf" srcId="{61937029-300E-4AEC-8E77-07E033C51672}" destId="{9DC67EF0-E07D-4139-A1CC-D82B9517DA6B}" srcOrd="5" destOrd="0" presId="urn:microsoft.com/office/officeart/2017/3/layout/DropPinTimeline"/>
    <dgm:cxn modelId="{9DFD93DE-3391-4C96-8D9F-C8413077D945}" type="presParOf" srcId="{B700D7B7-C6B5-44E1-99A1-F9981D5F815D}" destId="{76DBAA83-C198-44AC-8FA5-CD3388CCF494}" srcOrd="1" destOrd="0" presId="urn:microsoft.com/office/officeart/2017/3/layout/DropPinTimeline"/>
    <dgm:cxn modelId="{3032FC03-3BE2-4A66-A7BA-6D7BB35E4C97}" type="presParOf" srcId="{B700D7B7-C6B5-44E1-99A1-F9981D5F815D}" destId="{146D0104-FEA4-490C-9D94-430A1465411A}" srcOrd="2" destOrd="0" presId="urn:microsoft.com/office/officeart/2017/3/layout/DropPinTimeline"/>
    <dgm:cxn modelId="{D76C7B7D-C085-4763-8455-10FC22CE9DC8}" type="presParOf" srcId="{146D0104-FEA4-490C-9D94-430A1465411A}" destId="{57A2D4E8-D9E0-42C4-B4EE-BDE7E4E0E92A}" srcOrd="0" destOrd="0" presId="urn:microsoft.com/office/officeart/2017/3/layout/DropPinTimeline"/>
    <dgm:cxn modelId="{595D1546-3AA3-45D8-B2CA-D08E9117B8EA}" type="presParOf" srcId="{146D0104-FEA4-490C-9D94-430A1465411A}" destId="{CB165C6A-4ED8-4DAF-8DC9-11C1D7331BD0}" srcOrd="1" destOrd="0" presId="urn:microsoft.com/office/officeart/2017/3/layout/DropPinTimeline"/>
    <dgm:cxn modelId="{C2E2FD6E-1B13-4BB8-B5D4-C7DE55A6C4AF}" type="presParOf" srcId="{CB165C6A-4ED8-4DAF-8DC9-11C1D7331BD0}" destId="{A1F02585-D2CC-4A5E-9AAE-A45E8DA35977}" srcOrd="0" destOrd="0" presId="urn:microsoft.com/office/officeart/2017/3/layout/DropPinTimeline"/>
    <dgm:cxn modelId="{F35BAC39-0809-4BC6-B7C3-76E7B87AAD7B}" type="presParOf" srcId="{CB165C6A-4ED8-4DAF-8DC9-11C1D7331BD0}" destId="{7D75B4F9-60A2-4D89-ABE2-D676FF1A510E}" srcOrd="1" destOrd="0" presId="urn:microsoft.com/office/officeart/2017/3/layout/DropPinTimeline"/>
    <dgm:cxn modelId="{F4A9AF02-4B06-49E5-A0AE-4A6875982D31}" type="presParOf" srcId="{146D0104-FEA4-490C-9D94-430A1465411A}" destId="{81B2BD1B-0183-484A-AEB2-90A1773A6E44}" srcOrd="2" destOrd="0" presId="urn:microsoft.com/office/officeart/2017/3/layout/DropPinTimeline"/>
    <dgm:cxn modelId="{24009BDB-8371-4087-B6B6-1497AB21E764}" type="presParOf" srcId="{146D0104-FEA4-490C-9D94-430A1465411A}" destId="{072A5A3C-57A2-4FE9-86A8-9D9B95D8CCE8}" srcOrd="3" destOrd="0" presId="urn:microsoft.com/office/officeart/2017/3/layout/DropPinTimeline"/>
    <dgm:cxn modelId="{47105D58-81C3-4487-ADB4-59C1454D504A}" type="presParOf" srcId="{146D0104-FEA4-490C-9D94-430A1465411A}" destId="{622E7BCE-4FD0-46A5-B0B1-09087B5D0360}" srcOrd="4" destOrd="0" presId="urn:microsoft.com/office/officeart/2017/3/layout/DropPinTimeline"/>
    <dgm:cxn modelId="{075B6A45-408C-46EC-9C23-B1138674F858}" type="presParOf" srcId="{146D0104-FEA4-490C-9D94-430A1465411A}" destId="{B6B3D6BB-DF54-4356-A1F8-75EA2D8FFE67}" srcOrd="5" destOrd="0" presId="urn:microsoft.com/office/officeart/2017/3/layout/DropPinTimeline"/>
    <dgm:cxn modelId="{A36D6CAD-B126-4856-83F6-471D8393604E}" type="presParOf" srcId="{B700D7B7-C6B5-44E1-99A1-F9981D5F815D}" destId="{F1A5CB4F-5202-421B-A366-0D19A75E1A32}" srcOrd="3" destOrd="0" presId="urn:microsoft.com/office/officeart/2017/3/layout/DropPinTimeline"/>
    <dgm:cxn modelId="{98A26D2E-75D6-4732-A0C2-BCB7A8FD0451}" type="presParOf" srcId="{B700D7B7-C6B5-44E1-99A1-F9981D5F815D}" destId="{D77EF238-4866-4E92-8362-9291B40EF7FC}" srcOrd="4" destOrd="0" presId="urn:microsoft.com/office/officeart/2017/3/layout/DropPinTimeline"/>
    <dgm:cxn modelId="{1F23F12F-EC97-48EB-84F9-B669703EE206}" type="presParOf" srcId="{D77EF238-4866-4E92-8362-9291B40EF7FC}" destId="{E42F229F-DE48-4C03-A89F-9378ADF1B69A}" srcOrd="0" destOrd="0" presId="urn:microsoft.com/office/officeart/2017/3/layout/DropPinTimeline"/>
    <dgm:cxn modelId="{CE56EDB0-37D0-4EC9-89F7-697E11974E8A}" type="presParOf" srcId="{D77EF238-4866-4E92-8362-9291B40EF7FC}" destId="{FB2388E8-5328-4EF0-B72F-8EBF4632A7BA}" srcOrd="1" destOrd="0" presId="urn:microsoft.com/office/officeart/2017/3/layout/DropPinTimeline"/>
    <dgm:cxn modelId="{40980C8F-3458-47E5-92F5-C8A939568A24}" type="presParOf" srcId="{FB2388E8-5328-4EF0-B72F-8EBF4632A7BA}" destId="{01DA16B0-8947-4EA4-992F-EEEF9F7C5619}" srcOrd="0" destOrd="0" presId="urn:microsoft.com/office/officeart/2017/3/layout/DropPinTimeline"/>
    <dgm:cxn modelId="{95921329-49F2-4DC2-9A39-D7001DF42A8A}" type="presParOf" srcId="{FB2388E8-5328-4EF0-B72F-8EBF4632A7BA}" destId="{859F7676-7375-4BD0-970D-C6E64FA18AFA}" srcOrd="1" destOrd="0" presId="urn:microsoft.com/office/officeart/2017/3/layout/DropPinTimeline"/>
    <dgm:cxn modelId="{C9C9E1DB-F146-4A42-8D95-EF3749F2F4D8}" type="presParOf" srcId="{D77EF238-4866-4E92-8362-9291B40EF7FC}" destId="{90111DED-B372-4384-BDA5-93825CE7DFAF}" srcOrd="2" destOrd="0" presId="urn:microsoft.com/office/officeart/2017/3/layout/DropPinTimeline"/>
    <dgm:cxn modelId="{B7A01066-84F8-4471-BD2F-269C200EE6DE}" type="presParOf" srcId="{D77EF238-4866-4E92-8362-9291B40EF7FC}" destId="{6B596D77-E549-4530-A9B9-C945A85B54AA}" srcOrd="3" destOrd="0" presId="urn:microsoft.com/office/officeart/2017/3/layout/DropPinTimeline"/>
    <dgm:cxn modelId="{D1B4DCE8-8EAD-4941-AF4E-54F46BA42035}" type="presParOf" srcId="{D77EF238-4866-4E92-8362-9291B40EF7FC}" destId="{79952889-6D2E-4DC7-9075-868064FED44F}" srcOrd="4" destOrd="0" presId="urn:microsoft.com/office/officeart/2017/3/layout/DropPinTimeline"/>
    <dgm:cxn modelId="{990D48C5-5C34-4FE1-ABD4-BE28EC86B435}" type="presParOf" srcId="{D77EF238-4866-4E92-8362-9291B40EF7FC}" destId="{3F172083-CCE3-493E-B3A3-8EB6FE50640C}"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E88D-7593-4A7E-9087-620BB6701A86}">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7CFEE66-2386-44B3-B493-33F75C215415}">
      <dsp:nvSpPr>
        <dsp:cNvPr id="0" name=""/>
        <dsp:cNvSpPr/>
      </dsp:nvSpPr>
      <dsp:spPr>
        <a:xfrm rot="8100000">
          <a:off x="76281" y="501406"/>
          <a:ext cx="319993" cy="31999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587680-7F23-4AD9-B749-DA107B3C943F}">
      <dsp:nvSpPr>
        <dsp:cNvPr id="0" name=""/>
        <dsp:cNvSpPr/>
      </dsp:nvSpPr>
      <dsp:spPr>
        <a:xfrm>
          <a:off x="111830"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2B6350-E3F5-43F4-971E-BCD6FE32045D}">
      <dsp:nvSpPr>
        <dsp:cNvPr id="0" name=""/>
        <dsp:cNvSpPr/>
      </dsp:nvSpPr>
      <dsp:spPr>
        <a:xfrm>
          <a:off x="462548" y="887672"/>
          <a:ext cx="436411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a:t>Concern about global climate change dates back as far as the 1950s, but until the 1970s it was mainly regarded as a scientific issue with little if any policy relevance.</a:t>
          </a:r>
        </a:p>
      </dsp:txBody>
      <dsp:txXfrm>
        <a:off x="462548" y="887672"/>
        <a:ext cx="4364117" cy="1287996"/>
      </dsp:txXfrm>
    </dsp:sp>
    <dsp:sp modelId="{85F97ECF-C142-4079-B597-9C9F7830EAE7}">
      <dsp:nvSpPr>
        <dsp:cNvPr id="0" name=""/>
        <dsp:cNvSpPr/>
      </dsp:nvSpPr>
      <dsp:spPr>
        <a:xfrm>
          <a:off x="462548" y="435133"/>
          <a:ext cx="436411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a:t>1950s</a:t>
          </a:r>
        </a:p>
      </dsp:txBody>
      <dsp:txXfrm>
        <a:off x="462548" y="435133"/>
        <a:ext cx="4364117" cy="452539"/>
      </dsp:txXfrm>
    </dsp:sp>
    <dsp:sp modelId="{DBD3595F-645B-4233-A53D-CFD42BE66301}">
      <dsp:nvSpPr>
        <dsp:cNvPr id="0" name=""/>
        <dsp:cNvSpPr/>
      </dsp:nvSpPr>
      <dsp:spPr>
        <a:xfrm>
          <a:off x="236278" y="887672"/>
          <a:ext cx="0" cy="12879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607336-CCDA-4B10-A3A0-D6156FFD2F79}">
      <dsp:nvSpPr>
        <dsp:cNvPr id="0" name=""/>
        <dsp:cNvSpPr/>
      </dsp:nvSpPr>
      <dsp:spPr>
        <a:xfrm>
          <a:off x="195550" y="2134940"/>
          <a:ext cx="81457" cy="8145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F02585-D2CC-4A5E-9AAE-A45E8DA35977}">
      <dsp:nvSpPr>
        <dsp:cNvPr id="0" name=""/>
        <dsp:cNvSpPr/>
      </dsp:nvSpPr>
      <dsp:spPr>
        <a:xfrm rot="18900000">
          <a:off x="2695086" y="3529937"/>
          <a:ext cx="319993" cy="319993"/>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75B4F9-60A2-4D89-ABE2-D676FF1A510E}">
      <dsp:nvSpPr>
        <dsp:cNvPr id="0" name=""/>
        <dsp:cNvSpPr/>
      </dsp:nvSpPr>
      <dsp:spPr>
        <a:xfrm>
          <a:off x="2730634"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B2BD1B-0183-484A-AEB2-90A1773A6E44}">
      <dsp:nvSpPr>
        <dsp:cNvPr id="0" name=""/>
        <dsp:cNvSpPr/>
      </dsp:nvSpPr>
      <dsp:spPr>
        <a:xfrm>
          <a:off x="3081352" y="2175669"/>
          <a:ext cx="436411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a:t>The 1972 Stockholm Conference agreed to intensify scientific research, a task later taken up by the newly created United Nations Environment Programme (UNEP)</a:t>
          </a:r>
        </a:p>
      </dsp:txBody>
      <dsp:txXfrm>
        <a:off x="3081352" y="2175669"/>
        <a:ext cx="4364117" cy="1287996"/>
      </dsp:txXfrm>
    </dsp:sp>
    <dsp:sp modelId="{072A5A3C-57A2-4FE9-86A8-9D9B95D8CCE8}">
      <dsp:nvSpPr>
        <dsp:cNvPr id="0" name=""/>
        <dsp:cNvSpPr/>
      </dsp:nvSpPr>
      <dsp:spPr>
        <a:xfrm>
          <a:off x="3081352" y="3463665"/>
          <a:ext cx="436411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a:t>1972</a:t>
          </a:r>
        </a:p>
      </dsp:txBody>
      <dsp:txXfrm>
        <a:off x="3081352" y="3463665"/>
        <a:ext cx="4364117" cy="452539"/>
      </dsp:txXfrm>
    </dsp:sp>
    <dsp:sp modelId="{622E7BCE-4FD0-46A5-B0B1-09087B5D0360}">
      <dsp:nvSpPr>
        <dsp:cNvPr id="0" name=""/>
        <dsp:cNvSpPr/>
      </dsp:nvSpPr>
      <dsp:spPr>
        <a:xfrm>
          <a:off x="2855082" y="2175669"/>
          <a:ext cx="0" cy="1287996"/>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57A2D4E8-D9E0-42C4-B4EE-BDE7E4E0E92A}">
      <dsp:nvSpPr>
        <dsp:cNvPr id="0" name=""/>
        <dsp:cNvSpPr/>
      </dsp:nvSpPr>
      <dsp:spPr>
        <a:xfrm>
          <a:off x="2814354" y="2134940"/>
          <a:ext cx="81457" cy="81457"/>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1DA16B0-8947-4EA4-992F-EEEF9F7C5619}">
      <dsp:nvSpPr>
        <dsp:cNvPr id="0" name=""/>
        <dsp:cNvSpPr/>
      </dsp:nvSpPr>
      <dsp:spPr>
        <a:xfrm rot="8100000">
          <a:off x="5313890" y="501406"/>
          <a:ext cx="319993" cy="319993"/>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9F7676-7375-4BD0-970D-C6E64FA18AFA}">
      <dsp:nvSpPr>
        <dsp:cNvPr id="0" name=""/>
        <dsp:cNvSpPr/>
      </dsp:nvSpPr>
      <dsp:spPr>
        <a:xfrm>
          <a:off x="5349438"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111DED-B372-4384-BDA5-93825CE7DFAF}">
      <dsp:nvSpPr>
        <dsp:cNvPr id="0" name=""/>
        <dsp:cNvSpPr/>
      </dsp:nvSpPr>
      <dsp:spPr>
        <a:xfrm>
          <a:off x="5700156" y="887672"/>
          <a:ext cx="436411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a:t>Throughout the 1970s, a debate had raged between scientists over whether the climate was warming or even cooling.</a:t>
          </a:r>
        </a:p>
      </dsp:txBody>
      <dsp:txXfrm>
        <a:off x="5700156" y="887672"/>
        <a:ext cx="4364117" cy="1287996"/>
      </dsp:txXfrm>
    </dsp:sp>
    <dsp:sp modelId="{6B596D77-E549-4530-A9B9-C945A85B54AA}">
      <dsp:nvSpPr>
        <dsp:cNvPr id="0" name=""/>
        <dsp:cNvSpPr/>
      </dsp:nvSpPr>
      <dsp:spPr>
        <a:xfrm>
          <a:off x="5700156" y="435133"/>
          <a:ext cx="436411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a:t>1970s</a:t>
          </a:r>
        </a:p>
      </dsp:txBody>
      <dsp:txXfrm>
        <a:off x="5700156" y="435133"/>
        <a:ext cx="4364117" cy="452539"/>
      </dsp:txXfrm>
    </dsp:sp>
    <dsp:sp modelId="{79952889-6D2E-4DC7-9075-868064FED44F}">
      <dsp:nvSpPr>
        <dsp:cNvPr id="0" name=""/>
        <dsp:cNvSpPr/>
      </dsp:nvSpPr>
      <dsp:spPr>
        <a:xfrm>
          <a:off x="5473887" y="887672"/>
          <a:ext cx="0" cy="1287996"/>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42F229F-DE48-4C03-A89F-9378ADF1B69A}">
      <dsp:nvSpPr>
        <dsp:cNvPr id="0" name=""/>
        <dsp:cNvSpPr/>
      </dsp:nvSpPr>
      <dsp:spPr>
        <a:xfrm>
          <a:off x="5433158" y="2134940"/>
          <a:ext cx="81457" cy="81457"/>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61A1-1B86-4E58-9F68-77F6C395D9ED}"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524A8-6705-4F50-BB8C-658DAEBF0F58}" type="slidenum">
              <a:rPr lang="en-US" smtClean="0"/>
              <a:t>‹#›</a:t>
            </a:fld>
            <a:endParaRPr lang="en-US"/>
          </a:p>
        </p:txBody>
      </p:sp>
    </p:spTree>
    <p:extLst>
      <p:ext uri="{BB962C8B-B14F-4D97-AF65-F5344CB8AC3E}">
        <p14:creationId xmlns:p14="http://schemas.microsoft.com/office/powerpoint/2010/main" val="415341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T5843c571"/>
              </a:rPr>
              <a:t>Concern about global climate change dates back as far as the 1950s, but until the 1970s it was mainly regarded as a scienti</a:t>
            </a:r>
            <a:r>
              <a:rPr lang="en-US" sz="1800" b="0" i="0" u="none" strike="noStrike" baseline="0" dirty="0">
                <a:latin typeface="AdvTT5843c571+fb"/>
              </a:rPr>
              <a:t>fi</a:t>
            </a:r>
            <a:r>
              <a:rPr lang="en-US" sz="1800" b="0" i="0" u="none" strike="noStrike" baseline="0" dirty="0">
                <a:latin typeface="AdvTT5843c571"/>
              </a:rPr>
              <a:t>c issue with little if any policy relevance.</a:t>
            </a:r>
          </a:p>
          <a:p>
            <a:pPr algn="l"/>
            <a:r>
              <a:rPr lang="en-US" sz="1800" b="0" i="0" u="none" strike="noStrike" baseline="0" dirty="0">
                <a:latin typeface="AdvTT5843c571"/>
              </a:rPr>
              <a:t>The 1972 Stockholm Conference agreed to intensify scienti</a:t>
            </a:r>
            <a:r>
              <a:rPr lang="en-US" sz="1800" b="0" i="0" u="none" strike="noStrike" baseline="0" dirty="0">
                <a:latin typeface="AdvTT5843c571+fb"/>
              </a:rPr>
              <a:t>fi</a:t>
            </a:r>
            <a:r>
              <a:rPr lang="en-US" sz="1800" b="0" i="0" u="none" strike="noStrike" baseline="0" dirty="0">
                <a:latin typeface="AdvTT5843c571"/>
              </a:rPr>
              <a:t>c research, a task later taken up by the newly created United Nations Environment </a:t>
            </a:r>
            <a:r>
              <a:rPr lang="en-US" sz="1800" b="0" i="0" u="none" strike="noStrike" baseline="0" dirty="0" err="1">
                <a:latin typeface="AdvTT5843c571"/>
              </a:rPr>
              <a:t>Programme</a:t>
            </a:r>
            <a:r>
              <a:rPr lang="en-US" sz="1800" b="0" i="0" u="none" strike="noStrike" baseline="0" dirty="0">
                <a:latin typeface="AdvTT5843c571"/>
              </a:rPr>
              <a:t> (UNEP)</a:t>
            </a:r>
          </a:p>
          <a:p>
            <a:pPr algn="l"/>
            <a:r>
              <a:rPr lang="en-US" sz="1800" b="0" i="0" u="none" strike="noStrike" baseline="0" dirty="0">
                <a:latin typeface="AdvTT5843c571"/>
              </a:rPr>
              <a:t>(</a:t>
            </a:r>
            <a:r>
              <a:rPr lang="en-US" sz="1800" b="0" i="0" u="none" strike="noStrike" baseline="0" dirty="0" err="1">
                <a:latin typeface="AdvTT5843c571"/>
              </a:rPr>
              <a:t>Sjöstedt</a:t>
            </a:r>
            <a:r>
              <a:rPr lang="en-US" sz="1800" b="0" i="0" u="none" strike="noStrike" baseline="0" dirty="0">
                <a:latin typeface="AdvTT5843c571"/>
              </a:rPr>
              <a:t> 1998: 233). In 1979, UNEP and the World Meteorological </a:t>
            </a:r>
            <a:r>
              <a:rPr lang="en-US" sz="1800" b="0" i="0" u="none" strike="noStrike" baseline="0" dirty="0" err="1">
                <a:latin typeface="AdvTT5843c571"/>
              </a:rPr>
              <a:t>Organisation</a:t>
            </a:r>
            <a:r>
              <a:rPr lang="en-US" sz="1800" b="0" i="0" u="none" strike="noStrike" baseline="0" dirty="0">
                <a:latin typeface="AdvTT5843c571"/>
              </a:rPr>
              <a:t> (WMO) </a:t>
            </a:r>
            <a:r>
              <a:rPr lang="en-US" sz="1800" b="0" i="0" u="none" strike="noStrike" baseline="0" dirty="0" err="1">
                <a:latin typeface="AdvTT5843c571"/>
              </a:rPr>
              <a:t>organised</a:t>
            </a:r>
            <a:r>
              <a:rPr lang="en-US" sz="1800" b="0" i="0" u="none" strike="noStrike" baseline="0" dirty="0">
                <a:latin typeface="AdvTT5843c571"/>
              </a:rPr>
              <a:t> the First World Climate Conference (</a:t>
            </a:r>
            <a:r>
              <a:rPr lang="en-US" sz="1800" b="0" i="0" u="none" strike="noStrike" baseline="0" dirty="0" err="1">
                <a:latin typeface="AdvTT5843c571"/>
              </a:rPr>
              <a:t>Pallemaerts</a:t>
            </a:r>
            <a:r>
              <a:rPr lang="en-US" sz="1800" b="0" i="0" u="none" strike="noStrike" baseline="0" dirty="0">
                <a:latin typeface="AdvTT5843c571"/>
              </a:rPr>
              <a:t> and Williams</a:t>
            </a:r>
          </a:p>
          <a:p>
            <a:pPr algn="l"/>
            <a:r>
              <a:rPr lang="en-US" sz="1800" b="0" i="0" u="none" strike="noStrike" baseline="0" dirty="0">
                <a:latin typeface="AdvTT5843c571"/>
              </a:rPr>
              <a:t>2006: 22). However, it conspicuously failed to attract any policy makers (</a:t>
            </a:r>
            <a:r>
              <a:rPr lang="en-US" sz="1800" b="0" i="0" u="none" strike="noStrike" baseline="0" dirty="0" err="1">
                <a:latin typeface="AdvTT5843c571"/>
              </a:rPr>
              <a:t>Bodansky</a:t>
            </a:r>
            <a:r>
              <a:rPr lang="en-US" sz="1800" b="0" i="0" u="none" strike="noStrike" baseline="0" dirty="0">
                <a:latin typeface="AdvTT5843c571"/>
              </a:rPr>
              <a:t> 2001: 24). In the EU, the Commission adopted a multi-annual research </a:t>
            </a:r>
            <a:r>
              <a:rPr lang="en-US" sz="1800" b="0" i="0" u="none" strike="noStrike" baseline="0" dirty="0" err="1">
                <a:latin typeface="AdvTT5843c571"/>
              </a:rPr>
              <a:t>programme</a:t>
            </a:r>
            <a:endParaRPr lang="en-US" sz="1800" b="0" i="0" u="none" strike="noStrike" baseline="0" dirty="0">
              <a:latin typeface="AdvTT5843c571"/>
            </a:endParaRPr>
          </a:p>
          <a:p>
            <a:pPr algn="l"/>
            <a:r>
              <a:rPr lang="en-US" sz="1800" b="0" i="0" u="none" strike="noStrike" baseline="0" dirty="0">
                <a:latin typeface="AdvTT5843c571"/>
              </a:rPr>
              <a:t>on climatology (OJ L12, 17.1.80: 24), aimed at investigating the underlying scienti</a:t>
            </a:r>
            <a:r>
              <a:rPr lang="en-US" sz="1800" b="0" i="0" u="none" strike="noStrike" baseline="0" dirty="0">
                <a:latin typeface="AdvTT5843c571+fb"/>
              </a:rPr>
              <a:t>fi</a:t>
            </a:r>
            <a:r>
              <a:rPr lang="en-US" sz="1800" b="0" i="0" u="none" strike="noStrike" baseline="0" dirty="0">
                <a:latin typeface="AdvTT5843c571"/>
              </a:rPr>
              <a:t>c issues rather than exploring its governance.</a:t>
            </a:r>
            <a:endParaRPr lang="en-US" dirty="0"/>
          </a:p>
        </p:txBody>
      </p:sp>
      <p:sp>
        <p:nvSpPr>
          <p:cNvPr id="4" name="Slide Number Placeholder 3"/>
          <p:cNvSpPr>
            <a:spLocks noGrp="1"/>
          </p:cNvSpPr>
          <p:nvPr>
            <p:ph type="sldNum" sz="quarter" idx="5"/>
          </p:nvPr>
        </p:nvSpPr>
        <p:spPr/>
        <p:txBody>
          <a:bodyPr/>
          <a:lstStyle/>
          <a:p>
            <a:fld id="{8D3524A8-6705-4F50-BB8C-658DAEBF0F58}" type="slidenum">
              <a:rPr lang="en-US" smtClean="0"/>
              <a:t>2</a:t>
            </a:fld>
            <a:endParaRPr lang="en-US"/>
          </a:p>
        </p:txBody>
      </p:sp>
    </p:spTree>
    <p:extLst>
      <p:ext uri="{BB962C8B-B14F-4D97-AF65-F5344CB8AC3E}">
        <p14:creationId xmlns:p14="http://schemas.microsoft.com/office/powerpoint/2010/main" val="332159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T5843c571"/>
              </a:rPr>
              <a:t>For example, in 1986 the EU adopted a non-binding target of improving the ef</a:t>
            </a:r>
            <a:r>
              <a:rPr lang="en-US" sz="1800" b="0" i="0" u="none" strike="noStrike" baseline="0" dirty="0">
                <a:latin typeface="AdvTT5843c571+fb"/>
              </a:rPr>
              <a:t>fi</a:t>
            </a:r>
            <a:r>
              <a:rPr lang="en-US" sz="1800" b="0" i="0" u="none" strike="noStrike" baseline="0" dirty="0">
                <a:latin typeface="AdvTT5843c571"/>
              </a:rPr>
              <a:t>ciency of </a:t>
            </a:r>
            <a:r>
              <a:rPr lang="en-US" sz="1800" b="0" i="0" u="none" strike="noStrike" baseline="0" dirty="0">
                <a:latin typeface="AdvTT5843c571+fb"/>
              </a:rPr>
              <a:t>fi</a:t>
            </a:r>
            <a:r>
              <a:rPr lang="en-US" sz="1800" b="0" i="0" u="none" strike="noStrike" baseline="0" dirty="0">
                <a:latin typeface="AdvTT5843c571"/>
              </a:rPr>
              <a:t>nal energy use by at least 20% by 1995 (Haigh 1996:</a:t>
            </a:r>
          </a:p>
          <a:p>
            <a:pPr algn="l"/>
            <a:r>
              <a:rPr lang="en-US" sz="1800" b="0" i="0" u="none" strike="noStrike" baseline="0" dirty="0">
                <a:latin typeface="AdvTT5843c571"/>
              </a:rPr>
              <a:t>159). When, in 1988, it became apparent that this would not be met, the EU began to develop more detailed policy </a:t>
            </a:r>
            <a:r>
              <a:rPr lang="en-US" sz="1800" b="0" i="0" u="none" strike="noStrike" baseline="0" dirty="0" err="1">
                <a:latin typeface="AdvTT5843c571"/>
              </a:rPr>
              <a:t>programmes</a:t>
            </a:r>
            <a:r>
              <a:rPr lang="en-US" sz="1800" b="0" i="0" u="none" strike="noStrike" baseline="0" dirty="0">
                <a:latin typeface="AdvTT5843c571"/>
              </a:rPr>
              <a:t> such as SAVE (on energy ef</a:t>
            </a:r>
            <a:r>
              <a:rPr lang="en-US" sz="1800" b="0" i="0" u="none" strike="noStrike" baseline="0" dirty="0">
                <a:latin typeface="AdvTT5843c571+fb"/>
              </a:rPr>
              <a:t>fi</a:t>
            </a:r>
            <a:r>
              <a:rPr lang="en-US" sz="1800" b="0" i="0" u="none" strike="noStrike" baseline="0" dirty="0">
                <a:latin typeface="AdvTT5843c571"/>
              </a:rPr>
              <a:t>ciency) and</a:t>
            </a:r>
          </a:p>
          <a:p>
            <a:pPr algn="l"/>
            <a:r>
              <a:rPr lang="en-US" sz="1800" b="0" i="0" u="none" strike="noStrike" baseline="0" dirty="0">
                <a:latin typeface="AdvTT5843c571"/>
              </a:rPr>
              <a:t>ALTENER (covering renewables), on which more will be said below.</a:t>
            </a:r>
            <a:endParaRPr lang="en-US" dirty="0"/>
          </a:p>
        </p:txBody>
      </p:sp>
      <p:sp>
        <p:nvSpPr>
          <p:cNvPr id="4" name="Slide Number Placeholder 3"/>
          <p:cNvSpPr>
            <a:spLocks noGrp="1"/>
          </p:cNvSpPr>
          <p:nvPr>
            <p:ph type="sldNum" sz="quarter" idx="5"/>
          </p:nvPr>
        </p:nvSpPr>
        <p:spPr/>
        <p:txBody>
          <a:bodyPr/>
          <a:lstStyle/>
          <a:p>
            <a:fld id="{8D3524A8-6705-4F50-BB8C-658DAEBF0F58}" type="slidenum">
              <a:rPr lang="en-US" smtClean="0"/>
              <a:t>4</a:t>
            </a:fld>
            <a:endParaRPr lang="en-US"/>
          </a:p>
        </p:txBody>
      </p:sp>
    </p:spTree>
    <p:extLst>
      <p:ext uri="{BB962C8B-B14F-4D97-AF65-F5344CB8AC3E}">
        <p14:creationId xmlns:p14="http://schemas.microsoft.com/office/powerpoint/2010/main" val="41202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T5843c571"/>
              </a:rPr>
              <a:t>Established in 1988, the IPCC was a conscious attempt to </a:t>
            </a:r>
            <a:r>
              <a:rPr lang="en-US" sz="1800" b="0" i="0" u="none" strike="noStrike" baseline="0" dirty="0" err="1">
                <a:latin typeface="AdvTT5843c571"/>
              </a:rPr>
              <a:t>institutionalise</a:t>
            </a:r>
            <a:r>
              <a:rPr lang="en-US" sz="1800" b="0" i="0" u="none" strike="noStrike" baseline="0" dirty="0">
                <a:latin typeface="AdvTT5843c571"/>
              </a:rPr>
              <a:t> the rapidly developing debate about climate change by moving it</a:t>
            </a:r>
          </a:p>
          <a:p>
            <a:pPr algn="l"/>
            <a:r>
              <a:rPr lang="en-US" sz="1800" b="0" i="0" u="none" strike="noStrike" baseline="0" dirty="0">
                <a:latin typeface="AdvTT5843c571"/>
              </a:rPr>
              <a:t>out of scienti</a:t>
            </a:r>
            <a:r>
              <a:rPr lang="en-US" sz="1800" b="0" i="0" u="none" strike="noStrike" baseline="0" dirty="0">
                <a:latin typeface="AdvTT5843c571+fb"/>
              </a:rPr>
              <a:t>fi</a:t>
            </a:r>
            <a:r>
              <a:rPr lang="en-US" sz="1800" b="0" i="0" u="none" strike="noStrike" baseline="0" dirty="0">
                <a:latin typeface="AdvTT5843c571"/>
              </a:rPr>
              <a:t>c realms and into the international political system (</a:t>
            </a:r>
            <a:r>
              <a:rPr lang="en-US" sz="1800" b="0" i="0" u="none" strike="noStrike" baseline="0" dirty="0" err="1">
                <a:latin typeface="AdvTT5843c571"/>
              </a:rPr>
              <a:t>Pallemaerts</a:t>
            </a:r>
            <a:r>
              <a:rPr lang="en-US" sz="1800" b="0" i="0" u="none" strike="noStrike" baseline="0" dirty="0">
                <a:latin typeface="AdvTT5843c571"/>
              </a:rPr>
              <a:t> and Williams 2006: 22). Encouraged by the apparent success of the 1987 Montreal</a:t>
            </a:r>
          </a:p>
          <a:p>
            <a:pPr algn="l"/>
            <a:r>
              <a:rPr lang="en-US" sz="1800" b="0" i="0" u="none" strike="noStrike" baseline="0" dirty="0">
                <a:latin typeface="AdvTT5843c571"/>
              </a:rPr>
              <a:t>Protocol on ozone depletion, the Canadian government </a:t>
            </a:r>
            <a:r>
              <a:rPr lang="en-US" sz="1800" b="0" i="0" u="none" strike="noStrike" baseline="0" dirty="0" err="1">
                <a:latin typeface="AdvTT5843c571"/>
              </a:rPr>
              <a:t>organised</a:t>
            </a:r>
            <a:r>
              <a:rPr lang="en-US" sz="1800" b="0" i="0" u="none" strike="noStrike" baseline="0" dirty="0">
                <a:latin typeface="AdvTT5843c571"/>
              </a:rPr>
              <a:t> a world climate conference in June 1988 to debate the science and, importantly, the policy implications</a:t>
            </a:r>
          </a:p>
          <a:p>
            <a:pPr algn="l"/>
            <a:r>
              <a:rPr lang="en-US" sz="1800" b="0" i="0" u="none" strike="noStrike" baseline="0" dirty="0">
                <a:latin typeface="AdvTT5843c571"/>
              </a:rPr>
              <a:t>of climate change. Known as the Toronto Conference, it has been described as the </a:t>
            </a:r>
            <a:r>
              <a:rPr lang="en-US" sz="1800" b="0" i="0" u="none" strike="noStrike" baseline="0" dirty="0">
                <a:latin typeface="AdvTT5843c571+20"/>
              </a:rPr>
              <a:t>‘</a:t>
            </a:r>
            <a:r>
              <a:rPr lang="en-US" sz="1800" b="0" i="0" u="none" strike="noStrike" baseline="0" dirty="0">
                <a:latin typeface="AdvTT5843c571+fb"/>
              </a:rPr>
              <a:t>fi</a:t>
            </a:r>
            <a:r>
              <a:rPr lang="en-US" sz="1800" b="0" i="0" u="none" strike="noStrike" baseline="0" dirty="0">
                <a:latin typeface="AdvTT5843c571"/>
              </a:rPr>
              <a:t>rst major international gathering to have global warming as its principal foci</a:t>
            </a:r>
            <a:r>
              <a:rPr lang="en-US" sz="1800" b="0" i="0" u="none" strike="noStrike" baseline="0" dirty="0">
                <a:latin typeface="AdvTT5843c571+20"/>
              </a:rPr>
              <a:t>’</a:t>
            </a:r>
          </a:p>
          <a:p>
            <a:pPr algn="l"/>
            <a:r>
              <a:rPr lang="en-US" sz="1800" b="0" i="0" u="none" strike="noStrike" baseline="0" dirty="0">
                <a:latin typeface="AdvTT5843c571"/>
              </a:rPr>
              <a:t>(Rowlands 1995: 74).</a:t>
            </a:r>
          </a:p>
          <a:p>
            <a:pPr algn="l"/>
            <a:endParaRPr lang="en-US" sz="1800" b="0" i="0" u="none" strike="noStrike" baseline="0" dirty="0">
              <a:latin typeface="AdvTT5843c571"/>
            </a:endParaRPr>
          </a:p>
          <a:p>
            <a:pPr algn="l"/>
            <a:r>
              <a:rPr lang="en-US" sz="1800" b="0" i="0" u="none" strike="noStrike" baseline="0" dirty="0">
                <a:latin typeface="AdvTT5843c571"/>
              </a:rPr>
              <a:t>Climate change was, in other words, now </a:t>
            </a:r>
            <a:r>
              <a:rPr lang="en-US" sz="1800" b="0" i="0" u="none" strike="noStrike" baseline="0" dirty="0">
                <a:latin typeface="AdvTT5843c571+fb"/>
              </a:rPr>
              <a:t>fi</a:t>
            </a:r>
            <a:r>
              <a:rPr lang="en-US" sz="1800" b="0" i="0" u="none" strike="noStrike" baseline="0" dirty="0">
                <a:latin typeface="AdvTT5843c571"/>
              </a:rPr>
              <a:t>rmly on the EU</a:t>
            </a:r>
            <a:r>
              <a:rPr lang="en-US" sz="1800" b="0" i="0" u="none" strike="noStrike" baseline="0" dirty="0">
                <a:latin typeface="AdvTT5843c571+20"/>
              </a:rPr>
              <a:t>’</a:t>
            </a:r>
            <a:r>
              <a:rPr lang="en-US" sz="1800" b="0" i="0" u="none" strike="noStrike" baseline="0" dirty="0">
                <a:latin typeface="AdvTT5843c571"/>
              </a:rPr>
              <a:t>s institutional agenda.</a:t>
            </a:r>
            <a:endParaRPr lang="en-US" dirty="0"/>
          </a:p>
        </p:txBody>
      </p:sp>
      <p:sp>
        <p:nvSpPr>
          <p:cNvPr id="4" name="Slide Number Placeholder 3"/>
          <p:cNvSpPr>
            <a:spLocks noGrp="1"/>
          </p:cNvSpPr>
          <p:nvPr>
            <p:ph type="sldNum" sz="quarter" idx="5"/>
          </p:nvPr>
        </p:nvSpPr>
        <p:spPr/>
        <p:txBody>
          <a:bodyPr/>
          <a:lstStyle/>
          <a:p>
            <a:fld id="{8D3524A8-6705-4F50-BB8C-658DAEBF0F58}" type="slidenum">
              <a:rPr lang="en-US" smtClean="0"/>
              <a:t>5</a:t>
            </a:fld>
            <a:endParaRPr lang="en-US"/>
          </a:p>
        </p:txBody>
      </p:sp>
    </p:spTree>
    <p:extLst>
      <p:ext uri="{BB962C8B-B14F-4D97-AF65-F5344CB8AC3E}">
        <p14:creationId xmlns:p14="http://schemas.microsoft.com/office/powerpoint/2010/main" val="33621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i3"/>
              </a:rPr>
              <a:t>* </a:t>
            </a:r>
            <a:r>
              <a:rPr lang="en-US" sz="1800" b="0" i="0" u="none" strike="noStrike" baseline="0" dirty="0">
                <a:latin typeface="AdvTT5843c571"/>
              </a:rPr>
              <a:t>A framework Directive to conserve energy and improve energy ef</a:t>
            </a:r>
            <a:r>
              <a:rPr lang="en-US" sz="1800" b="0" i="0" u="none" strike="noStrike" baseline="0" dirty="0">
                <a:latin typeface="AdvTT5843c571+fb"/>
              </a:rPr>
              <a:t>fi</a:t>
            </a:r>
            <a:r>
              <a:rPr lang="en-US" sz="1800" b="0" i="0" u="none" strike="noStrike" baseline="0" dirty="0">
                <a:latin typeface="AdvTT5843c571"/>
              </a:rPr>
              <a:t>ciency (within the existing SAVE </a:t>
            </a:r>
            <a:r>
              <a:rPr lang="en-US" sz="1800" b="0" i="0" u="none" strike="noStrike" baseline="0" dirty="0" err="1">
                <a:latin typeface="AdvTT5843c571"/>
              </a:rPr>
              <a:t>programme</a:t>
            </a:r>
            <a:r>
              <a:rPr lang="en-US" sz="1800" b="0" i="0" u="none" strike="noStrike" baseline="0" dirty="0">
                <a:latin typeface="AdvTT5843c571"/>
              </a:rPr>
              <a:t>);</a:t>
            </a:r>
          </a:p>
          <a:p>
            <a:pPr marL="285750" indent="-285750" algn="l">
              <a:buFont typeface="Arial" panose="020B0604020202020204" pitchFamily="34" charset="0"/>
              <a:buChar char="•"/>
            </a:pPr>
            <a:r>
              <a:rPr lang="en-US" sz="1800" b="0" i="0" u="none" strike="noStrike" baseline="0" dirty="0">
                <a:latin typeface="AdvTT5843c571"/>
              </a:rPr>
              <a:t>A Decision to support the development of renewable energies (ALTENER);</a:t>
            </a:r>
          </a:p>
          <a:p>
            <a:pPr algn="l"/>
            <a:r>
              <a:rPr lang="en-US" sz="1800" b="0" i="0" u="none" strike="noStrike" baseline="0" dirty="0">
                <a:latin typeface="AdvPi3"/>
              </a:rPr>
              <a:t>* </a:t>
            </a:r>
            <a:r>
              <a:rPr lang="en-US" sz="1800" b="0" i="0" u="none" strike="noStrike" baseline="0" dirty="0">
                <a:latin typeface="AdvTT5843c571"/>
              </a:rPr>
              <a:t>A Decision concerning a monitoring mechanism for CO2 emissions; and</a:t>
            </a:r>
          </a:p>
          <a:p>
            <a:pPr algn="l"/>
            <a:r>
              <a:rPr lang="en-US" sz="1800" b="0" i="0" u="none" strike="noStrike" baseline="0" dirty="0">
                <a:latin typeface="AdvPi3"/>
              </a:rPr>
              <a:t>* </a:t>
            </a:r>
            <a:r>
              <a:rPr lang="en-US" sz="1800" b="0" i="0" u="none" strike="noStrike" baseline="0" dirty="0">
                <a:latin typeface="AdvTT5843c571"/>
              </a:rPr>
              <a:t>A Directive to introduce a combined tax on the carbon/energy content of fuels.</a:t>
            </a:r>
            <a:endParaRPr lang="en-US" dirty="0"/>
          </a:p>
        </p:txBody>
      </p:sp>
      <p:sp>
        <p:nvSpPr>
          <p:cNvPr id="4" name="Slide Number Placeholder 3"/>
          <p:cNvSpPr>
            <a:spLocks noGrp="1"/>
          </p:cNvSpPr>
          <p:nvPr>
            <p:ph type="sldNum" sz="quarter" idx="5"/>
          </p:nvPr>
        </p:nvSpPr>
        <p:spPr/>
        <p:txBody>
          <a:bodyPr/>
          <a:lstStyle/>
          <a:p>
            <a:fld id="{8D3524A8-6705-4F50-BB8C-658DAEBF0F58}" type="slidenum">
              <a:rPr lang="en-US" smtClean="0"/>
              <a:t>7</a:t>
            </a:fld>
            <a:endParaRPr lang="en-US"/>
          </a:p>
        </p:txBody>
      </p:sp>
    </p:spTree>
    <p:extLst>
      <p:ext uri="{BB962C8B-B14F-4D97-AF65-F5344CB8AC3E}">
        <p14:creationId xmlns:p14="http://schemas.microsoft.com/office/powerpoint/2010/main" val="342497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706A-EAF1-2FDA-005F-14892D9F25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4F984C-A3BD-8420-7D88-ACEFFAD73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81165-5101-6C07-4023-845AD0A31815}"/>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75F584DF-E9E5-108A-51CD-CFD00018C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8C97F-DC2B-FBFD-2C32-4FC1B2390B36}"/>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11286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BD7C-131F-4FBF-C50C-013BE8C3C5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E84A5C-5F9D-71BA-917C-3105E407A4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58E01-A9CF-6FAF-900D-485AF4930952}"/>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ED2C1B87-AD1D-DC58-9826-E766EA9F0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31D39-2A1E-6CBA-7733-12F0337C4859}"/>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391689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8C7B2-FC0F-BD92-F08F-549A67D09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1B214-1228-02CF-8A0F-34D68A85B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94CA-6EA4-7ECE-56C8-FF39D72BE1D8}"/>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992349A0-C1FA-60DC-1696-92B6CA9A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25CAB-BB64-DFE1-7552-162891143D5E}"/>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171217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880F-0889-0F8E-9FB2-D9DE8B76B8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C4D2B-3BD0-339B-7493-6DC23A74A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1EB9C-E207-7F9F-CDB4-B1B0EB420EE2}"/>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89F0151D-7378-8E64-AB82-72C5B289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7DBCA-E269-A26D-E709-6C6884364C6D}"/>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372842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194C-B271-F5C5-1683-3E5BB7C52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B96A2-E5A1-A2B7-D594-15DBF39D2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532D7-3DAB-61F3-1156-4F62672CC199}"/>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84D648D9-4E60-10E5-B6F0-0C6F22924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84F8F-DB16-B39F-98D5-22A27C8BEEBD}"/>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65654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DFA7-A474-62D1-D953-35EA455D7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F5F2B-1B5E-9DE1-06DA-D2B74D0640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C4F2-17DB-3D96-1881-D9345B6D1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12214-E9BF-77C4-F020-6C3838B1DB98}"/>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6" name="Footer Placeholder 5">
            <a:extLst>
              <a:ext uri="{FF2B5EF4-FFF2-40B4-BE49-F238E27FC236}">
                <a16:creationId xmlns:a16="http://schemas.microsoft.com/office/drawing/2014/main" id="{50CC40C6-F4F4-AFC5-465E-BB543868B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79243-7F74-5D39-B223-3DFDFB94325F}"/>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407327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16B5-DAAC-78AC-CC06-7192365D8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3E89C-BBF7-F866-3F09-1490A11A0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6F5FCF-5CC0-4889-6D05-455952DB0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19F2B-076F-86C6-8444-5F28FC8AE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BBA74-3298-1C1D-230F-05B28E17B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B060A4-1534-9048-7B60-1EBE5BB7D475}"/>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8" name="Footer Placeholder 7">
            <a:extLst>
              <a:ext uri="{FF2B5EF4-FFF2-40B4-BE49-F238E27FC236}">
                <a16:creationId xmlns:a16="http://schemas.microsoft.com/office/drawing/2014/main" id="{E474B8BF-2E2A-6F27-BA8D-50D695A0D6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3222B-8817-B74B-8A55-A722416FA6D9}"/>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310320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B0CE-1ADC-2055-4AC6-BF9F804EC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4FC4B-4064-BB33-56C3-FE10DF04E1BD}"/>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4" name="Footer Placeholder 3">
            <a:extLst>
              <a:ext uri="{FF2B5EF4-FFF2-40B4-BE49-F238E27FC236}">
                <a16:creationId xmlns:a16="http://schemas.microsoft.com/office/drawing/2014/main" id="{1C7E756D-C463-F0E6-BAC8-F2CCCA3A1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D878E-2C31-6199-AAA4-F96B2B23DF50}"/>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33941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94C53-F695-FFB2-CFD7-ADD3377E782A}"/>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3" name="Footer Placeholder 2">
            <a:extLst>
              <a:ext uri="{FF2B5EF4-FFF2-40B4-BE49-F238E27FC236}">
                <a16:creationId xmlns:a16="http://schemas.microsoft.com/office/drawing/2014/main" id="{F8F50039-7452-1C11-A64B-6C064DBFD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CB3D0-0E85-486B-2E65-01321723BE7F}"/>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186932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4F6D-6CAF-C053-BDB4-33ED3A4A0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F0843A-26D0-7F93-DF43-D75338709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58158-6DC6-BE65-157E-7B52A7CF3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2E60E-661D-9DDB-2D2A-4BB1EE910F45}"/>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6" name="Footer Placeholder 5">
            <a:extLst>
              <a:ext uri="{FF2B5EF4-FFF2-40B4-BE49-F238E27FC236}">
                <a16:creationId xmlns:a16="http://schemas.microsoft.com/office/drawing/2014/main" id="{84DB2B0F-6D28-BD25-BC13-2EAED5B72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C903-07FD-FCD1-12E2-35B00224867C}"/>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416985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BBB3-A78C-24B3-5E0C-1AC4B9256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33DDE6-083D-F762-2EE7-3B7E745D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66E8E-6564-FC95-DAE8-60B0FF831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00094-0452-D9E8-95B3-2919059528D0}"/>
              </a:ext>
            </a:extLst>
          </p:cNvPr>
          <p:cNvSpPr>
            <a:spLocks noGrp="1"/>
          </p:cNvSpPr>
          <p:nvPr>
            <p:ph type="dt" sz="half" idx="10"/>
          </p:nvPr>
        </p:nvSpPr>
        <p:spPr/>
        <p:txBody>
          <a:bodyPr/>
          <a:lstStyle/>
          <a:p>
            <a:fld id="{9D7A0993-9AA6-4C13-9824-F78E5EC1A620}" type="datetimeFigureOut">
              <a:rPr lang="en-US" smtClean="0"/>
              <a:t>4/28/2023</a:t>
            </a:fld>
            <a:endParaRPr lang="en-US"/>
          </a:p>
        </p:txBody>
      </p:sp>
      <p:sp>
        <p:nvSpPr>
          <p:cNvPr id="6" name="Footer Placeholder 5">
            <a:extLst>
              <a:ext uri="{FF2B5EF4-FFF2-40B4-BE49-F238E27FC236}">
                <a16:creationId xmlns:a16="http://schemas.microsoft.com/office/drawing/2014/main" id="{E53199F6-1F95-E19D-35C9-F5A13A0B6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592DC-B0DA-8A4B-AE60-332B7E81AB19}"/>
              </a:ext>
            </a:extLst>
          </p:cNvPr>
          <p:cNvSpPr>
            <a:spLocks noGrp="1"/>
          </p:cNvSpPr>
          <p:nvPr>
            <p:ph type="sldNum" sz="quarter" idx="12"/>
          </p:nvPr>
        </p:nvSpPr>
        <p:spPr/>
        <p:txBody>
          <a:bodyPr/>
          <a:lstStyle/>
          <a:p>
            <a:fld id="{8647F003-1837-4B76-9DED-3448323C93A8}" type="slidenum">
              <a:rPr lang="en-US" smtClean="0"/>
              <a:t>‹#›</a:t>
            </a:fld>
            <a:endParaRPr lang="en-US"/>
          </a:p>
        </p:txBody>
      </p:sp>
    </p:spTree>
    <p:extLst>
      <p:ext uri="{BB962C8B-B14F-4D97-AF65-F5344CB8AC3E}">
        <p14:creationId xmlns:p14="http://schemas.microsoft.com/office/powerpoint/2010/main" val="362201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F155-ABB6-8767-62E9-B7A6549B8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480C1-5CCD-6F73-13AB-A0B5A1A70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E9513-E987-7B25-6B8F-8E918E524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A0993-9AA6-4C13-9824-F78E5EC1A620}" type="datetimeFigureOut">
              <a:rPr lang="en-US" smtClean="0"/>
              <a:t>4/28/2023</a:t>
            </a:fld>
            <a:endParaRPr lang="en-US"/>
          </a:p>
        </p:txBody>
      </p:sp>
      <p:sp>
        <p:nvSpPr>
          <p:cNvPr id="5" name="Footer Placeholder 4">
            <a:extLst>
              <a:ext uri="{FF2B5EF4-FFF2-40B4-BE49-F238E27FC236}">
                <a16:creationId xmlns:a16="http://schemas.microsoft.com/office/drawing/2014/main" id="{0590C93F-0907-7573-381D-0E8735E2A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4176FA-6FFB-2733-BCA6-8B4594A58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7F003-1837-4B76-9DED-3448323C93A8}" type="slidenum">
              <a:rPr lang="en-US" smtClean="0"/>
              <a:t>‹#›</a:t>
            </a:fld>
            <a:endParaRPr lang="en-US"/>
          </a:p>
        </p:txBody>
      </p:sp>
    </p:spTree>
    <p:extLst>
      <p:ext uri="{BB962C8B-B14F-4D97-AF65-F5344CB8AC3E}">
        <p14:creationId xmlns:p14="http://schemas.microsoft.com/office/powerpoint/2010/main" val="109330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9y2jcrxnoK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Sabyrbekov@osce-academy.net"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3206FA9-C159-8F13-37A8-79A80EBE7B93}"/>
              </a:ext>
            </a:extLst>
          </p:cNvPr>
          <p:cNvPicPr>
            <a:picLocks noChangeAspect="1"/>
          </p:cNvPicPr>
          <p:nvPr/>
        </p:nvPicPr>
        <p:blipFill rotWithShape="1">
          <a:blip r:embed="rId2"/>
          <a:srcRect t="2968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7DA6A-A02F-D26F-1F76-C15FCE5B716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a:solidFill>
                  <a:srgbClr val="FFFFFF"/>
                </a:solidFill>
                <a:effectLst/>
                <a:latin typeface="Calibri" panose="020F0502020204030204" pitchFamily="34" charset="0"/>
                <a:ea typeface="Calibri" panose="020F0502020204030204" pitchFamily="34" charset="0"/>
              </a:rPr>
              <a:t>History of EU climate policy</a:t>
            </a:r>
            <a:endParaRPr lang="en-US" sz="5200">
              <a:solidFill>
                <a:srgbClr val="FFFFFF"/>
              </a:solidFill>
            </a:endParaRPr>
          </a:p>
        </p:txBody>
      </p:sp>
      <p:sp>
        <p:nvSpPr>
          <p:cNvPr id="3" name="Subtitle 2">
            <a:extLst>
              <a:ext uri="{FF2B5EF4-FFF2-40B4-BE49-F238E27FC236}">
                <a16:creationId xmlns:a16="http://schemas.microsoft.com/office/drawing/2014/main" id="{D6807550-23E8-0BBE-99CE-4CF450A3561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Rahat Sabyrbekov</a:t>
            </a:r>
          </a:p>
          <a:p>
            <a:r>
              <a:rPr lang="en-US">
                <a:solidFill>
                  <a:srgbClr val="FFFFFF"/>
                </a:solidFill>
              </a:rPr>
              <a:t>OSCE Academy</a:t>
            </a:r>
          </a:p>
        </p:txBody>
      </p:sp>
    </p:spTree>
    <p:extLst>
      <p:ext uri="{BB962C8B-B14F-4D97-AF65-F5344CB8AC3E}">
        <p14:creationId xmlns:p14="http://schemas.microsoft.com/office/powerpoint/2010/main" val="306776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C0FD0-58AF-918D-0AA5-350C0A3E61D6}"/>
              </a:ext>
            </a:extLst>
          </p:cNvPr>
          <p:cNvSpPr>
            <a:spLocks noGrp="1"/>
          </p:cNvSpPr>
          <p:nvPr>
            <p:ph type="title"/>
          </p:nvPr>
        </p:nvSpPr>
        <p:spPr>
          <a:xfrm>
            <a:off x="1387454" y="751943"/>
            <a:ext cx="8959893" cy="888360"/>
          </a:xfrm>
        </p:spPr>
        <p:txBody>
          <a:bodyPr anchor="b">
            <a:normAutofit/>
          </a:bodyPr>
          <a:lstStyle/>
          <a:p>
            <a:pPr algn="ctr"/>
            <a:r>
              <a:rPr lang="en-US" sz="3200" dirty="0">
                <a:solidFill>
                  <a:schemeClr val="bg1">
                    <a:alpha val="60000"/>
                  </a:schemeClr>
                </a:solidFill>
              </a:rPr>
              <a:t>Objectives of Kyoto Protocol</a:t>
            </a:r>
          </a:p>
        </p:txBody>
      </p:sp>
      <p:sp>
        <p:nvSpPr>
          <p:cNvPr id="3" name="Content Placeholder 2">
            <a:extLst>
              <a:ext uri="{FF2B5EF4-FFF2-40B4-BE49-F238E27FC236}">
                <a16:creationId xmlns:a16="http://schemas.microsoft.com/office/drawing/2014/main" id="{20B62AD4-EE39-9DEC-C985-23185A6AD5A1}"/>
              </a:ext>
            </a:extLst>
          </p:cNvPr>
          <p:cNvSpPr>
            <a:spLocks noGrp="1"/>
          </p:cNvSpPr>
          <p:nvPr>
            <p:ph idx="1"/>
          </p:nvPr>
        </p:nvSpPr>
        <p:spPr>
          <a:xfrm>
            <a:off x="1387454" y="1889760"/>
            <a:ext cx="9188492" cy="3707105"/>
          </a:xfrm>
        </p:spPr>
        <p:txBody>
          <a:bodyPr anchor="t">
            <a:normAutofit fontScale="92500"/>
          </a:bodyPr>
          <a:lstStyle/>
          <a:p>
            <a:r>
              <a:rPr lang="en-US" dirty="0">
                <a:solidFill>
                  <a:schemeClr val="bg1"/>
                </a:solidFill>
              </a:rPr>
              <a:t>The primary objective of the Kyoto Protocol is to reduce the emissions of greenhouse gases that contribute to global warming</a:t>
            </a:r>
          </a:p>
          <a:p>
            <a:r>
              <a:rPr lang="en-US" dirty="0">
                <a:solidFill>
                  <a:schemeClr val="bg1"/>
                </a:solidFill>
              </a:rPr>
              <a:t>The protocol sets binding targets for developed countries to reduce their greenhouse gas emissions by a certain percentage below 1990 levels</a:t>
            </a:r>
          </a:p>
          <a:p>
            <a:r>
              <a:rPr lang="en-US" dirty="0">
                <a:solidFill>
                  <a:schemeClr val="bg1"/>
                </a:solidFill>
              </a:rPr>
              <a:t>The protocol also establishes a framework for emissions trading and the Clean Development Mechanism (CDM), which allows developed countries to offset their emissions by investing in emissions-reducing projects in developing countries</a:t>
            </a:r>
          </a:p>
        </p:txBody>
      </p:sp>
    </p:spTree>
    <p:extLst>
      <p:ext uri="{BB962C8B-B14F-4D97-AF65-F5344CB8AC3E}">
        <p14:creationId xmlns:p14="http://schemas.microsoft.com/office/powerpoint/2010/main" val="210117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4FEC7-23F6-FA50-8C4C-4169DD6DC10D}"/>
              </a:ext>
            </a:extLst>
          </p:cNvPr>
          <p:cNvSpPr>
            <a:spLocks noGrp="1"/>
          </p:cNvSpPr>
          <p:nvPr>
            <p:ph type="title"/>
          </p:nvPr>
        </p:nvSpPr>
        <p:spPr>
          <a:xfrm>
            <a:off x="1616053" y="697255"/>
            <a:ext cx="8959893" cy="888360"/>
          </a:xfrm>
        </p:spPr>
        <p:txBody>
          <a:bodyPr anchor="b">
            <a:normAutofit/>
          </a:bodyPr>
          <a:lstStyle/>
          <a:p>
            <a:pPr algn="ctr"/>
            <a:r>
              <a:rPr lang="en-US" sz="3200" dirty="0">
                <a:solidFill>
                  <a:schemeClr val="bg1">
                    <a:alpha val="60000"/>
                  </a:schemeClr>
                </a:solidFill>
              </a:rPr>
              <a:t>Results of Kyoto Protocol</a:t>
            </a:r>
          </a:p>
        </p:txBody>
      </p:sp>
      <p:sp>
        <p:nvSpPr>
          <p:cNvPr id="3" name="Content Placeholder 2">
            <a:extLst>
              <a:ext uri="{FF2B5EF4-FFF2-40B4-BE49-F238E27FC236}">
                <a16:creationId xmlns:a16="http://schemas.microsoft.com/office/drawing/2014/main" id="{E7427078-005C-7207-FFF1-EC00DF426A81}"/>
              </a:ext>
            </a:extLst>
          </p:cNvPr>
          <p:cNvSpPr>
            <a:spLocks noGrp="1"/>
          </p:cNvSpPr>
          <p:nvPr>
            <p:ph idx="1"/>
          </p:nvPr>
        </p:nvSpPr>
        <p:spPr>
          <a:xfrm>
            <a:off x="1417320" y="1844040"/>
            <a:ext cx="9158626" cy="3752825"/>
          </a:xfrm>
        </p:spPr>
        <p:txBody>
          <a:bodyPr anchor="t">
            <a:normAutofit fontScale="92500"/>
          </a:bodyPr>
          <a:lstStyle/>
          <a:p>
            <a:r>
              <a:rPr lang="en-US" dirty="0">
                <a:solidFill>
                  <a:schemeClr val="bg1"/>
                </a:solidFill>
              </a:rPr>
              <a:t>The Kyoto Protocol has been successful in raising awareness about climate change and the need to reduce greenhouse gas emissions</a:t>
            </a:r>
          </a:p>
          <a:p>
            <a:r>
              <a:rPr lang="en-US" dirty="0">
                <a:solidFill>
                  <a:schemeClr val="bg1"/>
                </a:solidFill>
              </a:rPr>
              <a:t>The protocol has helped to establish a framework for international cooperation on climate change mitigation</a:t>
            </a:r>
          </a:p>
          <a:p>
            <a:r>
              <a:rPr lang="en-US" dirty="0">
                <a:solidFill>
                  <a:schemeClr val="bg1"/>
                </a:solidFill>
              </a:rPr>
              <a:t>However, the overall impact of the protocol on reducing greenhouse gas emissions has been limited, as many countries have not met their emissions reduction targets and some major emitters, such as the United States, did not ratify the protocol.</a:t>
            </a:r>
          </a:p>
        </p:txBody>
      </p:sp>
    </p:spTree>
    <p:extLst>
      <p:ext uri="{BB962C8B-B14F-4D97-AF65-F5344CB8AC3E}">
        <p14:creationId xmlns:p14="http://schemas.microsoft.com/office/powerpoint/2010/main" val="139874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FCE3F75-96B0-B75B-48CA-54C55E2B62AD}"/>
              </a:ext>
            </a:extLst>
          </p:cNvPr>
          <p:cNvSpPr>
            <a:spLocks noGrp="1"/>
          </p:cNvSpPr>
          <p:nvPr>
            <p:ph type="title"/>
          </p:nvPr>
        </p:nvSpPr>
        <p:spPr>
          <a:xfrm>
            <a:off x="1712915" y="1040400"/>
            <a:ext cx="7866060" cy="707886"/>
          </a:xfrm>
        </p:spPr>
        <p:txBody>
          <a:bodyPr anchor="b">
            <a:normAutofit/>
          </a:bodyPr>
          <a:lstStyle/>
          <a:p>
            <a:r>
              <a:rPr lang="en-US" sz="3700" b="0" i="0" u="none" strike="noStrike" baseline="0">
                <a:latin typeface="AdvTT212dd343.BI"/>
              </a:rPr>
              <a:t>The EU</a:t>
            </a:r>
            <a:r>
              <a:rPr lang="en-US" sz="3700" b="0" i="0" u="none" strike="noStrike" baseline="0">
                <a:latin typeface="AdvTT212dd343.BI+20"/>
              </a:rPr>
              <a:t>’</a:t>
            </a:r>
            <a:r>
              <a:rPr lang="en-US" sz="3700" b="0" i="0" u="none" strike="noStrike" baseline="0">
                <a:latin typeface="AdvTT212dd343.BI"/>
              </a:rPr>
              <a:t>s bid for international leadership</a:t>
            </a:r>
            <a:endParaRPr lang="en-US" sz="37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65A9522-F502-624D-1CAA-C38127A14B78}"/>
              </a:ext>
            </a:extLst>
          </p:cNvPr>
          <p:cNvSpPr>
            <a:spLocks noGrp="1"/>
          </p:cNvSpPr>
          <p:nvPr>
            <p:ph idx="1"/>
          </p:nvPr>
        </p:nvSpPr>
        <p:spPr>
          <a:xfrm>
            <a:off x="731520" y="2784325"/>
            <a:ext cx="10271760" cy="3692675"/>
          </a:xfrm>
        </p:spPr>
        <p:txBody>
          <a:bodyPr>
            <a:normAutofit lnSpcReduction="10000"/>
          </a:bodyPr>
          <a:lstStyle/>
          <a:p>
            <a:r>
              <a:rPr lang="en-US" sz="3200" b="0" i="0" u="none" strike="noStrike" baseline="0" dirty="0">
                <a:solidFill>
                  <a:schemeClr val="tx1">
                    <a:alpha val="80000"/>
                  </a:schemeClr>
                </a:solidFill>
                <a:latin typeface="AdvTT5843c571"/>
              </a:rPr>
              <a:t>After 1997, the debate about climate change inside the EU began to develop more quickly.</a:t>
            </a:r>
          </a:p>
          <a:p>
            <a:r>
              <a:rPr lang="en-US" sz="3200" dirty="0">
                <a:solidFill>
                  <a:schemeClr val="tx1">
                    <a:alpha val="80000"/>
                  </a:schemeClr>
                </a:solidFill>
                <a:latin typeface="AdvTT5843c571"/>
              </a:rPr>
              <a:t>- March 1997 harmonization of fuel tax, carbon/energy tax in 2003</a:t>
            </a:r>
            <a:endParaRPr lang="en-US" sz="3200" b="0" i="0" u="none" strike="noStrike" baseline="0" dirty="0">
              <a:solidFill>
                <a:schemeClr val="tx1">
                  <a:alpha val="80000"/>
                </a:schemeClr>
              </a:solidFill>
              <a:latin typeface="AdvTT5843c571"/>
            </a:endParaRPr>
          </a:p>
          <a:p>
            <a:r>
              <a:rPr lang="en-US" sz="3200" dirty="0">
                <a:solidFill>
                  <a:schemeClr val="tx1">
                    <a:alpha val="80000"/>
                  </a:schemeClr>
                </a:solidFill>
                <a:latin typeface="AdvTT5843c571"/>
              </a:rPr>
              <a:t>Strong support for Kyoto protocol </a:t>
            </a:r>
          </a:p>
          <a:p>
            <a:r>
              <a:rPr lang="en-US" sz="3200" b="0" i="0" u="none" strike="noStrike" baseline="0" dirty="0">
                <a:solidFill>
                  <a:schemeClr val="tx1">
                    <a:alpha val="80000"/>
                  </a:schemeClr>
                </a:solidFill>
                <a:latin typeface="AdvTT5843c571"/>
              </a:rPr>
              <a:t>The Emissions Trading Directive was eventually adopted just over two years later in 2003 and its </a:t>
            </a:r>
            <a:r>
              <a:rPr lang="en-US" sz="3200" b="0" i="0" u="none" strike="noStrike" baseline="0" dirty="0">
                <a:solidFill>
                  <a:schemeClr val="tx1">
                    <a:alpha val="80000"/>
                  </a:schemeClr>
                </a:solidFill>
                <a:latin typeface="AdvTT5843c571+fb"/>
              </a:rPr>
              <a:t>fi</a:t>
            </a:r>
            <a:r>
              <a:rPr lang="en-US" sz="3200" b="0" i="0" u="none" strike="noStrike" baseline="0" dirty="0">
                <a:solidFill>
                  <a:schemeClr val="tx1">
                    <a:alpha val="80000"/>
                  </a:schemeClr>
                </a:solidFill>
                <a:latin typeface="AdvTT5843c571"/>
              </a:rPr>
              <a:t>rst (pilot) phase of operation commenced in 2005</a:t>
            </a:r>
            <a:endParaRPr lang="en-US" sz="3200" dirty="0">
              <a:solidFill>
                <a:schemeClr val="tx1">
                  <a:alpha val="80000"/>
                </a:schemeClr>
              </a:solidFill>
            </a:endParaRPr>
          </a:p>
        </p:txBody>
      </p:sp>
    </p:spTree>
    <p:extLst>
      <p:ext uri="{BB962C8B-B14F-4D97-AF65-F5344CB8AC3E}">
        <p14:creationId xmlns:p14="http://schemas.microsoft.com/office/powerpoint/2010/main" val="32423237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D7E5F16-FEB8-E5FF-6D54-86A01417A676}"/>
              </a:ext>
            </a:extLst>
          </p:cNvPr>
          <p:cNvSpPr>
            <a:spLocks noGrp="1"/>
          </p:cNvSpPr>
          <p:nvPr>
            <p:ph type="title"/>
          </p:nvPr>
        </p:nvSpPr>
        <p:spPr>
          <a:xfrm>
            <a:off x="1712915" y="1040400"/>
            <a:ext cx="7866060" cy="707886"/>
          </a:xfrm>
        </p:spPr>
        <p:txBody>
          <a:bodyPr anchor="b">
            <a:normAutofit/>
          </a:bodyPr>
          <a:lstStyle/>
          <a:p>
            <a:r>
              <a:rPr lang="en-US" sz="2200">
                <a:latin typeface="AdvTT212dd343.BI"/>
              </a:rPr>
              <a:t>C</a:t>
            </a:r>
            <a:r>
              <a:rPr lang="en-US" sz="2200" b="0" i="0" u="none" strike="noStrike" baseline="0">
                <a:latin typeface="AdvTT212dd343.BI"/>
              </a:rPr>
              <a:t>omplying with Kyoto and preparing for the post-2012 period</a:t>
            </a: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3735F09-38BD-6E76-4BEE-4190FDC3FFF8}"/>
              </a:ext>
            </a:extLst>
          </p:cNvPr>
          <p:cNvSpPr>
            <a:spLocks noGrp="1"/>
          </p:cNvSpPr>
          <p:nvPr>
            <p:ph idx="1"/>
          </p:nvPr>
        </p:nvSpPr>
        <p:spPr>
          <a:xfrm>
            <a:off x="685800" y="2784325"/>
            <a:ext cx="10158095" cy="3611179"/>
          </a:xfrm>
        </p:spPr>
        <p:txBody>
          <a:bodyPr>
            <a:normAutofit/>
          </a:bodyPr>
          <a:lstStyle/>
          <a:p>
            <a:r>
              <a:rPr lang="en-US" b="0" i="0" u="none" strike="noStrike" baseline="0" dirty="0">
                <a:solidFill>
                  <a:schemeClr val="tx1">
                    <a:alpha val="80000"/>
                  </a:schemeClr>
                </a:solidFill>
                <a:latin typeface="AdvTT5843c571"/>
              </a:rPr>
              <a:t>IPCC</a:t>
            </a:r>
            <a:r>
              <a:rPr lang="en-US" b="0" i="0" u="none" strike="noStrike" baseline="0" dirty="0">
                <a:solidFill>
                  <a:schemeClr val="tx1">
                    <a:alpha val="80000"/>
                  </a:schemeClr>
                </a:solidFill>
                <a:latin typeface="AdvTT5843c571+20"/>
              </a:rPr>
              <a:t>’</a:t>
            </a:r>
            <a:r>
              <a:rPr lang="en-US" b="0" i="0" u="none" strike="noStrike" baseline="0" dirty="0">
                <a:solidFill>
                  <a:schemeClr val="tx1">
                    <a:alpha val="80000"/>
                  </a:schemeClr>
                </a:solidFill>
                <a:latin typeface="AdvTT5843c571"/>
              </a:rPr>
              <a:t>s Fourth Assessment Report in 2007 climate change was occurring and will cause signi</a:t>
            </a:r>
            <a:r>
              <a:rPr lang="en-US" b="0" i="0" u="none" strike="noStrike" baseline="0" dirty="0">
                <a:solidFill>
                  <a:schemeClr val="tx1">
                    <a:alpha val="80000"/>
                  </a:schemeClr>
                </a:solidFill>
                <a:latin typeface="AdvTT5843c571+fb"/>
              </a:rPr>
              <a:t>fi</a:t>
            </a:r>
            <a:r>
              <a:rPr lang="en-US" b="0" i="0" u="none" strike="noStrike" baseline="0" dirty="0">
                <a:solidFill>
                  <a:schemeClr val="tx1">
                    <a:alpha val="80000"/>
                  </a:schemeClr>
                </a:solidFill>
                <a:latin typeface="AdvTT5843c571"/>
              </a:rPr>
              <a:t>cant impacts and it was delivered with much greater con</a:t>
            </a:r>
            <a:r>
              <a:rPr lang="en-US" b="0" i="0" u="none" strike="noStrike" baseline="0" dirty="0">
                <a:solidFill>
                  <a:schemeClr val="tx1">
                    <a:alpha val="80000"/>
                  </a:schemeClr>
                </a:solidFill>
                <a:latin typeface="AdvTT5843c571+fb"/>
              </a:rPr>
              <a:t>fi</a:t>
            </a:r>
            <a:r>
              <a:rPr lang="en-US" b="0" i="0" u="none" strike="noStrike" baseline="0" dirty="0">
                <a:solidFill>
                  <a:schemeClr val="tx1">
                    <a:alpha val="80000"/>
                  </a:schemeClr>
                </a:solidFill>
                <a:latin typeface="AdvTT5843c571"/>
              </a:rPr>
              <a:t>dence and political assertiveness. </a:t>
            </a:r>
          </a:p>
          <a:p>
            <a:r>
              <a:rPr lang="en-US" b="0" i="0" u="none" strike="noStrike" baseline="0" dirty="0">
                <a:solidFill>
                  <a:schemeClr val="tx1">
                    <a:alpha val="80000"/>
                  </a:schemeClr>
                </a:solidFill>
                <a:latin typeface="AdvTT5843c571"/>
              </a:rPr>
              <a:t>Developments in the underlying science gradually began to feed through into policy analysis. </a:t>
            </a:r>
          </a:p>
          <a:p>
            <a:r>
              <a:rPr lang="en-US" b="0" i="0" u="none" strike="noStrike" baseline="0" dirty="0">
                <a:solidFill>
                  <a:schemeClr val="tx1">
                    <a:alpha val="80000"/>
                  </a:schemeClr>
                </a:solidFill>
                <a:latin typeface="AdvTT5843c571"/>
              </a:rPr>
              <a:t>Around the same time, the UK Treasury published a review of climate change economics, which captured signi</a:t>
            </a:r>
            <a:r>
              <a:rPr lang="en-US" b="0" i="0" u="none" strike="noStrike" baseline="0" dirty="0">
                <a:solidFill>
                  <a:schemeClr val="tx1">
                    <a:alpha val="80000"/>
                  </a:schemeClr>
                </a:solidFill>
                <a:latin typeface="AdvTT5843c571+fb"/>
              </a:rPr>
              <a:t>fi</a:t>
            </a:r>
            <a:r>
              <a:rPr lang="en-US" b="0" i="0" u="none" strike="noStrike" baseline="0" dirty="0">
                <a:solidFill>
                  <a:schemeClr val="tx1">
                    <a:alpha val="80000"/>
                  </a:schemeClr>
                </a:solidFill>
                <a:latin typeface="AdvTT5843c571"/>
              </a:rPr>
              <a:t>cant global attention (Stern 2006).</a:t>
            </a:r>
            <a:endParaRPr lang="en-US" dirty="0">
              <a:solidFill>
                <a:schemeClr val="tx1">
                  <a:alpha val="80000"/>
                </a:schemeClr>
              </a:solidFill>
            </a:endParaRPr>
          </a:p>
        </p:txBody>
      </p:sp>
    </p:spTree>
    <p:extLst>
      <p:ext uri="{BB962C8B-B14F-4D97-AF65-F5344CB8AC3E}">
        <p14:creationId xmlns:p14="http://schemas.microsoft.com/office/powerpoint/2010/main" val="17270209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10C426C-1AAF-7EFE-A19C-064F0074BB06}"/>
              </a:ext>
            </a:extLst>
          </p:cNvPr>
          <p:cNvSpPr>
            <a:spLocks noGrp="1"/>
          </p:cNvSpPr>
          <p:nvPr>
            <p:ph type="title"/>
          </p:nvPr>
        </p:nvSpPr>
        <p:spPr>
          <a:xfrm>
            <a:off x="1712915" y="1040400"/>
            <a:ext cx="7866060" cy="707886"/>
          </a:xfrm>
        </p:spPr>
        <p:txBody>
          <a:bodyPr anchor="b">
            <a:normAutofit/>
          </a:bodyPr>
          <a:lstStyle/>
          <a:p>
            <a:r>
              <a:rPr lang="en-US" sz="2200">
                <a:latin typeface="AdvTT212dd343.BI"/>
              </a:rPr>
              <a:t>C</a:t>
            </a:r>
            <a:r>
              <a:rPr lang="en-US" sz="2200" b="0" i="0" u="none" strike="noStrike" baseline="0">
                <a:latin typeface="AdvTT212dd343.BI"/>
              </a:rPr>
              <a:t>omplying with Kyoto and preparing for the post-2012 period</a:t>
            </a: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76BC14F-7B9B-4793-2D2B-CD9486F2F86C}"/>
              </a:ext>
            </a:extLst>
          </p:cNvPr>
          <p:cNvSpPr>
            <a:spLocks noGrp="1"/>
          </p:cNvSpPr>
          <p:nvPr>
            <p:ph idx="1"/>
          </p:nvPr>
        </p:nvSpPr>
        <p:spPr>
          <a:xfrm>
            <a:off x="457200" y="2784325"/>
            <a:ext cx="11490960" cy="3616475"/>
          </a:xfrm>
        </p:spPr>
        <p:txBody>
          <a:bodyPr>
            <a:normAutofit/>
          </a:bodyPr>
          <a:lstStyle/>
          <a:p>
            <a:r>
              <a:rPr lang="en-US" b="0" i="0" u="none" strike="noStrike" baseline="0" dirty="0">
                <a:solidFill>
                  <a:schemeClr val="tx1">
                    <a:alpha val="80000"/>
                  </a:schemeClr>
                </a:solidFill>
                <a:latin typeface="AdvTT5843c571"/>
              </a:rPr>
              <a:t>In the mid to late 2000s, the EU</a:t>
            </a:r>
            <a:r>
              <a:rPr lang="en-US" b="0" i="0" u="none" strike="noStrike" baseline="0" dirty="0">
                <a:solidFill>
                  <a:schemeClr val="tx1">
                    <a:alpha val="80000"/>
                  </a:schemeClr>
                </a:solidFill>
                <a:latin typeface="AdvTT5843c571+20"/>
              </a:rPr>
              <a:t>’</a:t>
            </a:r>
            <a:r>
              <a:rPr lang="en-US" b="0" i="0" u="none" strike="noStrike" baseline="0" dirty="0">
                <a:solidFill>
                  <a:schemeClr val="tx1">
                    <a:alpha val="80000"/>
                  </a:schemeClr>
                </a:solidFill>
                <a:latin typeface="AdvTT5843c571"/>
              </a:rPr>
              <a:t>s growing political determination to play a leading role in relation to climate policy</a:t>
            </a:r>
          </a:p>
          <a:p>
            <a:r>
              <a:rPr lang="en-US" b="0" i="0" u="none" strike="noStrike" baseline="0" dirty="0">
                <a:solidFill>
                  <a:schemeClr val="tx1">
                    <a:alpha val="80000"/>
                  </a:schemeClr>
                </a:solidFill>
                <a:latin typeface="AdvTT5843c571"/>
              </a:rPr>
              <a:t>Later that year, the Commission followed up with an action plan on energy ef</a:t>
            </a:r>
            <a:r>
              <a:rPr lang="en-US" b="0" i="0" u="none" strike="noStrike" baseline="0" dirty="0">
                <a:solidFill>
                  <a:schemeClr val="tx1">
                    <a:alpha val="80000"/>
                  </a:schemeClr>
                </a:solidFill>
                <a:latin typeface="AdvTT5843c571+fb"/>
              </a:rPr>
              <a:t>fi</a:t>
            </a:r>
            <a:r>
              <a:rPr lang="en-US" b="0" i="0" u="none" strike="noStrike" baseline="0" dirty="0">
                <a:solidFill>
                  <a:schemeClr val="tx1">
                    <a:alpha val="80000"/>
                  </a:schemeClr>
                </a:solidFill>
                <a:latin typeface="AdvTT5843c571"/>
              </a:rPr>
              <a:t>ciency which aimed to reduce consumption by 20% by 2020</a:t>
            </a:r>
          </a:p>
          <a:p>
            <a:r>
              <a:rPr lang="en-US" b="0" i="0" u="none" strike="noStrike" baseline="0" dirty="0">
                <a:solidFill>
                  <a:schemeClr val="tx1">
                    <a:alpha val="80000"/>
                  </a:schemeClr>
                </a:solidFill>
                <a:latin typeface="AdvTT5843c571"/>
              </a:rPr>
              <a:t>In </a:t>
            </a:r>
            <a:r>
              <a:rPr lang="en-US" b="0" i="0" u="none" strike="noStrike" baseline="0" dirty="0">
                <a:solidFill>
                  <a:schemeClr val="tx1">
                    <a:alpha val="80000"/>
                  </a:schemeClr>
                </a:solidFill>
                <a:latin typeface="AdvTTf90d833a.I"/>
              </a:rPr>
              <a:t>Limiting Global Climate Change to 2 Degrees Celsius </a:t>
            </a:r>
            <a:r>
              <a:rPr lang="en-US" b="0" i="0" u="none" strike="noStrike" baseline="0" dirty="0">
                <a:solidFill>
                  <a:schemeClr val="tx1">
                    <a:alpha val="80000"/>
                  </a:schemeClr>
                </a:solidFill>
                <a:latin typeface="AdvTTf90d833a.I+20"/>
              </a:rPr>
              <a:t>– </a:t>
            </a:r>
            <a:r>
              <a:rPr lang="en-US" b="0" i="0" u="none" strike="noStrike" baseline="0" dirty="0">
                <a:solidFill>
                  <a:schemeClr val="tx1">
                    <a:alpha val="80000"/>
                  </a:schemeClr>
                </a:solidFill>
                <a:latin typeface="AdvTTf90d833a.I"/>
              </a:rPr>
              <a:t>The Way Ahead for 2020 and Beyond</a:t>
            </a:r>
            <a:r>
              <a:rPr lang="en-US" b="0" i="0" u="none" strike="noStrike" baseline="0" dirty="0">
                <a:solidFill>
                  <a:schemeClr val="tx1">
                    <a:alpha val="80000"/>
                  </a:schemeClr>
                </a:solidFill>
                <a:latin typeface="AdvTT5843c571"/>
              </a:rPr>
              <a:t>, the Commission called for a range of new policies for a 20% reduction in emissions by 2020 </a:t>
            </a:r>
            <a:r>
              <a:rPr lang="en-US" b="0" i="0" u="none" strike="noStrike" baseline="0" dirty="0">
                <a:solidFill>
                  <a:schemeClr val="tx1">
                    <a:alpha val="80000"/>
                  </a:schemeClr>
                </a:solidFill>
                <a:latin typeface="AdvTT5843c571+20"/>
              </a:rPr>
              <a:t>‘</a:t>
            </a:r>
            <a:r>
              <a:rPr lang="en-US" b="0" i="0" u="none" strike="noStrike" baseline="0" dirty="0">
                <a:solidFill>
                  <a:schemeClr val="tx1">
                    <a:alpha val="80000"/>
                  </a:schemeClr>
                </a:solidFill>
                <a:latin typeface="AdvTT5843c571"/>
              </a:rPr>
              <a:t>to demonstrate international leadership</a:t>
            </a:r>
            <a:r>
              <a:rPr lang="en-US" b="0" i="0" u="none" strike="noStrike" baseline="0" dirty="0">
                <a:solidFill>
                  <a:schemeClr val="tx1">
                    <a:alpha val="80000"/>
                  </a:schemeClr>
                </a:solidFill>
                <a:latin typeface="AdvTT5843c571+20"/>
              </a:rPr>
              <a:t>’</a:t>
            </a:r>
            <a:r>
              <a:rPr lang="en-US" b="0" i="0" u="none" strike="noStrike" baseline="0" dirty="0">
                <a:solidFill>
                  <a:schemeClr val="tx1">
                    <a:alpha val="80000"/>
                  </a:schemeClr>
                </a:solidFill>
                <a:latin typeface="AdvTT5843c571"/>
              </a:rPr>
              <a:t>, rising to 30% if other states agreed to a post-2012.</a:t>
            </a:r>
            <a:endParaRPr lang="en-US" dirty="0">
              <a:solidFill>
                <a:schemeClr val="tx1">
                  <a:alpha val="80000"/>
                </a:schemeClr>
              </a:solidFill>
            </a:endParaRPr>
          </a:p>
        </p:txBody>
      </p:sp>
    </p:spTree>
    <p:extLst>
      <p:ext uri="{BB962C8B-B14F-4D97-AF65-F5344CB8AC3E}">
        <p14:creationId xmlns:p14="http://schemas.microsoft.com/office/powerpoint/2010/main" val="285863531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530C-0DC0-A367-5F48-B38781E35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8D3F46-FB88-403E-DDCA-262D6B5CB3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5BD91A8-540D-9B60-0CAD-CE0DB5FFCADE}"/>
              </a:ext>
            </a:extLst>
          </p:cNvPr>
          <p:cNvPicPr>
            <a:picLocks noChangeAspect="1"/>
          </p:cNvPicPr>
          <p:nvPr/>
        </p:nvPicPr>
        <p:blipFill>
          <a:blip r:embed="rId2"/>
          <a:stretch>
            <a:fillRect/>
          </a:stretch>
        </p:blipFill>
        <p:spPr>
          <a:xfrm>
            <a:off x="731520" y="540059"/>
            <a:ext cx="10819218" cy="5636904"/>
          </a:xfrm>
          <a:prstGeom prst="rect">
            <a:avLst/>
          </a:prstGeom>
        </p:spPr>
      </p:pic>
    </p:spTree>
    <p:extLst>
      <p:ext uri="{BB962C8B-B14F-4D97-AF65-F5344CB8AC3E}">
        <p14:creationId xmlns:p14="http://schemas.microsoft.com/office/powerpoint/2010/main" val="80832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A964C9-BC7D-9F6C-D7B6-C9190E09D95E}"/>
              </a:ext>
            </a:extLst>
          </p:cNvPr>
          <p:cNvSpPr>
            <a:spLocks noGrp="1"/>
          </p:cNvSpPr>
          <p:nvPr>
            <p:ph type="title"/>
          </p:nvPr>
        </p:nvSpPr>
        <p:spPr>
          <a:xfrm>
            <a:off x="1712915" y="1040400"/>
            <a:ext cx="7866060" cy="707886"/>
          </a:xfrm>
        </p:spPr>
        <p:txBody>
          <a:bodyPr anchor="b">
            <a:normAutofit/>
          </a:bodyPr>
          <a:lstStyle/>
          <a:p>
            <a:r>
              <a:rPr lang="en-US" sz="4000"/>
              <a:t>Conclusion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8723270-5466-71DD-75AC-2A20CB11B2E7}"/>
              </a:ext>
            </a:extLst>
          </p:cNvPr>
          <p:cNvSpPr>
            <a:spLocks noGrp="1"/>
          </p:cNvSpPr>
          <p:nvPr>
            <p:ph idx="1"/>
          </p:nvPr>
        </p:nvSpPr>
        <p:spPr>
          <a:xfrm>
            <a:off x="853440" y="3063194"/>
            <a:ext cx="9167495" cy="3446917"/>
          </a:xfrm>
        </p:spPr>
        <p:txBody>
          <a:bodyPr>
            <a:normAutofit lnSpcReduction="10000"/>
          </a:bodyPr>
          <a:lstStyle/>
          <a:p>
            <a:r>
              <a:rPr lang="en-US" sz="2400" dirty="0">
                <a:solidFill>
                  <a:schemeClr val="tx1">
                    <a:alpha val="80000"/>
                  </a:schemeClr>
                </a:solidFill>
              </a:rPr>
              <a:t>EU climate policy evolved slowly and stepwise since the 1970s</a:t>
            </a:r>
          </a:p>
          <a:p>
            <a:r>
              <a:rPr lang="en-US" sz="2400" dirty="0">
                <a:solidFill>
                  <a:schemeClr val="tx1">
                    <a:alpha val="80000"/>
                  </a:schemeClr>
                </a:solidFill>
              </a:rPr>
              <a:t>National policies had more impact than EU policies until the 2000s</a:t>
            </a:r>
          </a:p>
          <a:p>
            <a:r>
              <a:rPr lang="en-US" sz="2400" dirty="0">
                <a:solidFill>
                  <a:schemeClr val="tx1">
                    <a:alpha val="80000"/>
                  </a:schemeClr>
                </a:solidFill>
              </a:rPr>
              <a:t>Since c. 2000, the EU has adopted increasingly distinct policies and targets for climate change</a:t>
            </a:r>
          </a:p>
          <a:p>
            <a:r>
              <a:rPr lang="en-US" sz="2400" dirty="0">
                <a:solidFill>
                  <a:schemeClr val="tx1">
                    <a:alpha val="80000"/>
                  </a:schemeClr>
                </a:solidFill>
              </a:rPr>
              <a:t>EU policies now encompass a wider array of instruments than traditional environmental policies</a:t>
            </a:r>
          </a:p>
          <a:p>
            <a:r>
              <a:rPr lang="en-US" sz="2400" dirty="0">
                <a:solidFill>
                  <a:schemeClr val="tx1">
                    <a:alpha val="80000"/>
                  </a:schemeClr>
                </a:solidFill>
              </a:rPr>
              <a:t>The EU Green Deal is a comprehensive set of policy initiatives and legislative proposals announced by the European Commission in December 2019.</a:t>
            </a:r>
          </a:p>
        </p:txBody>
      </p:sp>
    </p:spTree>
    <p:extLst>
      <p:ext uri="{BB962C8B-B14F-4D97-AF65-F5344CB8AC3E}">
        <p14:creationId xmlns:p14="http://schemas.microsoft.com/office/powerpoint/2010/main" val="9173616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1EA1-1A58-7132-C96C-AC4C751533B6}"/>
              </a:ext>
            </a:extLst>
          </p:cNvPr>
          <p:cNvSpPr>
            <a:spLocks noGrp="1"/>
          </p:cNvSpPr>
          <p:nvPr>
            <p:ph type="title"/>
          </p:nvPr>
        </p:nvSpPr>
        <p:spPr/>
        <p:txBody>
          <a:bodyPr/>
          <a:lstStyle/>
          <a:p>
            <a:r>
              <a:rPr lang="en-US" dirty="0"/>
              <a:t>A brief history of EU environmental policy </a:t>
            </a:r>
          </a:p>
        </p:txBody>
      </p:sp>
      <p:sp>
        <p:nvSpPr>
          <p:cNvPr id="3" name="Content Placeholder 2">
            <a:extLst>
              <a:ext uri="{FF2B5EF4-FFF2-40B4-BE49-F238E27FC236}">
                <a16:creationId xmlns:a16="http://schemas.microsoft.com/office/drawing/2014/main" id="{98EFFEC6-F1F6-F653-C94E-B78993A7F829}"/>
              </a:ext>
            </a:extLst>
          </p:cNvPr>
          <p:cNvSpPr>
            <a:spLocks noGrp="1"/>
          </p:cNvSpPr>
          <p:nvPr>
            <p:ph idx="1"/>
          </p:nvPr>
        </p:nvSpPr>
        <p:spPr/>
        <p:txBody>
          <a:bodyPr/>
          <a:lstStyle/>
          <a:p>
            <a:r>
              <a:rPr lang="en-US" dirty="0">
                <a:hlinkClick r:id="rId2"/>
              </a:rPr>
              <a:t>https://www.youtube.com/watch?v=9y2jcrxnoKM</a:t>
            </a:r>
            <a:r>
              <a:rPr lang="en-US" dirty="0"/>
              <a:t> </a:t>
            </a:r>
          </a:p>
        </p:txBody>
      </p:sp>
    </p:spTree>
    <p:extLst>
      <p:ext uri="{BB962C8B-B14F-4D97-AF65-F5344CB8AC3E}">
        <p14:creationId xmlns:p14="http://schemas.microsoft.com/office/powerpoint/2010/main" val="204368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6D6DAE8B-BC0C-6AA2-C3C8-B19AD9ED9676}"/>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Thank you! Questions</a:t>
            </a:r>
          </a:p>
        </p:txBody>
      </p:sp>
      <p:sp>
        <p:nvSpPr>
          <p:cNvPr id="5" name="Subtitle 4">
            <a:extLst>
              <a:ext uri="{FF2B5EF4-FFF2-40B4-BE49-F238E27FC236}">
                <a16:creationId xmlns:a16="http://schemas.microsoft.com/office/drawing/2014/main" id="{F0431D1D-34C2-EDD3-66CA-F8BCB131C4B3}"/>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hlinkClick r:id="rId3"/>
              </a:rPr>
              <a:t>r.Sabyrbekov@osce-academy.net</a:t>
            </a:r>
            <a:r>
              <a:rPr lang="en-US">
                <a:solidFill>
                  <a:schemeClr val="bg1"/>
                </a:solidFill>
              </a:rPr>
              <a:t> </a:t>
            </a:r>
          </a:p>
        </p:txBody>
      </p:sp>
    </p:spTree>
    <p:extLst>
      <p:ext uri="{BB962C8B-B14F-4D97-AF65-F5344CB8AC3E}">
        <p14:creationId xmlns:p14="http://schemas.microsoft.com/office/powerpoint/2010/main" val="4894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99B4D1-D162-E553-1097-775E24F19558}"/>
              </a:ext>
            </a:extLst>
          </p:cNvPr>
          <p:cNvPicPr>
            <a:picLocks noChangeAspect="1"/>
          </p:cNvPicPr>
          <p:nvPr/>
        </p:nvPicPr>
        <p:blipFill rotWithShape="1">
          <a:blip r:embed="rId3">
            <a:alphaModFix amt="35000"/>
          </a:blip>
          <a:srcRect b="15730"/>
          <a:stretch/>
        </p:blipFill>
        <p:spPr>
          <a:xfrm>
            <a:off x="20" y="10"/>
            <a:ext cx="15483820" cy="8709650"/>
          </a:xfrm>
          <a:prstGeom prst="rect">
            <a:avLst/>
          </a:prstGeom>
        </p:spPr>
      </p:pic>
      <p:sp>
        <p:nvSpPr>
          <p:cNvPr id="2" name="Title 1">
            <a:extLst>
              <a:ext uri="{FF2B5EF4-FFF2-40B4-BE49-F238E27FC236}">
                <a16:creationId xmlns:a16="http://schemas.microsoft.com/office/drawing/2014/main" id="{842AA339-2072-0BDB-1845-B0FBAE815FF7}"/>
              </a:ext>
            </a:extLst>
          </p:cNvPr>
          <p:cNvSpPr>
            <a:spLocks noGrp="1"/>
          </p:cNvSpPr>
          <p:nvPr>
            <p:ph type="title"/>
          </p:nvPr>
        </p:nvSpPr>
        <p:spPr>
          <a:xfrm>
            <a:off x="838200" y="365125"/>
            <a:ext cx="10515600" cy="1325563"/>
          </a:xfrm>
        </p:spPr>
        <p:txBody>
          <a:bodyPr>
            <a:normAutofit/>
          </a:bodyPr>
          <a:lstStyle/>
          <a:p>
            <a:r>
              <a:rPr lang="en-US">
                <a:solidFill>
                  <a:srgbClr val="FFFFFF"/>
                </a:solidFill>
              </a:rPr>
              <a:t>1970s - debating</a:t>
            </a:r>
          </a:p>
        </p:txBody>
      </p:sp>
      <p:graphicFrame>
        <p:nvGraphicFramePr>
          <p:cNvPr id="5" name="Content Placeholder 2">
            <a:extLst>
              <a:ext uri="{FF2B5EF4-FFF2-40B4-BE49-F238E27FC236}">
                <a16:creationId xmlns:a16="http://schemas.microsoft.com/office/drawing/2014/main" id="{7A3E0CB8-2C44-821E-14A4-B113D29429D5}"/>
              </a:ext>
            </a:extLst>
          </p:cNvPr>
          <p:cNvGraphicFramePr>
            <a:graphicFrameLocks noGrp="1"/>
          </p:cNvGraphicFramePr>
          <p:nvPr>
            <p:ph idx="1"/>
            <p:extLst>
              <p:ext uri="{D42A27DB-BD31-4B8C-83A1-F6EECF244321}">
                <p14:modId xmlns:p14="http://schemas.microsoft.com/office/powerpoint/2010/main" val="409216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0587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E346111-4B54-0EA5-809B-3CA340F9CC8D}"/>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1980s – raising awareness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1660E8-73A6-26B5-639F-A321CFD6CC4B}"/>
              </a:ext>
            </a:extLst>
          </p:cNvPr>
          <p:cNvSpPr>
            <a:spLocks noGrp="1"/>
          </p:cNvSpPr>
          <p:nvPr>
            <p:ph idx="1"/>
          </p:nvPr>
        </p:nvSpPr>
        <p:spPr>
          <a:xfrm>
            <a:off x="1392667" y="2398957"/>
            <a:ext cx="9406666" cy="3526144"/>
          </a:xfrm>
        </p:spPr>
        <p:txBody>
          <a:bodyPr>
            <a:normAutofit/>
          </a:bodyPr>
          <a:lstStyle/>
          <a:p>
            <a:r>
              <a:rPr lang="en-US" sz="2400" b="0" i="0" u="none" strike="noStrike" baseline="0" dirty="0">
                <a:solidFill>
                  <a:schemeClr val="bg1"/>
                </a:solidFill>
                <a:latin typeface="AdvTT5843c571"/>
              </a:rPr>
              <a:t>These scienti</a:t>
            </a:r>
            <a:r>
              <a:rPr lang="en-US" sz="2400" b="0" i="0" u="none" strike="noStrike" baseline="0" dirty="0">
                <a:solidFill>
                  <a:schemeClr val="bg1"/>
                </a:solidFill>
                <a:latin typeface="AdvTT5843c571+fb"/>
              </a:rPr>
              <a:t>fi</a:t>
            </a:r>
            <a:r>
              <a:rPr lang="en-US" sz="2400" b="0" i="0" u="none" strike="noStrike" baseline="0" dirty="0">
                <a:solidFill>
                  <a:schemeClr val="bg1"/>
                </a:solidFill>
                <a:latin typeface="AdvTT5843c571"/>
              </a:rPr>
              <a:t>c discussions culminated in a major agenda-setting conference held in Villach, Austria, in October 1985. the issue of climate change was therefore beginning to move slowly from the broader systemic agenda to the institutional agenda of issues which directly concern policy makers.</a:t>
            </a:r>
          </a:p>
          <a:p>
            <a:r>
              <a:rPr lang="en-US" sz="2400" dirty="0">
                <a:solidFill>
                  <a:schemeClr val="bg1"/>
                </a:solidFill>
                <a:latin typeface="AdvTT5843c571"/>
              </a:rPr>
              <a:t>P</a:t>
            </a:r>
            <a:r>
              <a:rPr lang="en-US" sz="2400" b="0" i="0" u="none" strike="noStrike" baseline="0" dirty="0">
                <a:solidFill>
                  <a:schemeClr val="bg1"/>
                </a:solidFill>
                <a:latin typeface="AdvTT5843c571"/>
              </a:rPr>
              <a:t>eriod of heightened environmental awareness internationally and also a point at which the EU</a:t>
            </a:r>
            <a:r>
              <a:rPr lang="en-US" sz="2400" b="0" i="0" u="none" strike="noStrike" baseline="0" dirty="0">
                <a:solidFill>
                  <a:schemeClr val="bg1"/>
                </a:solidFill>
                <a:latin typeface="AdvTT5843c571+20"/>
              </a:rPr>
              <a:t>’</a:t>
            </a:r>
            <a:r>
              <a:rPr lang="en-US" sz="2400" b="0" i="0" u="none" strike="noStrike" baseline="0" dirty="0">
                <a:solidFill>
                  <a:schemeClr val="bg1"/>
                </a:solidFill>
                <a:latin typeface="AdvTT5843c571"/>
              </a:rPr>
              <a:t>s involvement in national environmental matters was beginning to accelerate, </a:t>
            </a:r>
          </a:p>
          <a:p>
            <a:r>
              <a:rPr lang="en-US" sz="2400" b="0" i="0" u="none" strike="noStrike" baseline="0" dirty="0">
                <a:solidFill>
                  <a:schemeClr val="bg1"/>
                </a:solidFill>
                <a:latin typeface="AdvTT5843c571"/>
              </a:rPr>
              <a:t>Adoption of the Single European Act in 1987.</a:t>
            </a:r>
            <a:endParaRPr lang="en-US" sz="24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3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ED50F82-AAF0-6046-341B-82AC9D5FCA75}"/>
              </a:ext>
            </a:extLst>
          </p:cNvPr>
          <p:cNvSpPr>
            <a:spLocks noGrp="1"/>
          </p:cNvSpPr>
          <p:nvPr>
            <p:ph type="title"/>
          </p:nvPr>
        </p:nvSpPr>
        <p:spPr>
          <a:xfrm>
            <a:off x="838200" y="669925"/>
            <a:ext cx="4508946" cy="1325563"/>
          </a:xfrm>
        </p:spPr>
        <p:txBody>
          <a:bodyPr anchor="b">
            <a:normAutofit/>
          </a:bodyPr>
          <a:lstStyle/>
          <a:p>
            <a:pPr algn="r"/>
            <a:r>
              <a:rPr lang="en-US" sz="4100">
                <a:solidFill>
                  <a:schemeClr val="bg1"/>
                </a:solidFill>
              </a:rPr>
              <a:t>Energy security and/or Environment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891E15-2AA9-26D6-2D6E-5E7DBCF90F39}"/>
              </a:ext>
            </a:extLst>
          </p:cNvPr>
          <p:cNvSpPr>
            <a:spLocks noGrp="1"/>
          </p:cNvSpPr>
          <p:nvPr>
            <p:ph idx="1"/>
          </p:nvPr>
        </p:nvSpPr>
        <p:spPr>
          <a:xfrm>
            <a:off x="1392666" y="2398957"/>
            <a:ext cx="10250693" cy="3526144"/>
          </a:xfrm>
        </p:spPr>
        <p:txBody>
          <a:bodyPr>
            <a:normAutofit fontScale="92500"/>
          </a:bodyPr>
          <a:lstStyle/>
          <a:p>
            <a:r>
              <a:rPr lang="en-US" b="0" i="0" u="none" strike="noStrike" baseline="0" dirty="0">
                <a:solidFill>
                  <a:schemeClr val="bg1"/>
                </a:solidFill>
                <a:latin typeface="AdvTT5843c571"/>
              </a:rPr>
              <a:t>Crucially, the EU lacked the legal competence to involve itself in energy matters, and Member States were </a:t>
            </a:r>
            <a:r>
              <a:rPr lang="en-US" b="0" i="0" u="none" strike="noStrike" baseline="0" dirty="0">
                <a:solidFill>
                  <a:schemeClr val="bg1"/>
                </a:solidFill>
                <a:latin typeface="AdvTT5843c571+fb"/>
              </a:rPr>
              <a:t>fi</a:t>
            </a:r>
            <a:r>
              <a:rPr lang="en-US" b="0" i="0" u="none" strike="noStrike" baseline="0" dirty="0">
                <a:solidFill>
                  <a:schemeClr val="bg1"/>
                </a:solidFill>
                <a:latin typeface="AdvTT5843c571"/>
              </a:rPr>
              <a:t>ercely opposed to its becoming any more involved in what they perceived to be their own sovereign affairs.</a:t>
            </a:r>
          </a:p>
          <a:p>
            <a:endParaRPr lang="en-US" dirty="0">
              <a:solidFill>
                <a:schemeClr val="bg1"/>
              </a:solidFill>
              <a:latin typeface="AdvTT5843c571"/>
            </a:endParaRPr>
          </a:p>
          <a:p>
            <a:r>
              <a:rPr lang="en-US" b="0" i="0" u="none" strike="noStrike" baseline="0" dirty="0">
                <a:solidFill>
                  <a:schemeClr val="bg1"/>
                </a:solidFill>
                <a:latin typeface="AdvTT5843c571"/>
              </a:rPr>
              <a:t>Climate change was still being framed mainly as an atmospheric environmental problem, not an energy security one, so the scope for hitching climate change onto the back of energy policy was not great. </a:t>
            </a:r>
          </a:p>
          <a:p>
            <a:r>
              <a:rPr lang="en-US" dirty="0">
                <a:solidFill>
                  <a:schemeClr val="bg1"/>
                </a:solidFill>
                <a:latin typeface="AdvTT5843c571"/>
              </a:rPr>
              <a:t>- SAVE, ALTENER</a:t>
            </a:r>
            <a:endParaRPr lang="en-US"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9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6413921-B9AD-F1CB-AD92-F97395721A14}"/>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Early 1990s – global impetus	</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FC8027-2171-086F-8CDC-56DE10EF9C45}"/>
              </a:ext>
            </a:extLst>
          </p:cNvPr>
          <p:cNvSpPr>
            <a:spLocks noGrp="1"/>
          </p:cNvSpPr>
          <p:nvPr>
            <p:ph idx="1"/>
          </p:nvPr>
        </p:nvSpPr>
        <p:spPr>
          <a:xfrm>
            <a:off x="274320" y="2398957"/>
            <a:ext cx="10525013" cy="3526144"/>
          </a:xfrm>
        </p:spPr>
        <p:txBody>
          <a:bodyPr>
            <a:normAutofit/>
          </a:bodyPr>
          <a:lstStyle/>
          <a:p>
            <a:r>
              <a:rPr lang="en-US" sz="3200" b="0" i="0" u="none" strike="noStrike" baseline="0" dirty="0">
                <a:solidFill>
                  <a:schemeClr val="bg1"/>
                </a:solidFill>
                <a:latin typeface="AdvTT5843c571"/>
              </a:rPr>
              <a:t>In 1987, the US government issued a proposal to create an Intergovernmental Panel on Climate Change (IPCC).</a:t>
            </a:r>
          </a:p>
          <a:p>
            <a:r>
              <a:rPr lang="en-US" sz="3200" b="0" i="0" u="none" strike="noStrike" baseline="0" dirty="0">
                <a:solidFill>
                  <a:schemeClr val="bg1"/>
                </a:solidFill>
                <a:latin typeface="AdvTT5843c571"/>
              </a:rPr>
              <a:t>In July 1988, the Commission created an interservice group to </a:t>
            </a:r>
            <a:r>
              <a:rPr lang="en-US" sz="3200" b="0" i="0" u="none" strike="noStrike" baseline="0" dirty="0">
                <a:solidFill>
                  <a:schemeClr val="bg1"/>
                </a:solidFill>
                <a:latin typeface="AdvTT5843c571+20"/>
              </a:rPr>
              <a:t>‘</a:t>
            </a:r>
            <a:r>
              <a:rPr lang="en-US" sz="3200" b="0" i="0" u="none" strike="noStrike" baseline="0" dirty="0">
                <a:solidFill>
                  <a:schemeClr val="bg1"/>
                </a:solidFill>
                <a:latin typeface="AdvTT5843c571"/>
              </a:rPr>
              <a:t>elaborate </a:t>
            </a:r>
            <a:r>
              <a:rPr lang="en-US" sz="3200" b="0" i="0" u="none" strike="noStrike" baseline="0" dirty="0">
                <a:solidFill>
                  <a:schemeClr val="bg1"/>
                </a:solidFill>
                <a:latin typeface="AdvTT5843c571+20"/>
              </a:rPr>
              <a:t>… </a:t>
            </a:r>
            <a:r>
              <a:rPr lang="en-US" sz="3200" b="0" i="0" u="none" strike="noStrike" baseline="0" dirty="0">
                <a:solidFill>
                  <a:schemeClr val="bg1"/>
                </a:solidFill>
                <a:latin typeface="AdvTT5843c571"/>
              </a:rPr>
              <a:t>preliminary ideas</a:t>
            </a:r>
            <a:r>
              <a:rPr lang="en-US" sz="3200" b="0" i="0" u="none" strike="noStrike" baseline="0" dirty="0">
                <a:solidFill>
                  <a:schemeClr val="bg1"/>
                </a:solidFill>
                <a:latin typeface="AdvTT5843c571+20"/>
              </a:rPr>
              <a:t>’ </a:t>
            </a:r>
            <a:r>
              <a:rPr lang="en-US" sz="3200" b="0" i="0" u="none" strike="noStrike" baseline="0" dirty="0">
                <a:solidFill>
                  <a:schemeClr val="bg1"/>
                </a:solidFill>
                <a:latin typeface="AdvTT5843c571"/>
              </a:rPr>
              <a:t>about </a:t>
            </a:r>
            <a:r>
              <a:rPr lang="en-US" sz="3200" b="0" i="0" u="none" strike="noStrike" baseline="0" dirty="0">
                <a:solidFill>
                  <a:schemeClr val="bg1"/>
                </a:solidFill>
                <a:latin typeface="AdvTT5843c571+20"/>
              </a:rPr>
              <a:t>‘</a:t>
            </a:r>
            <a:r>
              <a:rPr lang="en-US" sz="3200" b="0" i="0" u="none" strike="noStrike" baseline="0" dirty="0">
                <a:solidFill>
                  <a:schemeClr val="bg1"/>
                </a:solidFill>
                <a:latin typeface="AdvTT5843c571"/>
              </a:rPr>
              <a:t>possible Community action in respect of the </a:t>
            </a:r>
            <a:r>
              <a:rPr lang="en-US" sz="3200" b="0" i="0" u="none" strike="noStrike" baseline="0" dirty="0">
                <a:solidFill>
                  <a:schemeClr val="bg1"/>
                </a:solidFill>
                <a:latin typeface="AdvTT5843c571+20"/>
              </a:rPr>
              <a:t>“</a:t>
            </a:r>
            <a:r>
              <a:rPr lang="en-US" sz="3200" b="0" i="0" u="none" strike="noStrike" baseline="0" dirty="0">
                <a:solidFill>
                  <a:schemeClr val="bg1"/>
                </a:solidFill>
                <a:latin typeface="AdvTT5843c571"/>
              </a:rPr>
              <a:t>Greenhouse Issue</a:t>
            </a:r>
            <a:r>
              <a:rPr lang="en-US" sz="3200" b="0" i="0" u="none" strike="noStrike" baseline="0" dirty="0">
                <a:solidFill>
                  <a:schemeClr val="bg1"/>
                </a:solidFill>
                <a:latin typeface="AdvTT5843c571+20"/>
              </a:rPr>
              <a:t>”’</a:t>
            </a:r>
          </a:p>
          <a:p>
            <a:r>
              <a:rPr lang="en-US" sz="3200" b="0" i="0" u="none" strike="noStrike" baseline="0" dirty="0">
                <a:solidFill>
                  <a:schemeClr val="bg1"/>
                </a:solidFill>
                <a:latin typeface="AdvTT5843c571"/>
              </a:rPr>
              <a:t>It effectively marked the commencement of formal climate policy making in the EU</a:t>
            </a:r>
            <a:endParaRPr lang="en-US" sz="32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3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DFBD4E5-833F-D240-C484-49CAF486F79B}"/>
              </a:ext>
            </a:extLst>
          </p:cNvPr>
          <p:cNvSpPr>
            <a:spLocks noGrp="1"/>
          </p:cNvSpPr>
          <p:nvPr>
            <p:ph type="title"/>
          </p:nvPr>
        </p:nvSpPr>
        <p:spPr>
          <a:xfrm>
            <a:off x="838200" y="669925"/>
            <a:ext cx="4508946" cy="1325563"/>
          </a:xfrm>
        </p:spPr>
        <p:txBody>
          <a:bodyPr anchor="b">
            <a:normAutofit/>
          </a:bodyPr>
          <a:lstStyle/>
          <a:p>
            <a:pPr algn="r"/>
            <a:r>
              <a:rPr lang="en-US" sz="2800" b="0" i="0" u="none" strike="noStrike" baseline="0" dirty="0">
                <a:solidFill>
                  <a:schemeClr val="bg1"/>
                </a:solidFill>
                <a:latin typeface="AdvTT212dd343.BI"/>
              </a:rPr>
              <a:t>1988</a:t>
            </a:r>
            <a:r>
              <a:rPr lang="en-US" sz="2800" b="0" i="0" u="none" strike="noStrike" baseline="0" dirty="0">
                <a:solidFill>
                  <a:schemeClr val="bg1"/>
                </a:solidFill>
                <a:latin typeface="AdvTT212dd343.BI+20"/>
              </a:rPr>
              <a:t>–</a:t>
            </a:r>
            <a:r>
              <a:rPr lang="en-US" sz="2800" b="0" i="0" u="none" strike="noStrike" baseline="0" dirty="0">
                <a:solidFill>
                  <a:schemeClr val="bg1"/>
                </a:solidFill>
                <a:latin typeface="AdvTT212dd343.BI"/>
              </a:rPr>
              <a:t>1992: the EU</a:t>
            </a:r>
            <a:r>
              <a:rPr lang="en-US" sz="2800" b="0" i="0" u="none" strike="noStrike" baseline="0" dirty="0">
                <a:solidFill>
                  <a:schemeClr val="bg1"/>
                </a:solidFill>
                <a:latin typeface="AdvTT212dd343.BI+20"/>
              </a:rPr>
              <a:t>’</a:t>
            </a:r>
            <a:r>
              <a:rPr lang="en-US" sz="2800" b="0" i="0" u="none" strike="noStrike" baseline="0" dirty="0">
                <a:solidFill>
                  <a:schemeClr val="bg1"/>
                </a:solidFill>
                <a:latin typeface="AdvTT212dd343.BI"/>
              </a:rPr>
              <a:t>s </a:t>
            </a:r>
            <a:r>
              <a:rPr lang="en-US" sz="2800" b="0" i="0" u="none" strike="noStrike" baseline="0" dirty="0">
                <a:solidFill>
                  <a:schemeClr val="bg1"/>
                </a:solidFill>
                <a:latin typeface="AdvTT212dd343.BI+fb"/>
              </a:rPr>
              <a:t>fi</a:t>
            </a:r>
            <a:r>
              <a:rPr lang="en-US" sz="2800" b="0" i="0" u="none" strike="noStrike" baseline="0" dirty="0">
                <a:solidFill>
                  <a:schemeClr val="bg1"/>
                </a:solidFill>
                <a:latin typeface="AdvTT212dd343.BI"/>
              </a:rPr>
              <a:t>rst bid for international leadership</a:t>
            </a:r>
            <a:endParaRPr lang="en-US" sz="2800"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3F96AF-7EBF-6008-20BF-56302061E85A}"/>
              </a:ext>
            </a:extLst>
          </p:cNvPr>
          <p:cNvSpPr>
            <a:spLocks noGrp="1"/>
          </p:cNvSpPr>
          <p:nvPr>
            <p:ph idx="1"/>
          </p:nvPr>
        </p:nvSpPr>
        <p:spPr>
          <a:xfrm>
            <a:off x="1392666" y="2398957"/>
            <a:ext cx="9793493" cy="3526144"/>
          </a:xfrm>
        </p:spPr>
        <p:txBody>
          <a:bodyPr>
            <a:normAutofit lnSpcReduction="10000"/>
          </a:bodyPr>
          <a:lstStyle/>
          <a:p>
            <a:r>
              <a:rPr lang="en-US" b="0" i="0" u="none" strike="noStrike" baseline="0" dirty="0">
                <a:solidFill>
                  <a:schemeClr val="bg1"/>
                </a:solidFill>
                <a:latin typeface="AdvTT5843c571"/>
              </a:rPr>
              <a:t>November 1989 the </a:t>
            </a:r>
            <a:r>
              <a:rPr lang="en-US" b="0" i="0" u="none" strike="noStrike" baseline="0" dirty="0">
                <a:solidFill>
                  <a:schemeClr val="bg1"/>
                </a:solidFill>
                <a:latin typeface="AdvTT5843c571+fb"/>
              </a:rPr>
              <a:t>fi</a:t>
            </a:r>
            <a:r>
              <a:rPr lang="en-US" b="0" i="0" u="none" strike="noStrike" baseline="0" dirty="0">
                <a:solidFill>
                  <a:schemeClr val="bg1"/>
                </a:solidFill>
                <a:latin typeface="AdvTT5843c571"/>
              </a:rPr>
              <a:t>rst high-level meeting in </a:t>
            </a:r>
            <a:r>
              <a:rPr lang="en-US" b="0" i="0" u="none" strike="noStrike" baseline="0" dirty="0" err="1">
                <a:solidFill>
                  <a:schemeClr val="bg1"/>
                </a:solidFill>
                <a:latin typeface="AdvTT5843c571"/>
              </a:rPr>
              <a:t>Nordwijk</a:t>
            </a:r>
            <a:r>
              <a:rPr lang="en-US" b="0" i="0" u="none" strike="noStrike" baseline="0" dirty="0">
                <a:solidFill>
                  <a:schemeClr val="bg1"/>
                </a:solidFill>
                <a:latin typeface="AdvTT5843c571"/>
              </a:rPr>
              <a:t> identi</a:t>
            </a:r>
            <a:r>
              <a:rPr lang="en-US" b="0" i="0" u="none" strike="noStrike" baseline="0" dirty="0">
                <a:solidFill>
                  <a:schemeClr val="bg1"/>
                </a:solidFill>
                <a:latin typeface="AdvTT5843c571+fb"/>
              </a:rPr>
              <a:t>fi</a:t>
            </a:r>
            <a:r>
              <a:rPr lang="en-US" b="0" i="0" u="none" strike="noStrike" baseline="0" dirty="0">
                <a:solidFill>
                  <a:schemeClr val="bg1"/>
                </a:solidFill>
                <a:latin typeface="AdvTT5843c571"/>
              </a:rPr>
              <a:t>ed many of the key legal principles </a:t>
            </a:r>
            <a:r>
              <a:rPr lang="en-US" b="0" i="0" u="none" strike="noStrike" baseline="0" dirty="0">
                <a:solidFill>
                  <a:schemeClr val="bg1"/>
                </a:solidFill>
                <a:latin typeface="AdvTT5843c571+20"/>
              </a:rPr>
              <a:t>– </a:t>
            </a:r>
            <a:r>
              <a:rPr lang="en-US" b="0" i="0" u="none" strike="noStrike" baseline="0" dirty="0">
                <a:solidFill>
                  <a:schemeClr val="bg1"/>
                </a:solidFill>
                <a:latin typeface="AdvTT5843c571"/>
              </a:rPr>
              <a:t>such as states having </a:t>
            </a:r>
            <a:r>
              <a:rPr lang="en-US" b="0" i="0" u="none" strike="noStrike" baseline="0" dirty="0">
                <a:solidFill>
                  <a:schemeClr val="bg1"/>
                </a:solidFill>
                <a:latin typeface="AdvTT5843c571+20"/>
              </a:rPr>
              <a:t>‘</a:t>
            </a:r>
            <a:r>
              <a:rPr lang="en-US" b="0" i="0" u="none" strike="noStrike" baseline="0" dirty="0">
                <a:solidFill>
                  <a:schemeClr val="bg1"/>
                </a:solidFill>
                <a:latin typeface="AdvTT5843c571"/>
              </a:rPr>
              <a:t>common but differentiated responsibilities</a:t>
            </a:r>
            <a:r>
              <a:rPr lang="en-US" b="0" i="0" u="none" strike="noStrike" baseline="0" dirty="0">
                <a:solidFill>
                  <a:schemeClr val="bg1"/>
                </a:solidFill>
                <a:latin typeface="AdvTT5843c571+20"/>
              </a:rPr>
              <a:t>’ </a:t>
            </a:r>
            <a:r>
              <a:rPr lang="en-US" b="0" i="0" u="none" strike="noStrike" baseline="0" dirty="0">
                <a:solidFill>
                  <a:schemeClr val="bg1"/>
                </a:solidFill>
                <a:latin typeface="AdvTT5843c571"/>
              </a:rPr>
              <a:t>to tackle climate change.</a:t>
            </a:r>
          </a:p>
          <a:p>
            <a:endParaRPr lang="en-US" dirty="0">
              <a:solidFill>
                <a:schemeClr val="bg1"/>
              </a:solidFill>
              <a:latin typeface="AdvTT5843c571"/>
            </a:endParaRPr>
          </a:p>
          <a:p>
            <a:r>
              <a:rPr lang="en-US" b="0" i="0" u="none" strike="noStrike" baseline="0" dirty="0">
                <a:solidFill>
                  <a:schemeClr val="bg1"/>
                </a:solidFill>
                <a:latin typeface="AdvTT5843c571"/>
              </a:rPr>
              <a:t>By 1990, the majority of Member States had established national emission reduction plans and/or targets (Costa 2008: 534). </a:t>
            </a:r>
          </a:p>
          <a:p>
            <a:r>
              <a:rPr lang="en-US" b="0" i="0" u="none" strike="noStrike" baseline="0" dirty="0">
                <a:solidFill>
                  <a:schemeClr val="bg1"/>
                </a:solidFill>
                <a:latin typeface="AdvTT5843c571"/>
              </a:rPr>
              <a:t>Yet there remained no common EU target.</a:t>
            </a:r>
          </a:p>
          <a:p>
            <a:endParaRPr lang="en-US" dirty="0">
              <a:solidFill>
                <a:schemeClr val="bg1"/>
              </a:solidFill>
              <a:latin typeface="AdvTT5843c571"/>
            </a:endParaRPr>
          </a:p>
          <a:p>
            <a:endParaRPr lang="en-US"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1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BDA8D6A-E1A9-9784-96DF-9326CA1E4CF3}"/>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Not everybody is excited</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EF2168-1E15-D219-2D71-3062C6652EE3}"/>
              </a:ext>
            </a:extLst>
          </p:cNvPr>
          <p:cNvSpPr>
            <a:spLocks noGrp="1"/>
          </p:cNvSpPr>
          <p:nvPr>
            <p:ph idx="1"/>
          </p:nvPr>
        </p:nvSpPr>
        <p:spPr>
          <a:xfrm>
            <a:off x="126206" y="2398956"/>
            <a:ext cx="11471434" cy="3940883"/>
          </a:xfrm>
        </p:spPr>
        <p:txBody>
          <a:bodyPr>
            <a:noAutofit/>
          </a:bodyPr>
          <a:lstStyle/>
          <a:p>
            <a:r>
              <a:rPr lang="en-US" sz="3200" b="0" i="0" u="none" strike="noStrike" baseline="0" dirty="0">
                <a:solidFill>
                  <a:schemeClr val="bg1"/>
                </a:solidFill>
                <a:latin typeface="AdvTT5843c571"/>
              </a:rPr>
              <a:t>Deep divisions between the greener Member States (e.g. Denmark, Germany and the Netherlands), which had stricter national targets, and the so-called cohesion states (Greece, Spain and Portugal), which either had weaker targets or had none at all</a:t>
            </a:r>
          </a:p>
          <a:p>
            <a:r>
              <a:rPr lang="en-US" sz="3200" b="0" i="0" u="none" strike="noStrike" baseline="0" dirty="0">
                <a:solidFill>
                  <a:schemeClr val="bg1"/>
                </a:solidFill>
                <a:latin typeface="AdvTT5843c571"/>
              </a:rPr>
              <a:t>Targets and long-term aims, </a:t>
            </a:r>
            <a:r>
              <a:rPr lang="en-US" sz="3200" b="0" i="0" u="none" strike="noStrike" baseline="0" dirty="0">
                <a:solidFill>
                  <a:schemeClr val="bg1"/>
                </a:solidFill>
                <a:latin typeface="AdvTTf90d833a.I"/>
              </a:rPr>
              <a:t>not </a:t>
            </a:r>
            <a:r>
              <a:rPr lang="en-US" sz="3200" b="0" i="0" u="none" strike="noStrike" baseline="0" dirty="0">
                <a:solidFill>
                  <a:schemeClr val="bg1"/>
                </a:solidFill>
                <a:latin typeface="AdvTT5843c571"/>
              </a:rPr>
              <a:t>to the </a:t>
            </a:r>
            <a:r>
              <a:rPr lang="en-US" sz="3200" b="0" i="0" u="none" strike="noStrike" baseline="0" dirty="0">
                <a:solidFill>
                  <a:schemeClr val="bg1"/>
                </a:solidFill>
                <a:latin typeface="AdvTT5843c571+20"/>
              </a:rPr>
              <a:t>‘</a:t>
            </a:r>
            <a:r>
              <a:rPr lang="en-US" sz="3200" b="0" i="0" u="none" strike="noStrike" baseline="0" dirty="0">
                <a:solidFill>
                  <a:schemeClr val="bg1"/>
                </a:solidFill>
                <a:latin typeface="AdvTT5843c571"/>
              </a:rPr>
              <a:t>policies and measures</a:t>
            </a:r>
            <a:r>
              <a:rPr lang="en-US" sz="3200" b="0" i="0" u="none" strike="noStrike" baseline="0" dirty="0">
                <a:solidFill>
                  <a:schemeClr val="bg1"/>
                </a:solidFill>
                <a:latin typeface="AdvTT5843c571+20"/>
              </a:rPr>
              <a:t>’</a:t>
            </a:r>
          </a:p>
          <a:p>
            <a:r>
              <a:rPr lang="en-US" sz="3200" dirty="0">
                <a:solidFill>
                  <a:schemeClr val="bg1"/>
                </a:solidFill>
                <a:latin typeface="AdvTT5843c571+20"/>
              </a:rPr>
              <a:t>1990s – several major failures to develop common actionable policy ( e.g.  Carbon tax).</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48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FC1763-5908-9034-0184-6735FC944AED}"/>
              </a:ext>
            </a:extLst>
          </p:cNvPr>
          <p:cNvSpPr>
            <a:spLocks noGrp="1"/>
          </p:cNvSpPr>
          <p:nvPr>
            <p:ph type="title"/>
          </p:nvPr>
        </p:nvSpPr>
        <p:spPr>
          <a:xfrm>
            <a:off x="838200" y="669925"/>
            <a:ext cx="4508946" cy="1325563"/>
          </a:xfrm>
        </p:spPr>
        <p:txBody>
          <a:bodyPr anchor="b">
            <a:normAutofit/>
          </a:bodyPr>
          <a:lstStyle/>
          <a:p>
            <a:pPr algn="r"/>
            <a:r>
              <a:rPr lang="en-US" sz="3700">
                <a:solidFill>
                  <a:schemeClr val="bg1"/>
                </a:solidFill>
              </a:rPr>
              <a:t>Start of international climate leadership</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7FB766-A953-2705-636D-1D47A49953F0}"/>
              </a:ext>
            </a:extLst>
          </p:cNvPr>
          <p:cNvSpPr>
            <a:spLocks noGrp="1"/>
          </p:cNvSpPr>
          <p:nvPr>
            <p:ph idx="1"/>
          </p:nvPr>
        </p:nvSpPr>
        <p:spPr>
          <a:xfrm>
            <a:off x="1392666" y="2398957"/>
            <a:ext cx="10037333" cy="3526144"/>
          </a:xfrm>
        </p:spPr>
        <p:txBody>
          <a:bodyPr>
            <a:noAutofit/>
          </a:bodyPr>
          <a:lstStyle/>
          <a:p>
            <a:r>
              <a:rPr lang="en-US" dirty="0">
                <a:solidFill>
                  <a:schemeClr val="bg1"/>
                </a:solidFill>
                <a:latin typeface="AdvTT5843c571"/>
              </a:rPr>
              <a:t>“</a:t>
            </a:r>
            <a:r>
              <a:rPr lang="en-US" b="0" i="0" u="none" strike="noStrike" baseline="0" dirty="0">
                <a:solidFill>
                  <a:schemeClr val="bg1"/>
                </a:solidFill>
                <a:latin typeface="AdvTT5843c571"/>
              </a:rPr>
              <a:t>Very quickly environmental policy </a:t>
            </a:r>
            <a:r>
              <a:rPr lang="en-US" b="0" i="0" u="none" strike="noStrike" baseline="0" dirty="0">
                <a:solidFill>
                  <a:schemeClr val="bg1"/>
                </a:solidFill>
                <a:latin typeface="AdvTT5843c571+20"/>
              </a:rPr>
              <a:t>– </a:t>
            </a:r>
            <a:r>
              <a:rPr lang="en-US" b="0" i="0" u="none" strike="noStrike" baseline="0" dirty="0">
                <a:solidFill>
                  <a:schemeClr val="bg1"/>
                </a:solidFill>
                <a:latin typeface="AdvTT5843c571"/>
              </a:rPr>
              <a:t>and with it the </a:t>
            </a:r>
            <a:r>
              <a:rPr lang="en-US" b="0" i="0" u="none" strike="noStrike" baseline="0" dirty="0">
                <a:solidFill>
                  <a:schemeClr val="bg1"/>
                </a:solidFill>
                <a:latin typeface="AdvTT5843c571+fb"/>
              </a:rPr>
              <a:t>fl</a:t>
            </a:r>
            <a:r>
              <a:rPr lang="en-US" b="0" i="0" u="none" strike="noStrike" baseline="0" dirty="0">
                <a:solidFill>
                  <a:schemeClr val="bg1"/>
                </a:solidFill>
                <a:latin typeface="AdvTT5843c571"/>
              </a:rPr>
              <a:t>edgling policies on climate change </a:t>
            </a:r>
            <a:r>
              <a:rPr lang="en-US" b="0" i="0" u="none" strike="noStrike" baseline="0" dirty="0">
                <a:solidFill>
                  <a:schemeClr val="bg1"/>
                </a:solidFill>
                <a:latin typeface="AdvTT5843c571+20"/>
              </a:rPr>
              <a:t>– </a:t>
            </a:r>
            <a:r>
              <a:rPr lang="en-US" b="0" i="0" u="none" strike="noStrike" baseline="0" dirty="0">
                <a:solidFill>
                  <a:schemeClr val="bg1"/>
                </a:solidFill>
                <a:latin typeface="AdvTT5843c571"/>
              </a:rPr>
              <a:t>became the lamb which the then Commission President, Jacques </a:t>
            </a:r>
            <a:r>
              <a:rPr lang="en-US" b="0" i="0" u="none" strike="noStrike" baseline="0" dirty="0" err="1">
                <a:solidFill>
                  <a:schemeClr val="bg1"/>
                </a:solidFill>
                <a:latin typeface="AdvTT5843c571"/>
              </a:rPr>
              <a:t>Delors</a:t>
            </a:r>
            <a:r>
              <a:rPr lang="en-US" b="0" i="0" u="none" strike="noStrike" baseline="0" dirty="0">
                <a:solidFill>
                  <a:schemeClr val="bg1"/>
                </a:solidFill>
                <a:latin typeface="AdvTT5843c571"/>
              </a:rPr>
              <a:t>, seemed quite prepared to sacri</a:t>
            </a:r>
            <a:r>
              <a:rPr lang="en-US" b="0" i="0" u="none" strike="noStrike" baseline="0" dirty="0">
                <a:solidFill>
                  <a:schemeClr val="bg1"/>
                </a:solidFill>
                <a:latin typeface="AdvTT5843c571+fb"/>
              </a:rPr>
              <a:t>fi</a:t>
            </a:r>
            <a:r>
              <a:rPr lang="en-US" b="0" i="0" u="none" strike="noStrike" baseline="0" dirty="0">
                <a:solidFill>
                  <a:schemeClr val="bg1"/>
                </a:solidFill>
                <a:latin typeface="AdvTT5843c571"/>
              </a:rPr>
              <a:t>ce to save the wider integration process.”</a:t>
            </a:r>
            <a:endParaRPr lang="en-US" dirty="0">
              <a:solidFill>
                <a:schemeClr val="bg1"/>
              </a:solidFill>
            </a:endParaRPr>
          </a:p>
          <a:p>
            <a:r>
              <a:rPr lang="en-US" b="0" i="0" u="none" strike="noStrike" baseline="0" dirty="0">
                <a:solidFill>
                  <a:schemeClr val="bg1"/>
                </a:solidFill>
                <a:latin typeface="AdvTT5843c571"/>
              </a:rPr>
              <a:t>Against expectations, hopes began to grow after the UK and Germany announced</a:t>
            </a:r>
            <a:r>
              <a:rPr lang="ru-RU" b="0" i="0" u="none" strike="noStrike" baseline="0" dirty="0">
                <a:solidFill>
                  <a:schemeClr val="bg1"/>
                </a:solidFill>
                <a:latin typeface="AdvTT5843c571"/>
              </a:rPr>
              <a:t> </a:t>
            </a:r>
            <a:r>
              <a:rPr lang="en-US" b="0" i="0" u="none" strike="noStrike" baseline="0" dirty="0">
                <a:solidFill>
                  <a:schemeClr val="bg1"/>
                </a:solidFill>
                <a:latin typeface="AdvTT5843c571"/>
              </a:rPr>
              <a:t>their readiness to cut their emissions in the period to 2010.</a:t>
            </a:r>
          </a:p>
          <a:p>
            <a:r>
              <a:rPr lang="en-US" dirty="0">
                <a:solidFill>
                  <a:schemeClr val="bg1"/>
                </a:solidFill>
                <a:latin typeface="AdvTT5843c571"/>
              </a:rPr>
              <a:t>The role of USA was  important </a:t>
            </a:r>
            <a:endParaRPr lang="ru-RU" b="0" i="0" u="none" strike="noStrike" baseline="0" dirty="0">
              <a:solidFill>
                <a:schemeClr val="bg1"/>
              </a:solidFill>
              <a:latin typeface="AdvTT5843c571"/>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00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rmal power station">
            <a:extLst>
              <a:ext uri="{FF2B5EF4-FFF2-40B4-BE49-F238E27FC236}">
                <a16:creationId xmlns:a16="http://schemas.microsoft.com/office/drawing/2014/main" id="{F88C584C-4600-621A-C15E-02F74B803495}"/>
              </a:ext>
            </a:extLst>
          </p:cNvPr>
          <p:cNvPicPr>
            <a:picLocks noChangeAspect="1"/>
          </p:cNvPicPr>
          <p:nvPr/>
        </p:nvPicPr>
        <p:blipFill rotWithShape="1">
          <a:blip r:embed="rId2"/>
          <a:srcRect r="5189"/>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B7D014-7B5B-8958-79AD-02AA096B510D}"/>
              </a:ext>
            </a:extLst>
          </p:cNvPr>
          <p:cNvSpPr>
            <a:spLocks noGrp="1"/>
          </p:cNvSpPr>
          <p:nvPr>
            <p:ph type="title"/>
          </p:nvPr>
        </p:nvSpPr>
        <p:spPr>
          <a:xfrm>
            <a:off x="371094" y="1161288"/>
            <a:ext cx="3438144" cy="1124712"/>
          </a:xfrm>
        </p:spPr>
        <p:txBody>
          <a:bodyPr anchor="b">
            <a:normAutofit/>
          </a:bodyPr>
          <a:lstStyle/>
          <a:p>
            <a:r>
              <a:rPr lang="en-US" sz="2800"/>
              <a:t>Introduction to Kyoto Protocol</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90D196-252E-F1C4-F866-EDC2E7A2567C}"/>
              </a:ext>
            </a:extLst>
          </p:cNvPr>
          <p:cNvSpPr>
            <a:spLocks noGrp="1"/>
          </p:cNvSpPr>
          <p:nvPr>
            <p:ph idx="1"/>
          </p:nvPr>
        </p:nvSpPr>
        <p:spPr>
          <a:xfrm>
            <a:off x="371094" y="2718054"/>
            <a:ext cx="5343906" cy="3713226"/>
          </a:xfrm>
        </p:spPr>
        <p:txBody>
          <a:bodyPr anchor="t">
            <a:normAutofit lnSpcReduction="10000"/>
          </a:bodyPr>
          <a:lstStyle/>
          <a:p>
            <a:r>
              <a:rPr lang="en-US" dirty="0"/>
              <a:t>Kyoto Protocol is an international agreement aimed at reducing greenhouse gas emissions</a:t>
            </a:r>
          </a:p>
          <a:p>
            <a:r>
              <a:rPr lang="en-US" dirty="0"/>
              <a:t>It was adopted in 1997 and came into force in 2005</a:t>
            </a:r>
          </a:p>
          <a:p>
            <a:r>
              <a:rPr lang="en-US" dirty="0"/>
              <a:t>The protocol was developed under the United Nations Framework Convention on Climate Change (UNFCCC)</a:t>
            </a:r>
          </a:p>
        </p:txBody>
      </p:sp>
    </p:spTree>
    <p:extLst>
      <p:ext uri="{BB962C8B-B14F-4D97-AF65-F5344CB8AC3E}">
        <p14:creationId xmlns:p14="http://schemas.microsoft.com/office/powerpoint/2010/main" val="37285920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1532</Words>
  <Application>Microsoft Office PowerPoint</Application>
  <PresentationFormat>Widescreen</PresentationFormat>
  <Paragraphs>94</Paragraphs>
  <Slides>18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AdvPi3</vt:lpstr>
      <vt:lpstr>AdvTT212dd343.BI</vt:lpstr>
      <vt:lpstr>AdvTT212dd343.BI+20</vt:lpstr>
      <vt:lpstr>AdvTT212dd343.BI+fb</vt:lpstr>
      <vt:lpstr>AdvTT5843c571</vt:lpstr>
      <vt:lpstr>AdvTT5843c571+20</vt:lpstr>
      <vt:lpstr>AdvTT5843c571+fb</vt:lpstr>
      <vt:lpstr>AdvTTf90d833a.I</vt:lpstr>
      <vt:lpstr>AdvTTf90d833a.I+20</vt:lpstr>
      <vt:lpstr>Arial</vt:lpstr>
      <vt:lpstr>Calibri</vt:lpstr>
      <vt:lpstr>Calibri Light</vt:lpstr>
      <vt:lpstr>Office Theme</vt:lpstr>
      <vt:lpstr>History of EU climate policy</vt:lpstr>
      <vt:lpstr>1970s - debating</vt:lpstr>
      <vt:lpstr>1980s – raising awareness</vt:lpstr>
      <vt:lpstr>Energy security and/or Environment</vt:lpstr>
      <vt:lpstr>Early 1990s – global impetus </vt:lpstr>
      <vt:lpstr>1988–1992: the EU’s first bid for international leadership</vt:lpstr>
      <vt:lpstr>Not everybody is excited</vt:lpstr>
      <vt:lpstr>Start of international climate leadership</vt:lpstr>
      <vt:lpstr>Introduction to Kyoto Protocol</vt:lpstr>
      <vt:lpstr>Objectives of Kyoto Protocol</vt:lpstr>
      <vt:lpstr>Results of Kyoto Protocol</vt:lpstr>
      <vt:lpstr>The EU’s bid for international leadership</vt:lpstr>
      <vt:lpstr>Complying with Kyoto and preparing for the post-2012 period</vt:lpstr>
      <vt:lpstr>Complying with Kyoto and preparing for the post-2012 period</vt:lpstr>
      <vt:lpstr>PowerPoint Presentation</vt:lpstr>
      <vt:lpstr>Conclusion</vt:lpstr>
      <vt:lpstr>A brief history of EU environmental policy </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EU climate policy</dc:title>
  <dc:creator>Rahat Sabyrbekov</dc:creator>
  <cp:lastModifiedBy>Rahat Sabyrbekov</cp:lastModifiedBy>
  <cp:revision>35</cp:revision>
  <dcterms:created xsi:type="dcterms:W3CDTF">2023-03-29T22:12:46Z</dcterms:created>
  <dcterms:modified xsi:type="dcterms:W3CDTF">2023-04-29T07:19:10Z</dcterms:modified>
</cp:coreProperties>
</file>