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58" r:id="rId4"/>
    <p:sldId id="263" r:id="rId5"/>
    <p:sldId id="259" r:id="rId6"/>
    <p:sldId id="266" r:id="rId7"/>
    <p:sldId id="264" r:id="rId8"/>
    <p:sldId id="265" r:id="rId9"/>
    <p:sldId id="260" r:id="rId10"/>
    <p:sldId id="261" r:id="rId11"/>
    <p:sldId id="262" r:id="rId12"/>
    <p:sldId id="267" r:id="rId13"/>
    <p:sldId id="268" r:id="rId14"/>
    <p:sldId id="269" r:id="rId15"/>
    <p:sldId id="272" r:id="rId16"/>
    <p:sldId id="273" r:id="rId17"/>
    <p:sldId id="271"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783" autoAdjust="0"/>
  </p:normalViewPr>
  <p:slideViewPr>
    <p:cSldViewPr snapToGrid="0">
      <p:cViewPr varScale="1">
        <p:scale>
          <a:sx n="45" d="100"/>
          <a:sy n="45" d="100"/>
        </p:scale>
        <p:origin x="14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5A9E0-0F9E-4796-97C0-DAD0A302154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26B1455-2914-4E33-84D0-2D5F314C8768}">
      <dgm:prSet custT="1"/>
      <dgm:spPr/>
      <dgm:t>
        <a:bodyPr/>
        <a:lstStyle/>
        <a:p>
          <a:pPr>
            <a:defRPr cap="all"/>
          </a:pPr>
          <a:r>
            <a:rPr lang="en-US" sz="2400"/>
            <a:t>Designing a set of deeply transformative policies</a:t>
          </a:r>
        </a:p>
      </dgm:t>
    </dgm:pt>
    <dgm:pt modelId="{B1695E94-F19D-4716-9E6F-C2E0508DEF48}" type="parTrans" cxnId="{15652901-ED51-4516-BAFF-0657184107C2}">
      <dgm:prSet/>
      <dgm:spPr/>
      <dgm:t>
        <a:bodyPr/>
        <a:lstStyle/>
        <a:p>
          <a:endParaRPr lang="en-US" sz="2800"/>
        </a:p>
      </dgm:t>
    </dgm:pt>
    <dgm:pt modelId="{5689B992-E832-45F4-9332-21BAF2F877EF}" type="sibTrans" cxnId="{15652901-ED51-4516-BAFF-0657184107C2}">
      <dgm:prSet/>
      <dgm:spPr/>
      <dgm:t>
        <a:bodyPr/>
        <a:lstStyle/>
        <a:p>
          <a:endParaRPr lang="en-US" sz="2800"/>
        </a:p>
      </dgm:t>
    </dgm:pt>
    <dgm:pt modelId="{AA700F01-F768-4205-8DB8-B672DAB01F45}">
      <dgm:prSet custT="1"/>
      <dgm:spPr/>
      <dgm:t>
        <a:bodyPr/>
        <a:lstStyle/>
        <a:p>
          <a:pPr>
            <a:defRPr cap="all"/>
          </a:pPr>
          <a:r>
            <a:rPr lang="en-US" sz="2400"/>
            <a:t>Mainstreaming sustainability in all EU policies</a:t>
          </a:r>
        </a:p>
      </dgm:t>
    </dgm:pt>
    <dgm:pt modelId="{5C1BBD1C-F8DB-4607-9F92-17386E30B965}" type="parTrans" cxnId="{B12BF031-6F12-4900-B683-45E356064546}">
      <dgm:prSet/>
      <dgm:spPr/>
      <dgm:t>
        <a:bodyPr/>
        <a:lstStyle/>
        <a:p>
          <a:endParaRPr lang="en-US" sz="2800"/>
        </a:p>
      </dgm:t>
    </dgm:pt>
    <dgm:pt modelId="{0DC8DC9B-5795-47A3-94E8-0D447FE0A938}" type="sibTrans" cxnId="{B12BF031-6F12-4900-B683-45E356064546}">
      <dgm:prSet/>
      <dgm:spPr/>
      <dgm:t>
        <a:bodyPr/>
        <a:lstStyle/>
        <a:p>
          <a:endParaRPr lang="en-US" sz="2800"/>
        </a:p>
      </dgm:t>
    </dgm:pt>
    <dgm:pt modelId="{68576357-67E4-4E35-8E9B-B5D2E376CC0D}">
      <dgm:prSet custT="1"/>
      <dgm:spPr/>
      <dgm:t>
        <a:bodyPr/>
        <a:lstStyle/>
        <a:p>
          <a:pPr>
            <a:defRPr cap="all"/>
          </a:pPr>
          <a:r>
            <a:rPr lang="en-US" sz="2400"/>
            <a:t>THE EU AS A GLOBAL LEADER </a:t>
          </a:r>
        </a:p>
      </dgm:t>
    </dgm:pt>
    <dgm:pt modelId="{8AF59627-EA1B-4497-BAE7-D17738316024}" type="parTrans" cxnId="{50CEA046-57F0-4704-8EA6-DE60543A3887}">
      <dgm:prSet/>
      <dgm:spPr/>
      <dgm:t>
        <a:bodyPr/>
        <a:lstStyle/>
        <a:p>
          <a:endParaRPr lang="en-US" sz="2800"/>
        </a:p>
      </dgm:t>
    </dgm:pt>
    <dgm:pt modelId="{3D637E52-C93A-402F-9B12-9C38E0988B8B}" type="sibTrans" cxnId="{50CEA046-57F0-4704-8EA6-DE60543A3887}">
      <dgm:prSet/>
      <dgm:spPr/>
      <dgm:t>
        <a:bodyPr/>
        <a:lstStyle/>
        <a:p>
          <a:endParaRPr lang="en-US" sz="2800"/>
        </a:p>
      </dgm:t>
    </dgm:pt>
    <dgm:pt modelId="{EC8A4F0E-3D9F-4C63-AF45-5697C198A105}" type="pres">
      <dgm:prSet presAssocID="{9325A9E0-0F9E-4796-97C0-DAD0A3021544}" presName="root" presStyleCnt="0">
        <dgm:presLayoutVars>
          <dgm:dir/>
          <dgm:resizeHandles val="exact"/>
        </dgm:presLayoutVars>
      </dgm:prSet>
      <dgm:spPr/>
    </dgm:pt>
    <dgm:pt modelId="{959F9857-C032-4E90-A40D-63B2095A5952}" type="pres">
      <dgm:prSet presAssocID="{C26B1455-2914-4E33-84D0-2D5F314C8768}" presName="compNode" presStyleCnt="0"/>
      <dgm:spPr/>
    </dgm:pt>
    <dgm:pt modelId="{D3C74762-CA85-4542-9FC6-88A442C183E7}" type="pres">
      <dgm:prSet presAssocID="{C26B1455-2914-4E33-84D0-2D5F314C8768}" presName="iconBgRect" presStyleLbl="bgShp" presStyleIdx="0" presStyleCnt="3"/>
      <dgm:spPr/>
    </dgm:pt>
    <dgm:pt modelId="{A6397258-192D-4469-A463-CF818DDB2429}" type="pres">
      <dgm:prSet presAssocID="{C26B1455-2914-4E33-84D0-2D5F314C87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79CF42F-ABEF-4917-B177-9A808386068D}" type="pres">
      <dgm:prSet presAssocID="{C26B1455-2914-4E33-84D0-2D5F314C8768}" presName="spaceRect" presStyleCnt="0"/>
      <dgm:spPr/>
    </dgm:pt>
    <dgm:pt modelId="{DDD7AB01-49C3-4F24-9924-39F98FC06375}" type="pres">
      <dgm:prSet presAssocID="{C26B1455-2914-4E33-84D0-2D5F314C8768}" presName="textRect" presStyleLbl="revTx" presStyleIdx="0" presStyleCnt="3">
        <dgm:presLayoutVars>
          <dgm:chMax val="1"/>
          <dgm:chPref val="1"/>
        </dgm:presLayoutVars>
      </dgm:prSet>
      <dgm:spPr/>
    </dgm:pt>
    <dgm:pt modelId="{CF551694-7BC6-4C64-B1A5-1B5E22C7FC82}" type="pres">
      <dgm:prSet presAssocID="{5689B992-E832-45F4-9332-21BAF2F877EF}" presName="sibTrans" presStyleCnt="0"/>
      <dgm:spPr/>
    </dgm:pt>
    <dgm:pt modelId="{7214DECB-D35C-49FB-A1F7-1B1525B0E5D5}" type="pres">
      <dgm:prSet presAssocID="{AA700F01-F768-4205-8DB8-B672DAB01F45}" presName="compNode" presStyleCnt="0"/>
      <dgm:spPr/>
    </dgm:pt>
    <dgm:pt modelId="{8317E113-50AB-4F83-AB45-48D34EF234E2}" type="pres">
      <dgm:prSet presAssocID="{AA700F01-F768-4205-8DB8-B672DAB01F45}" presName="iconBgRect" presStyleLbl="bgShp" presStyleIdx="1" presStyleCnt="3"/>
      <dgm:spPr/>
    </dgm:pt>
    <dgm:pt modelId="{DDB4FE21-4E47-4BF1-BCE7-43F6BE9AA76A}" type="pres">
      <dgm:prSet presAssocID="{AA700F01-F768-4205-8DB8-B672DAB01F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224B0E51-0020-444B-979B-CB7F18FF779E}" type="pres">
      <dgm:prSet presAssocID="{AA700F01-F768-4205-8DB8-B672DAB01F45}" presName="spaceRect" presStyleCnt="0"/>
      <dgm:spPr/>
    </dgm:pt>
    <dgm:pt modelId="{D6404CDF-C8BD-4CB6-903D-5FF27784376F}" type="pres">
      <dgm:prSet presAssocID="{AA700F01-F768-4205-8DB8-B672DAB01F45}" presName="textRect" presStyleLbl="revTx" presStyleIdx="1" presStyleCnt="3">
        <dgm:presLayoutVars>
          <dgm:chMax val="1"/>
          <dgm:chPref val="1"/>
        </dgm:presLayoutVars>
      </dgm:prSet>
      <dgm:spPr/>
    </dgm:pt>
    <dgm:pt modelId="{0059E679-CCAB-4C26-BD1E-AFBCB98EA789}" type="pres">
      <dgm:prSet presAssocID="{0DC8DC9B-5795-47A3-94E8-0D447FE0A938}" presName="sibTrans" presStyleCnt="0"/>
      <dgm:spPr/>
    </dgm:pt>
    <dgm:pt modelId="{B95A366A-0F31-4230-8A8C-60DCC30EDDA4}" type="pres">
      <dgm:prSet presAssocID="{68576357-67E4-4E35-8E9B-B5D2E376CC0D}" presName="compNode" presStyleCnt="0"/>
      <dgm:spPr/>
    </dgm:pt>
    <dgm:pt modelId="{8C29A49E-7CFB-4501-B9B2-944355F3DA75}" type="pres">
      <dgm:prSet presAssocID="{68576357-67E4-4E35-8E9B-B5D2E376CC0D}" presName="iconBgRect" presStyleLbl="bgShp" presStyleIdx="2" presStyleCnt="3"/>
      <dgm:spPr/>
    </dgm:pt>
    <dgm:pt modelId="{49A4F7F1-5A80-4DAC-BCB2-81421300825A}" type="pres">
      <dgm:prSet presAssocID="{68576357-67E4-4E35-8E9B-B5D2E376CC0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C22F6407-BE94-45D6-B8A2-779E7EC7A215}" type="pres">
      <dgm:prSet presAssocID="{68576357-67E4-4E35-8E9B-B5D2E376CC0D}" presName="spaceRect" presStyleCnt="0"/>
      <dgm:spPr/>
    </dgm:pt>
    <dgm:pt modelId="{A03ED08A-8CA5-45D4-809B-056856CA5854}" type="pres">
      <dgm:prSet presAssocID="{68576357-67E4-4E35-8E9B-B5D2E376CC0D}" presName="textRect" presStyleLbl="revTx" presStyleIdx="2" presStyleCnt="3">
        <dgm:presLayoutVars>
          <dgm:chMax val="1"/>
          <dgm:chPref val="1"/>
        </dgm:presLayoutVars>
      </dgm:prSet>
      <dgm:spPr/>
    </dgm:pt>
  </dgm:ptLst>
  <dgm:cxnLst>
    <dgm:cxn modelId="{15652901-ED51-4516-BAFF-0657184107C2}" srcId="{9325A9E0-0F9E-4796-97C0-DAD0A3021544}" destId="{C26B1455-2914-4E33-84D0-2D5F314C8768}" srcOrd="0" destOrd="0" parTransId="{B1695E94-F19D-4716-9E6F-C2E0508DEF48}" sibTransId="{5689B992-E832-45F4-9332-21BAF2F877EF}"/>
    <dgm:cxn modelId="{B12BF031-6F12-4900-B683-45E356064546}" srcId="{9325A9E0-0F9E-4796-97C0-DAD0A3021544}" destId="{AA700F01-F768-4205-8DB8-B672DAB01F45}" srcOrd="1" destOrd="0" parTransId="{5C1BBD1C-F8DB-4607-9F92-17386E30B965}" sibTransId="{0DC8DC9B-5795-47A3-94E8-0D447FE0A938}"/>
    <dgm:cxn modelId="{E0588339-25A2-40AF-8A26-7D6276DDF308}" type="presOf" srcId="{C26B1455-2914-4E33-84D0-2D5F314C8768}" destId="{DDD7AB01-49C3-4F24-9924-39F98FC06375}" srcOrd="0" destOrd="0" presId="urn:microsoft.com/office/officeart/2018/5/layout/IconCircleLabelList"/>
    <dgm:cxn modelId="{50CEA046-57F0-4704-8EA6-DE60543A3887}" srcId="{9325A9E0-0F9E-4796-97C0-DAD0A3021544}" destId="{68576357-67E4-4E35-8E9B-B5D2E376CC0D}" srcOrd="2" destOrd="0" parTransId="{8AF59627-EA1B-4497-BAE7-D17738316024}" sibTransId="{3D637E52-C93A-402F-9B12-9C38E0988B8B}"/>
    <dgm:cxn modelId="{DEA02FA0-11FD-406D-BFB9-65BEF5E50266}" type="presOf" srcId="{AA700F01-F768-4205-8DB8-B672DAB01F45}" destId="{D6404CDF-C8BD-4CB6-903D-5FF27784376F}" srcOrd="0" destOrd="0" presId="urn:microsoft.com/office/officeart/2018/5/layout/IconCircleLabelList"/>
    <dgm:cxn modelId="{900F94D6-D0B9-438E-B503-6F332052E3C4}" type="presOf" srcId="{9325A9E0-0F9E-4796-97C0-DAD0A3021544}" destId="{EC8A4F0E-3D9F-4C63-AF45-5697C198A105}" srcOrd="0" destOrd="0" presId="urn:microsoft.com/office/officeart/2018/5/layout/IconCircleLabelList"/>
    <dgm:cxn modelId="{0A6610F8-1BC8-452E-B648-615D6FC1E09E}" type="presOf" srcId="{68576357-67E4-4E35-8E9B-B5D2E376CC0D}" destId="{A03ED08A-8CA5-45D4-809B-056856CA5854}" srcOrd="0" destOrd="0" presId="urn:microsoft.com/office/officeart/2018/5/layout/IconCircleLabelList"/>
    <dgm:cxn modelId="{EBA58642-2996-4B1E-A788-A8A44462E471}" type="presParOf" srcId="{EC8A4F0E-3D9F-4C63-AF45-5697C198A105}" destId="{959F9857-C032-4E90-A40D-63B2095A5952}" srcOrd="0" destOrd="0" presId="urn:microsoft.com/office/officeart/2018/5/layout/IconCircleLabelList"/>
    <dgm:cxn modelId="{C98BF21B-D58D-44CA-9261-9D0061A993F4}" type="presParOf" srcId="{959F9857-C032-4E90-A40D-63B2095A5952}" destId="{D3C74762-CA85-4542-9FC6-88A442C183E7}" srcOrd="0" destOrd="0" presId="urn:microsoft.com/office/officeart/2018/5/layout/IconCircleLabelList"/>
    <dgm:cxn modelId="{71710AE4-6399-49A8-B9D5-D507E4987F8E}" type="presParOf" srcId="{959F9857-C032-4E90-A40D-63B2095A5952}" destId="{A6397258-192D-4469-A463-CF818DDB2429}" srcOrd="1" destOrd="0" presId="urn:microsoft.com/office/officeart/2018/5/layout/IconCircleLabelList"/>
    <dgm:cxn modelId="{C97DD2A4-0E2C-48AC-B0AC-7568386D3CA4}" type="presParOf" srcId="{959F9857-C032-4E90-A40D-63B2095A5952}" destId="{279CF42F-ABEF-4917-B177-9A808386068D}" srcOrd="2" destOrd="0" presId="urn:microsoft.com/office/officeart/2018/5/layout/IconCircleLabelList"/>
    <dgm:cxn modelId="{5F9134BB-77BC-49FA-B7C1-C0176F2B0DED}" type="presParOf" srcId="{959F9857-C032-4E90-A40D-63B2095A5952}" destId="{DDD7AB01-49C3-4F24-9924-39F98FC06375}" srcOrd="3" destOrd="0" presId="urn:microsoft.com/office/officeart/2018/5/layout/IconCircleLabelList"/>
    <dgm:cxn modelId="{FF25F22B-F82E-49FD-B92A-244D507CCC57}" type="presParOf" srcId="{EC8A4F0E-3D9F-4C63-AF45-5697C198A105}" destId="{CF551694-7BC6-4C64-B1A5-1B5E22C7FC82}" srcOrd="1" destOrd="0" presId="urn:microsoft.com/office/officeart/2018/5/layout/IconCircleLabelList"/>
    <dgm:cxn modelId="{02A95CBB-1498-4EAA-AA8C-3B6853BA6A54}" type="presParOf" srcId="{EC8A4F0E-3D9F-4C63-AF45-5697C198A105}" destId="{7214DECB-D35C-49FB-A1F7-1B1525B0E5D5}" srcOrd="2" destOrd="0" presId="urn:microsoft.com/office/officeart/2018/5/layout/IconCircleLabelList"/>
    <dgm:cxn modelId="{F4AF7C90-C7B7-44A1-8ABE-CFA68CFF38E2}" type="presParOf" srcId="{7214DECB-D35C-49FB-A1F7-1B1525B0E5D5}" destId="{8317E113-50AB-4F83-AB45-48D34EF234E2}" srcOrd="0" destOrd="0" presId="urn:microsoft.com/office/officeart/2018/5/layout/IconCircleLabelList"/>
    <dgm:cxn modelId="{6014656F-B176-4D32-B408-0545E5AB13C9}" type="presParOf" srcId="{7214DECB-D35C-49FB-A1F7-1B1525B0E5D5}" destId="{DDB4FE21-4E47-4BF1-BCE7-43F6BE9AA76A}" srcOrd="1" destOrd="0" presId="urn:microsoft.com/office/officeart/2018/5/layout/IconCircleLabelList"/>
    <dgm:cxn modelId="{BD9160B9-BD38-401A-A23A-F406FFB5208E}" type="presParOf" srcId="{7214DECB-D35C-49FB-A1F7-1B1525B0E5D5}" destId="{224B0E51-0020-444B-979B-CB7F18FF779E}" srcOrd="2" destOrd="0" presId="urn:microsoft.com/office/officeart/2018/5/layout/IconCircleLabelList"/>
    <dgm:cxn modelId="{71083779-FBE0-4DB9-AF9F-575428676EE8}" type="presParOf" srcId="{7214DECB-D35C-49FB-A1F7-1B1525B0E5D5}" destId="{D6404CDF-C8BD-4CB6-903D-5FF27784376F}" srcOrd="3" destOrd="0" presId="urn:microsoft.com/office/officeart/2018/5/layout/IconCircleLabelList"/>
    <dgm:cxn modelId="{C1582CB2-3FF8-4990-9B76-E5B5322D486F}" type="presParOf" srcId="{EC8A4F0E-3D9F-4C63-AF45-5697C198A105}" destId="{0059E679-CCAB-4C26-BD1E-AFBCB98EA789}" srcOrd="3" destOrd="0" presId="urn:microsoft.com/office/officeart/2018/5/layout/IconCircleLabelList"/>
    <dgm:cxn modelId="{2597670C-CE26-44E3-A1BE-DB76D851CCE6}" type="presParOf" srcId="{EC8A4F0E-3D9F-4C63-AF45-5697C198A105}" destId="{B95A366A-0F31-4230-8A8C-60DCC30EDDA4}" srcOrd="4" destOrd="0" presId="urn:microsoft.com/office/officeart/2018/5/layout/IconCircleLabelList"/>
    <dgm:cxn modelId="{68E986EF-CD0B-4807-B99E-8E30006380B2}" type="presParOf" srcId="{B95A366A-0F31-4230-8A8C-60DCC30EDDA4}" destId="{8C29A49E-7CFB-4501-B9B2-944355F3DA75}" srcOrd="0" destOrd="0" presId="urn:microsoft.com/office/officeart/2018/5/layout/IconCircleLabelList"/>
    <dgm:cxn modelId="{373EB238-08D7-4DB6-8381-3F8CECEA08ED}" type="presParOf" srcId="{B95A366A-0F31-4230-8A8C-60DCC30EDDA4}" destId="{49A4F7F1-5A80-4DAC-BCB2-81421300825A}" srcOrd="1" destOrd="0" presId="urn:microsoft.com/office/officeart/2018/5/layout/IconCircleLabelList"/>
    <dgm:cxn modelId="{C583B232-471D-410E-9F8A-9F3135C54EE0}" type="presParOf" srcId="{B95A366A-0F31-4230-8A8C-60DCC30EDDA4}" destId="{C22F6407-BE94-45D6-B8A2-779E7EC7A215}" srcOrd="2" destOrd="0" presId="urn:microsoft.com/office/officeart/2018/5/layout/IconCircleLabelList"/>
    <dgm:cxn modelId="{CE3D8B98-378D-4481-97D6-53B398C8F8CF}" type="presParOf" srcId="{B95A366A-0F31-4230-8A8C-60DCC30EDDA4}" destId="{A03ED08A-8CA5-45D4-809B-056856CA585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74762-CA85-4542-9FC6-88A442C183E7}">
      <dsp:nvSpPr>
        <dsp:cNvPr id="0" name=""/>
        <dsp:cNvSpPr/>
      </dsp:nvSpPr>
      <dsp:spPr>
        <a:xfrm>
          <a:off x="1467052" y="20785"/>
          <a:ext cx="1509750" cy="1509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97258-192D-4469-A463-CF818DDB2429}">
      <dsp:nvSpPr>
        <dsp:cNvPr id="0" name=""/>
        <dsp:cNvSpPr/>
      </dsp:nvSpPr>
      <dsp:spPr>
        <a:xfrm>
          <a:off x="1788803" y="342535"/>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D7AB01-49C3-4F24-9924-39F98FC06375}">
      <dsp:nvSpPr>
        <dsp:cNvPr id="0" name=""/>
        <dsp:cNvSpPr/>
      </dsp:nvSpPr>
      <dsp:spPr>
        <a:xfrm>
          <a:off x="984427" y="2000785"/>
          <a:ext cx="2475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Designing a set of deeply transformative policies</a:t>
          </a:r>
        </a:p>
      </dsp:txBody>
      <dsp:txXfrm>
        <a:off x="984427" y="2000785"/>
        <a:ext cx="2475000" cy="1350000"/>
      </dsp:txXfrm>
    </dsp:sp>
    <dsp:sp modelId="{8317E113-50AB-4F83-AB45-48D34EF234E2}">
      <dsp:nvSpPr>
        <dsp:cNvPr id="0" name=""/>
        <dsp:cNvSpPr/>
      </dsp:nvSpPr>
      <dsp:spPr>
        <a:xfrm>
          <a:off x="4375178" y="20785"/>
          <a:ext cx="1509750" cy="1509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4FE21-4E47-4BF1-BCE7-43F6BE9AA76A}">
      <dsp:nvSpPr>
        <dsp:cNvPr id="0" name=""/>
        <dsp:cNvSpPr/>
      </dsp:nvSpPr>
      <dsp:spPr>
        <a:xfrm>
          <a:off x="4696928" y="342535"/>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04CDF-C8BD-4CB6-903D-5FF27784376F}">
      <dsp:nvSpPr>
        <dsp:cNvPr id="0" name=""/>
        <dsp:cNvSpPr/>
      </dsp:nvSpPr>
      <dsp:spPr>
        <a:xfrm>
          <a:off x="3892553" y="2000785"/>
          <a:ext cx="2475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Mainstreaming sustainability in all EU policies</a:t>
          </a:r>
        </a:p>
      </dsp:txBody>
      <dsp:txXfrm>
        <a:off x="3892553" y="2000785"/>
        <a:ext cx="2475000" cy="1350000"/>
      </dsp:txXfrm>
    </dsp:sp>
    <dsp:sp modelId="{8C29A49E-7CFB-4501-B9B2-944355F3DA75}">
      <dsp:nvSpPr>
        <dsp:cNvPr id="0" name=""/>
        <dsp:cNvSpPr/>
      </dsp:nvSpPr>
      <dsp:spPr>
        <a:xfrm>
          <a:off x="7283303" y="20785"/>
          <a:ext cx="1509750" cy="1509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4F7F1-5A80-4DAC-BCB2-81421300825A}">
      <dsp:nvSpPr>
        <dsp:cNvPr id="0" name=""/>
        <dsp:cNvSpPr/>
      </dsp:nvSpPr>
      <dsp:spPr>
        <a:xfrm>
          <a:off x="7605053" y="342535"/>
          <a:ext cx="866250" cy="866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ED08A-8CA5-45D4-809B-056856CA5854}">
      <dsp:nvSpPr>
        <dsp:cNvPr id="0" name=""/>
        <dsp:cNvSpPr/>
      </dsp:nvSpPr>
      <dsp:spPr>
        <a:xfrm>
          <a:off x="6800678" y="2000785"/>
          <a:ext cx="2475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THE EU AS A GLOBAL LEADER </a:t>
          </a:r>
        </a:p>
      </dsp:txBody>
      <dsp:txXfrm>
        <a:off x="6800678" y="2000785"/>
        <a:ext cx="2475000" cy="135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5FFC0-DD9C-4BCD-91E1-C5F16CE17258}" type="datetimeFigureOut">
              <a:rPr lang="en-US" smtClean="0"/>
              <a:t>4/29/2023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49408-97B2-4D7B-B0CE-20BB5BA3D711}" type="slidenum">
              <a:rPr lang="en-US" smtClean="0"/>
              <a:t>‹#›</a:t>
            </a:fld>
            <a:endParaRPr lang="en-US"/>
          </a:p>
        </p:txBody>
      </p:sp>
    </p:spTree>
    <p:extLst>
      <p:ext uri="{BB962C8B-B14F-4D97-AF65-F5344CB8AC3E}">
        <p14:creationId xmlns:p14="http://schemas.microsoft.com/office/powerpoint/2010/main" val="111660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The Green Deal is an integral part of this Commission’s strategy to implement the United Nation’s 2030 Agenda and the sustainable development goals</a:t>
            </a:r>
            <a:r>
              <a:rPr lang="en-US" sz="1800" b="0" i="0" u="none" strike="noStrike" baseline="0" dirty="0">
                <a:solidFill>
                  <a:srgbClr val="000000"/>
                </a:solidFill>
                <a:latin typeface="Times New Roman" panose="02020603050405020304" pitchFamily="18" charset="0"/>
              </a:rPr>
              <a:t>3, and the other priorities announced in President von der Leyen’s political guidelines4. As part of the Green Deal, the Commission will refocus the European Semester process of macroeconomic coordination to integrate the United Nations’ sustainable development goals, to put sustainability and the well-being of citizens at the </a:t>
            </a:r>
            <a:r>
              <a:rPr lang="en-US" sz="1800" b="0" i="0" u="none" strike="noStrike" baseline="0" dirty="0" err="1">
                <a:solidFill>
                  <a:srgbClr val="000000"/>
                </a:solidFill>
                <a:latin typeface="Times New Roman" panose="02020603050405020304" pitchFamily="18" charset="0"/>
              </a:rPr>
              <a:t>centre</a:t>
            </a:r>
            <a:r>
              <a:rPr lang="en-US" sz="1800" b="0" i="0" u="none" strike="noStrike" baseline="0" dirty="0">
                <a:solidFill>
                  <a:srgbClr val="000000"/>
                </a:solidFill>
                <a:latin typeface="Times New Roman" panose="02020603050405020304" pitchFamily="18" charset="0"/>
              </a:rPr>
              <a:t> of economic policy, and the sustainable development goals at the heart of the EU’s policymaking and action. </a:t>
            </a:r>
            <a:endParaRPr lang="en-US" dirty="0"/>
          </a:p>
        </p:txBody>
      </p:sp>
      <p:sp>
        <p:nvSpPr>
          <p:cNvPr id="4" name="Slide Number Placeholder 3"/>
          <p:cNvSpPr>
            <a:spLocks noGrp="1"/>
          </p:cNvSpPr>
          <p:nvPr>
            <p:ph type="sldNum" sz="quarter" idx="5"/>
          </p:nvPr>
        </p:nvSpPr>
        <p:spPr/>
        <p:txBody>
          <a:bodyPr/>
          <a:lstStyle/>
          <a:p>
            <a:fld id="{07C49408-97B2-4D7B-B0CE-20BB5BA3D711}" type="slidenum">
              <a:rPr lang="en-US" smtClean="0"/>
              <a:t>4</a:t>
            </a:fld>
            <a:endParaRPr lang="en-US"/>
          </a:p>
        </p:txBody>
      </p:sp>
    </p:spTree>
    <p:extLst>
      <p:ext uri="{BB962C8B-B14F-4D97-AF65-F5344CB8AC3E}">
        <p14:creationId xmlns:p14="http://schemas.microsoft.com/office/powerpoint/2010/main" val="94948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i="0" u="none" strike="noStrike" baseline="0" dirty="0">
                <a:solidFill>
                  <a:srgbClr val="000000"/>
                </a:solidFill>
                <a:latin typeface="Times New Roman" panose="02020603050405020304" pitchFamily="18" charset="0"/>
              </a:rPr>
              <a:t>These policy reforms will help to ensure effective carbon pricing throughout the economy. </a:t>
            </a:r>
          </a:p>
          <a:p>
            <a:pPr lvl="1"/>
            <a:r>
              <a:rPr lang="en-US" sz="1200" dirty="0"/>
              <a:t>Carbon border adjustment mechanism, for selected sectors, to reduce the risk of carbon leakage. (EU CBAM)</a:t>
            </a:r>
          </a:p>
          <a:p>
            <a:endParaRPr lang="en-US" dirty="0"/>
          </a:p>
          <a:p>
            <a:endParaRPr lang="en-US" dirty="0"/>
          </a:p>
          <a:p>
            <a:r>
              <a:rPr lang="en-US" sz="1800" b="1" i="0" u="none" strike="noStrike" baseline="0" dirty="0">
                <a:solidFill>
                  <a:srgbClr val="000000"/>
                </a:solidFill>
                <a:latin typeface="Times New Roman" panose="02020603050405020304" pitchFamily="18" charset="0"/>
              </a:rPr>
              <a:t>Achieving a climate neutral and circular economy requires the full </a:t>
            </a:r>
            <a:r>
              <a:rPr lang="en-US" sz="1800" b="1" i="0" u="none" strike="noStrike" baseline="0" dirty="0" err="1">
                <a:solidFill>
                  <a:srgbClr val="000000"/>
                </a:solidFill>
                <a:latin typeface="Times New Roman" panose="02020603050405020304" pitchFamily="18" charset="0"/>
              </a:rPr>
              <a:t>mobilisation</a:t>
            </a:r>
            <a:r>
              <a:rPr lang="en-US" sz="1800" b="1" i="0" u="none" strike="noStrike" baseline="0" dirty="0">
                <a:solidFill>
                  <a:srgbClr val="000000"/>
                </a:solidFill>
                <a:latin typeface="Times New Roman" panose="02020603050405020304" pitchFamily="18" charset="0"/>
              </a:rPr>
              <a:t> of industry. </a:t>
            </a:r>
            <a:r>
              <a:rPr lang="en-US" sz="1800" b="0" i="0" u="none" strike="noStrike" baseline="0" dirty="0">
                <a:solidFill>
                  <a:srgbClr val="000000"/>
                </a:solidFill>
                <a:latin typeface="Times New Roman" panose="02020603050405020304" pitchFamily="18" charset="0"/>
              </a:rPr>
              <a:t>It takes 25 years – a generation – to transform an industrial sector and all the value chains. To be ready in 2050, decisions and actions need to be taken in the next five years.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Energy-intensive industries, such as steel, chemicals and cement, are indispensable to Europe’s economy, as they supply several key value chains. </a:t>
            </a:r>
            <a:r>
              <a:rPr lang="en-US" sz="1800" b="0" i="0" u="none" strike="noStrike" baseline="0" dirty="0">
                <a:solidFill>
                  <a:srgbClr val="000000"/>
                </a:solidFill>
                <a:latin typeface="Times New Roman" panose="02020603050405020304" pitchFamily="18" charset="0"/>
              </a:rPr>
              <a:t>The </a:t>
            </a:r>
            <a:r>
              <a:rPr lang="en-US" sz="1800" b="0" i="0" u="none" strike="noStrike" baseline="0" dirty="0" err="1">
                <a:solidFill>
                  <a:srgbClr val="000000"/>
                </a:solidFill>
                <a:latin typeface="Times New Roman" panose="02020603050405020304" pitchFamily="18" charset="0"/>
              </a:rPr>
              <a:t>decarbonisation</a:t>
            </a:r>
            <a:r>
              <a:rPr lang="en-US" sz="1800" b="0" i="0" u="none" strike="noStrike" baseline="0" dirty="0">
                <a:solidFill>
                  <a:srgbClr val="000000"/>
                </a:solidFill>
                <a:latin typeface="Times New Roman" panose="02020603050405020304" pitchFamily="18" charset="0"/>
              </a:rPr>
              <a:t> and </a:t>
            </a:r>
            <a:r>
              <a:rPr lang="en-US" sz="1800" b="0" i="0" u="none" strike="noStrike" baseline="0" dirty="0" err="1">
                <a:solidFill>
                  <a:srgbClr val="000000"/>
                </a:solidFill>
                <a:latin typeface="Times New Roman" panose="02020603050405020304" pitchFamily="18" charset="0"/>
              </a:rPr>
              <a:t>modernisation</a:t>
            </a:r>
            <a:r>
              <a:rPr lang="en-US" sz="1800" b="0" i="0" u="none" strike="noStrike" baseline="0" dirty="0">
                <a:solidFill>
                  <a:srgbClr val="000000"/>
                </a:solidFill>
                <a:latin typeface="Times New Roman" panose="02020603050405020304" pitchFamily="18" charset="0"/>
              </a:rPr>
              <a:t> of this sector is essential. The recommendations published by the High Level Group of energy-intensive industries show the industry’s commitment to these objectives15.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The circular economy action plan will include a </a:t>
            </a:r>
            <a:r>
              <a:rPr lang="en-US" sz="1800" b="0" i="0" u="none" strike="noStrike" baseline="0" dirty="0">
                <a:solidFill>
                  <a:srgbClr val="000000"/>
                </a:solidFill>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sustainable products’ policy </a:t>
            </a:r>
            <a:r>
              <a:rPr lang="en-US" sz="1800" b="0" i="0" u="none" strike="noStrike" baseline="0" dirty="0">
                <a:solidFill>
                  <a:srgbClr val="000000"/>
                </a:solidFill>
                <a:latin typeface="Times New Roman" panose="02020603050405020304" pitchFamily="18" charset="0"/>
              </a:rPr>
              <a:t>to support the circular design of all products based on a common methodology and principles. It will </a:t>
            </a:r>
            <a:r>
              <a:rPr lang="en-US" sz="1800" b="0" i="0" u="none" strike="noStrike" baseline="0" dirty="0" err="1">
                <a:solidFill>
                  <a:srgbClr val="000000"/>
                </a:solidFill>
                <a:latin typeface="Times New Roman" panose="02020603050405020304" pitchFamily="18" charset="0"/>
              </a:rPr>
              <a:t>prioritise</a:t>
            </a:r>
            <a:r>
              <a:rPr lang="en-US" sz="1800" b="0" i="0" u="none" strike="noStrike" baseline="0" dirty="0">
                <a:solidFill>
                  <a:srgbClr val="000000"/>
                </a:solidFill>
                <a:latin typeface="Times New Roman" panose="02020603050405020304" pitchFamily="18" charset="0"/>
              </a:rPr>
              <a:t> reducing and reusing materials before recycling them. It will foster new business models and set minimum requirements to prevent environmentally harmful products from being placed on the EU market. Extended producer responsibility will also be strengthened.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C49408-97B2-4D7B-B0CE-20BB5BA3D711}" type="slidenum">
              <a:rPr lang="en-US" smtClean="0"/>
              <a:t>7</a:t>
            </a:fld>
            <a:endParaRPr lang="en-US"/>
          </a:p>
        </p:txBody>
      </p:sp>
    </p:spTree>
    <p:extLst>
      <p:ext uri="{BB962C8B-B14F-4D97-AF65-F5344CB8AC3E}">
        <p14:creationId xmlns:p14="http://schemas.microsoft.com/office/powerpoint/2010/main" val="104407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To achieve the ambition set by the European Green Deal, there are significant investment needs. </a:t>
            </a:r>
            <a:r>
              <a:rPr lang="en-US" sz="1800" b="0" i="0" u="none" strike="noStrike" baseline="0" dirty="0">
                <a:solidFill>
                  <a:srgbClr val="000000"/>
                </a:solidFill>
                <a:latin typeface="Times New Roman" panose="02020603050405020304" pitchFamily="18" charset="0"/>
              </a:rPr>
              <a:t>The Commission has estimated that achieving the current 2030 climate and energy targets will require €260 billion of additional annual investment27, about 1.5% of 2018 GDP</a:t>
            </a:r>
            <a:r>
              <a:rPr lang="en-US" sz="1800" b="1" i="0" u="none" strike="noStrike" baseline="0" dirty="0">
                <a:solidFill>
                  <a:srgbClr val="000000"/>
                </a:solidFill>
                <a:latin typeface="Times New Roman" panose="02020603050405020304" pitchFamily="18" charset="0"/>
              </a:rPr>
              <a:t>28</a:t>
            </a:r>
            <a:r>
              <a:rPr lang="en-US" sz="1800" b="0" i="0" u="none" strike="noStrike" baseline="0" dirty="0">
                <a:solidFill>
                  <a:srgbClr val="000000"/>
                </a:solidFill>
                <a:latin typeface="Times New Roman" panose="02020603050405020304" pitchFamily="18" charset="0"/>
              </a:rPr>
              <a:t>. This flow of investment will need to be sustained over time. The magnitude of the investment challenge requires </a:t>
            </a:r>
            <a:r>
              <a:rPr lang="en-US" sz="1800" b="0" i="0" u="none" strike="noStrike" baseline="0" dirty="0" err="1">
                <a:solidFill>
                  <a:srgbClr val="000000"/>
                </a:solidFill>
                <a:latin typeface="Times New Roman" panose="02020603050405020304" pitchFamily="18" charset="0"/>
              </a:rPr>
              <a:t>mobilising</a:t>
            </a:r>
            <a:r>
              <a:rPr lang="en-US" sz="1800" b="0" i="0" u="none" strike="noStrike" baseline="0" dirty="0">
                <a:solidFill>
                  <a:srgbClr val="000000"/>
                </a:solidFill>
                <a:latin typeface="Times New Roman" panose="02020603050405020304" pitchFamily="18" charset="0"/>
              </a:rPr>
              <a:t> both the public and private sector. </a:t>
            </a:r>
          </a:p>
          <a:p>
            <a:r>
              <a:rPr lang="en-US" sz="1800" b="1" i="0" u="none" strike="noStrike" baseline="0" dirty="0">
                <a:solidFill>
                  <a:srgbClr val="000000"/>
                </a:solidFill>
                <a:latin typeface="Times New Roman" panose="02020603050405020304" pitchFamily="18" charset="0"/>
              </a:rPr>
              <a:t>The Commission will present a Sustainable Europe Investment Plan to </a:t>
            </a:r>
            <a:r>
              <a:rPr lang="en-US" sz="1800" b="0" i="0" u="none" strike="noStrike" baseline="0" dirty="0">
                <a:solidFill>
                  <a:srgbClr val="000000"/>
                </a:solidFill>
                <a:latin typeface="Times New Roman" panose="02020603050405020304" pitchFamily="18" charset="0"/>
              </a:rPr>
              <a:t>help meet the additional funding needs. It will combine dedicated financing to support sustainable investments, and proposals for an improved enabling framework that is conducive to green investment. At the same time, it will be essential to prepare a pipeline of sustainable projects. Technical assistance and advisory services will help project promoters to identify and prepare projects and to access sources of finance. </a:t>
            </a:r>
          </a:p>
          <a:p>
            <a:r>
              <a:rPr lang="en-US" sz="1800" b="1" i="0" u="none" strike="noStrike" baseline="0" dirty="0">
                <a:solidFill>
                  <a:srgbClr val="000000"/>
                </a:solidFill>
                <a:latin typeface="Times New Roman" panose="02020603050405020304" pitchFamily="18" charset="0"/>
              </a:rPr>
              <a:t>At least 30% of the </a:t>
            </a:r>
            <a:r>
              <a:rPr lang="en-US" sz="1800" b="1" i="0" u="none" strike="noStrike" baseline="0" dirty="0" err="1">
                <a:solidFill>
                  <a:srgbClr val="000000"/>
                </a:solidFill>
                <a:latin typeface="Times New Roman" panose="02020603050405020304" pitchFamily="18" charset="0"/>
              </a:rPr>
              <a:t>InvestEU</a:t>
            </a:r>
            <a:r>
              <a:rPr lang="en-US" sz="1800" b="1" i="0" u="none" strike="noStrike" baseline="0" dirty="0">
                <a:solidFill>
                  <a:srgbClr val="000000"/>
                </a:solidFill>
                <a:latin typeface="Times New Roman" panose="02020603050405020304" pitchFamily="18" charset="0"/>
              </a:rPr>
              <a:t> Fund will contribute to fighting climate change</a:t>
            </a:r>
            <a:r>
              <a:rPr lang="en-US" sz="1800" b="0" i="0" u="none" strike="noStrike" baseline="0" dirty="0">
                <a:solidFill>
                  <a:srgbClr val="000000"/>
                </a:solidFill>
                <a:latin typeface="Times New Roman" panose="02020603050405020304" pitchFamily="18" charset="0"/>
              </a:rPr>
              <a:t>.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National budgets play a key role in the transition. </a:t>
            </a:r>
            <a:r>
              <a:rPr lang="en-US" sz="1800" b="0" i="0" u="none" strike="noStrike" baseline="0" dirty="0">
                <a:solidFill>
                  <a:srgbClr val="000000"/>
                </a:solidFill>
                <a:latin typeface="Times New Roman" panose="02020603050405020304" pitchFamily="18" charset="0"/>
              </a:rPr>
              <a:t>A greater use of green budgeting tools will help to redirect public investment, consumption and taxation to green priorities and away from harmful subsidies. </a:t>
            </a:r>
          </a:p>
          <a:p>
            <a:endParaRPr lang="en-US" sz="1800" b="1"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Well-designed tax reforms can boost economic growth and resilience to climate shocks and help contribute to a fairer society and to a just transition. </a:t>
            </a:r>
            <a:r>
              <a:rPr lang="en-US" sz="1800" b="0" i="0" u="none" strike="noStrike" baseline="0" dirty="0">
                <a:solidFill>
                  <a:srgbClr val="000000"/>
                </a:solidFill>
                <a:latin typeface="Times New Roman" panose="02020603050405020304" pitchFamily="18" charset="0"/>
              </a:rPr>
              <a:t>They play a direct role by sending the right price signals and providing the right incentives for sustainable </a:t>
            </a:r>
            <a:r>
              <a:rPr lang="en-US" sz="1800" b="0" i="0" u="none" strike="noStrike" baseline="0" dirty="0" err="1">
                <a:solidFill>
                  <a:srgbClr val="000000"/>
                </a:solidFill>
                <a:latin typeface="Times New Roman" panose="02020603050405020304" pitchFamily="18" charset="0"/>
              </a:rPr>
              <a:t>behaviour</a:t>
            </a:r>
            <a:r>
              <a:rPr lang="en-US" sz="1800" b="0" i="0" u="none" strike="noStrike" baseline="0" dirty="0">
                <a:solidFill>
                  <a:srgbClr val="000000"/>
                </a:solidFill>
                <a:latin typeface="Times New Roman" panose="02020603050405020304" pitchFamily="18" charset="0"/>
              </a:rPr>
              <a:t> by producers, users and consumers.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New technologies, sustainable solutions and disruptive innovation are critical to achieve the objectives of the European Green Deal. </a:t>
            </a:r>
            <a:r>
              <a:rPr lang="en-US" sz="1800" b="0" i="0" u="none" strike="noStrike" baseline="0" dirty="0">
                <a:solidFill>
                  <a:srgbClr val="000000"/>
                </a:solidFill>
                <a:latin typeface="Times New Roman" panose="02020603050405020304" pitchFamily="18" charset="0"/>
              </a:rPr>
              <a:t>To keep its competitive advantage in clean technologies, the EU needs to increase significantly the large-scale deployment and demonstration of new technologies across sectors and across the single market,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All EU actions and policies should pull together to help the EU achieve a successful and just transition towards a sustainable future</a:t>
            </a:r>
            <a:r>
              <a:rPr lang="en-US" sz="1800" b="0" i="0" u="none" strike="noStrike" baseline="0" dirty="0">
                <a:solidFill>
                  <a:srgbClr val="000000"/>
                </a:solidFill>
                <a:latin typeface="Times New Roman" panose="02020603050405020304" pitchFamily="18" charset="0"/>
              </a:rPr>
              <a:t>.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C49408-97B2-4D7B-B0CE-20BB5BA3D711}" type="slidenum">
              <a:rPr lang="en-US" smtClean="0"/>
              <a:t>8</a:t>
            </a:fld>
            <a:endParaRPr lang="en-US"/>
          </a:p>
        </p:txBody>
      </p:sp>
    </p:spTree>
    <p:extLst>
      <p:ext uri="{BB962C8B-B14F-4D97-AF65-F5344CB8AC3E}">
        <p14:creationId xmlns:p14="http://schemas.microsoft.com/office/powerpoint/2010/main" val="143269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C49408-97B2-4D7B-B0CE-20BB5BA3D711}" type="slidenum">
              <a:rPr lang="en-US" smtClean="0"/>
              <a:t>11</a:t>
            </a:fld>
            <a:endParaRPr lang="en-US"/>
          </a:p>
        </p:txBody>
      </p:sp>
    </p:spTree>
    <p:extLst>
      <p:ext uri="{BB962C8B-B14F-4D97-AF65-F5344CB8AC3E}">
        <p14:creationId xmlns:p14="http://schemas.microsoft.com/office/powerpoint/2010/main" val="163363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It serves as a platform to engage with trading partners on climate and environmental action. Commitments to sustainability have been continuously strengthened in EU trade agreements, in particular with regard to enhancing climate change action. The Commission has also been stepping up effort</a:t>
            </a:r>
            <a:r>
              <a:rPr lang="en-US" sz="1800" b="0" i="0" u="none" strike="noStrike" baseline="0" dirty="0">
                <a:solidFill>
                  <a:srgbClr val="1F487C"/>
                </a:solidFill>
                <a:latin typeface="Times New Roman" panose="02020603050405020304" pitchFamily="18" charset="0"/>
              </a:rPr>
              <a:t>s </a:t>
            </a:r>
            <a:r>
              <a:rPr lang="en-US" sz="1800" b="0" i="0" u="none" strike="noStrike" baseline="0" dirty="0">
                <a:solidFill>
                  <a:srgbClr val="000000"/>
                </a:solidFill>
                <a:latin typeface="Times New Roman" panose="02020603050405020304" pitchFamily="18" charset="0"/>
              </a:rPr>
              <a:t>to implement and enforce the sustainable development commitments of EU trade agreements, and these efforts will be further enhanced with the appointment of a Chief Trade Enforcement Officer. On climate change more specifically, the EU’s most recent agreements all include a binding commitment of the Parties to ratify and effectively implement the Paris Agreement. The Commission will propose to make the respect of the Paris agreement an essential element for all future comprehensive trade agreements. The EU’s trade policy facilitates trade and investment in green goods and services and promotes climate-friendly public procurement. Trade policy also needs to ensure undistorted, fair trade and investment in raw materials that the EU economy needs for the green transition. It can help address harmful practices such as illegal logging, enhance regulatory cooperation promote EU standards and remove non-tariff barriers in the renewable energy sector. All chemicals, materials, food and other products that are placed on the European market must fully comply with relevant EU regulations and standards. The EU should use its expertise in “green” regulation to encourage partners to design similar rules that are as ambitious as the EU’s rules, thus facilitating trade and enhancing environment protection and climate mitigation in these countries.  </a:t>
            </a:r>
            <a:endParaRPr lang="en-US" dirty="0"/>
          </a:p>
        </p:txBody>
      </p:sp>
      <p:sp>
        <p:nvSpPr>
          <p:cNvPr id="4" name="Slide Number Placeholder 3"/>
          <p:cNvSpPr>
            <a:spLocks noGrp="1"/>
          </p:cNvSpPr>
          <p:nvPr>
            <p:ph type="sldNum" sz="quarter" idx="5"/>
          </p:nvPr>
        </p:nvSpPr>
        <p:spPr/>
        <p:txBody>
          <a:bodyPr/>
          <a:lstStyle/>
          <a:p>
            <a:fld id="{07C49408-97B2-4D7B-B0CE-20BB5BA3D711}" type="slidenum">
              <a:rPr lang="en-US" smtClean="0"/>
              <a:t>12</a:t>
            </a:fld>
            <a:endParaRPr lang="en-US"/>
          </a:p>
        </p:txBody>
      </p:sp>
    </p:spTree>
    <p:extLst>
      <p:ext uri="{BB962C8B-B14F-4D97-AF65-F5344CB8AC3E}">
        <p14:creationId xmlns:p14="http://schemas.microsoft.com/office/powerpoint/2010/main" val="59511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Leitura News Roman 1"/>
              </a:rPr>
              <a:t>In concrete terms, the proposal to gear EU trade policy to support the ecological transition, including commitments to sustainability in EU trade agreements, is one of the most consequential measures. </a:t>
            </a:r>
            <a:endParaRPr lang="en-US" dirty="0"/>
          </a:p>
        </p:txBody>
      </p:sp>
      <p:sp>
        <p:nvSpPr>
          <p:cNvPr id="4" name="Slide Number Placeholder 3"/>
          <p:cNvSpPr>
            <a:spLocks noGrp="1"/>
          </p:cNvSpPr>
          <p:nvPr>
            <p:ph type="sldNum" sz="quarter" idx="5"/>
          </p:nvPr>
        </p:nvSpPr>
        <p:spPr/>
        <p:txBody>
          <a:bodyPr/>
          <a:lstStyle/>
          <a:p>
            <a:fld id="{07C49408-97B2-4D7B-B0CE-20BB5BA3D711}" type="slidenum">
              <a:rPr lang="en-US" smtClean="0"/>
              <a:t>17</a:t>
            </a:fld>
            <a:endParaRPr lang="en-US"/>
          </a:p>
        </p:txBody>
      </p:sp>
    </p:spTree>
    <p:extLst>
      <p:ext uri="{BB962C8B-B14F-4D97-AF65-F5344CB8AC3E}">
        <p14:creationId xmlns:p14="http://schemas.microsoft.com/office/powerpoint/2010/main" val="300006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7B57-A8B2-19C2-F7A9-95FD57F8FA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5F858-9385-9AE2-0905-035183A1D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06ADD-7E79-A5CC-3B19-87DE25D0EBF8}"/>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5" name="Footer Placeholder 4">
            <a:extLst>
              <a:ext uri="{FF2B5EF4-FFF2-40B4-BE49-F238E27FC236}">
                <a16:creationId xmlns:a16="http://schemas.microsoft.com/office/drawing/2014/main" id="{6896605E-1796-C853-6EA4-8D2B8AD4E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15CC5-33F7-FE01-C95C-DC84662177C3}"/>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127045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273B-45C7-0F78-AAE8-E55E7AD4A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5DDA93-1114-5572-BAE6-63D097B78B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C0231-A429-600A-EC6C-04703602FB1F}"/>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5" name="Footer Placeholder 4">
            <a:extLst>
              <a:ext uri="{FF2B5EF4-FFF2-40B4-BE49-F238E27FC236}">
                <a16:creationId xmlns:a16="http://schemas.microsoft.com/office/drawing/2014/main" id="{E6578355-48A8-ED9D-976B-799B83BC4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1F7FF-E37B-4163-40C4-5C9AF3E6B362}"/>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360928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989717-85E2-8EDE-A4BD-EC731DE3C0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F2F638-E237-A2F5-740D-5C9B4F819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8EA9F-0857-F0FE-C996-50F31DF0BB0D}"/>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5" name="Footer Placeholder 4">
            <a:extLst>
              <a:ext uri="{FF2B5EF4-FFF2-40B4-BE49-F238E27FC236}">
                <a16:creationId xmlns:a16="http://schemas.microsoft.com/office/drawing/2014/main" id="{A4D45F25-8937-77A7-93F7-B776FA679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A7B49-39F4-1297-DC93-1A7FE88D1B14}"/>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4929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2EB2-0F51-0970-BB05-AD7D6302F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D3E6C-00E2-813E-B6A6-7E2116031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A18A2-F5BB-7AD6-18B7-578B0D3EE781}"/>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5" name="Footer Placeholder 4">
            <a:extLst>
              <a:ext uri="{FF2B5EF4-FFF2-40B4-BE49-F238E27FC236}">
                <a16:creationId xmlns:a16="http://schemas.microsoft.com/office/drawing/2014/main" id="{51D1C5DA-D63D-3347-9F3E-B4C6C032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BD7FB-D07C-79A4-71F9-9A78AADAB548}"/>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11274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5E2B-6D08-D017-2410-7120372BC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CC698A-CD6B-BAF3-190D-0B0E63476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BA48B-CA62-9287-CF2F-9EE1790DECE9}"/>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5" name="Footer Placeholder 4">
            <a:extLst>
              <a:ext uri="{FF2B5EF4-FFF2-40B4-BE49-F238E27FC236}">
                <a16:creationId xmlns:a16="http://schemas.microsoft.com/office/drawing/2014/main" id="{4B40E997-17A8-8FFC-0EC6-89DBA75E2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5D9A2-6082-791A-CBA4-8DC620819F0E}"/>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359012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0C0A-9319-CA87-7EC1-C599BBE52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70A6F-4CC8-6D6A-0C3A-BFEBBFADED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E56CA7-B311-5370-8D87-C295F916B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9ADA1-FE1D-0D95-D4DB-22383DDAE3B0}"/>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6" name="Footer Placeholder 5">
            <a:extLst>
              <a:ext uri="{FF2B5EF4-FFF2-40B4-BE49-F238E27FC236}">
                <a16:creationId xmlns:a16="http://schemas.microsoft.com/office/drawing/2014/main" id="{1FA12B83-6F70-66DA-DADB-AEB3B3E26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0594D-65EC-816F-4E90-FC5AA4E1E372}"/>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135024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D570-67D8-33B6-6DCC-D7217533F4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901B0-0B34-86C7-04C0-19178C13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F580D-B1B7-F1DC-C3E0-FA3D04175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977735-A6F9-23E8-CB74-FCCD19990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2F718-CCAF-3EE1-A00D-6DDB4CB115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8A8D9-C785-EF7A-F1C6-48BA30C7B245}"/>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8" name="Footer Placeholder 7">
            <a:extLst>
              <a:ext uri="{FF2B5EF4-FFF2-40B4-BE49-F238E27FC236}">
                <a16:creationId xmlns:a16="http://schemas.microsoft.com/office/drawing/2014/main" id="{469CFE5B-5056-5637-F378-69CE7EB288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E7E4E9-40CC-0BA3-DAC1-3282A5E484F7}"/>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140413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E5A3-71CF-C7D8-2BE7-27DF1DD65E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1B15AA-D3D6-8D14-CFB7-FF23D2A7B1F8}"/>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4" name="Footer Placeholder 3">
            <a:extLst>
              <a:ext uri="{FF2B5EF4-FFF2-40B4-BE49-F238E27FC236}">
                <a16:creationId xmlns:a16="http://schemas.microsoft.com/office/drawing/2014/main" id="{350A49EC-8AC7-0A92-3924-33B9243195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A11D7-2674-AF05-5AF9-565810258D7C}"/>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135276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28D8F-BEDE-7950-4700-B618B11F1923}"/>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3" name="Footer Placeholder 2">
            <a:extLst>
              <a:ext uri="{FF2B5EF4-FFF2-40B4-BE49-F238E27FC236}">
                <a16:creationId xmlns:a16="http://schemas.microsoft.com/office/drawing/2014/main" id="{8CCA133E-6995-83DE-4A8B-4EDC164135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DA8FA-0576-C009-7853-47E24D34E4A3}"/>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193184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0C05-54A4-871C-DFAD-58906FC23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3CEC90-B3A6-135A-A3D9-539D368CA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C980F9-945C-458D-67E0-AAAF81602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5881E-909C-D882-AB47-B4D204BCD311}"/>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6" name="Footer Placeholder 5">
            <a:extLst>
              <a:ext uri="{FF2B5EF4-FFF2-40B4-BE49-F238E27FC236}">
                <a16:creationId xmlns:a16="http://schemas.microsoft.com/office/drawing/2014/main" id="{B4F2E44E-00A8-DC03-D995-D5C0D0659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CD139-28D7-32EB-91EA-119D90D278FF}"/>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380061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2B18-321F-7F42-7EB8-CBDEE8FE3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0BADF-9BBF-B6C1-F725-5CBA61279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EA7AA1-6DA0-0013-770E-C19D9D374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918A5-95CF-B24D-F351-0C0F8315E193}"/>
              </a:ext>
            </a:extLst>
          </p:cNvPr>
          <p:cNvSpPr>
            <a:spLocks noGrp="1"/>
          </p:cNvSpPr>
          <p:nvPr>
            <p:ph type="dt" sz="half" idx="10"/>
          </p:nvPr>
        </p:nvSpPr>
        <p:spPr/>
        <p:txBody>
          <a:bodyPr/>
          <a:lstStyle/>
          <a:p>
            <a:fld id="{F19153F4-2586-41EE-8595-0F1C388E9BAE}" type="datetimeFigureOut">
              <a:rPr lang="en-US" smtClean="0"/>
              <a:t>4/29/2023</a:t>
            </a:fld>
            <a:endParaRPr lang="en-US"/>
          </a:p>
        </p:txBody>
      </p:sp>
      <p:sp>
        <p:nvSpPr>
          <p:cNvPr id="6" name="Footer Placeholder 5">
            <a:extLst>
              <a:ext uri="{FF2B5EF4-FFF2-40B4-BE49-F238E27FC236}">
                <a16:creationId xmlns:a16="http://schemas.microsoft.com/office/drawing/2014/main" id="{2A71E351-7D6C-AA85-7671-6A5A1052B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A1C8C-8CF0-4F1E-DA5A-F73ABB269F54}"/>
              </a:ext>
            </a:extLst>
          </p:cNvPr>
          <p:cNvSpPr>
            <a:spLocks noGrp="1"/>
          </p:cNvSpPr>
          <p:nvPr>
            <p:ph type="sldNum" sz="quarter" idx="12"/>
          </p:nvPr>
        </p:nvSpPr>
        <p:spPr/>
        <p:txBody>
          <a:bodyPr/>
          <a:lstStyle/>
          <a:p>
            <a:fld id="{FE3AFA80-17A0-4E80-BB7E-E3FEB08C2528}" type="slidenum">
              <a:rPr lang="en-US" smtClean="0"/>
              <a:t>‹#›</a:t>
            </a:fld>
            <a:endParaRPr lang="en-US"/>
          </a:p>
        </p:txBody>
      </p:sp>
    </p:spTree>
    <p:extLst>
      <p:ext uri="{BB962C8B-B14F-4D97-AF65-F5344CB8AC3E}">
        <p14:creationId xmlns:p14="http://schemas.microsoft.com/office/powerpoint/2010/main" val="102025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AA584-3F66-DD5F-A3A6-2F246D4E8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9D42A-C136-67B2-0C18-D5A69DDAB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65C2C-0C8C-D1AE-9AC8-1719182E2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153F4-2586-41EE-8595-0F1C388E9BAE}" type="datetimeFigureOut">
              <a:rPr lang="en-US" smtClean="0"/>
              <a:t>4/29/2023</a:t>
            </a:fld>
            <a:endParaRPr lang="en-US"/>
          </a:p>
        </p:txBody>
      </p:sp>
      <p:sp>
        <p:nvSpPr>
          <p:cNvPr id="5" name="Footer Placeholder 4">
            <a:extLst>
              <a:ext uri="{FF2B5EF4-FFF2-40B4-BE49-F238E27FC236}">
                <a16:creationId xmlns:a16="http://schemas.microsoft.com/office/drawing/2014/main" id="{9EB5F0F7-E4A9-5E5C-03BF-D6A1F3DF5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EFDAF-CB1B-F6C6-865F-3A8CE1904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FA80-17A0-4E80-BB7E-E3FEB08C2528}" type="slidenum">
              <a:rPr lang="en-US" smtClean="0"/>
              <a:t>‹#›</a:t>
            </a:fld>
            <a:endParaRPr lang="en-US"/>
          </a:p>
        </p:txBody>
      </p:sp>
    </p:spTree>
    <p:extLst>
      <p:ext uri="{BB962C8B-B14F-4D97-AF65-F5344CB8AC3E}">
        <p14:creationId xmlns:p14="http://schemas.microsoft.com/office/powerpoint/2010/main" val="4018503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sabyrbekov@osce-academy.net"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31DE-C74C-BF62-2D3E-E98EC458FB21}"/>
              </a:ext>
            </a:extLst>
          </p:cNvPr>
          <p:cNvSpPr>
            <a:spLocks noGrp="1"/>
          </p:cNvSpPr>
          <p:nvPr>
            <p:ph type="ctrTitle"/>
          </p:nvPr>
        </p:nvSpPr>
        <p:spPr/>
        <p:txBody>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Calibri" panose="020F0502020204030204" pitchFamily="34" charset="0"/>
              </a:rPr>
              <a:t>EU Green Deal</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B1430F46-527C-5BFD-EEF0-0BD73FBB3FD1}"/>
              </a:ext>
            </a:extLst>
          </p:cNvPr>
          <p:cNvSpPr>
            <a:spLocks noGrp="1"/>
          </p:cNvSpPr>
          <p:nvPr>
            <p:ph type="subTitle" idx="1"/>
          </p:nvPr>
        </p:nvSpPr>
        <p:spPr/>
        <p:txBody>
          <a:bodyPr>
            <a:normAutofit lnSpcReduction="10000"/>
          </a:bodyPr>
          <a:lstStyle/>
          <a:p>
            <a:r>
              <a:rPr lang="en-US" dirty="0"/>
              <a:t>Rahat Sabyrbekov</a:t>
            </a:r>
          </a:p>
          <a:p>
            <a:r>
              <a:rPr lang="en-US" dirty="0"/>
              <a:t>OSCE Academy</a:t>
            </a:r>
          </a:p>
          <a:p>
            <a:r>
              <a:rPr lang="en-US" dirty="0"/>
              <a:t>Bishkek</a:t>
            </a:r>
          </a:p>
          <a:p>
            <a:r>
              <a:rPr lang="en-US" dirty="0"/>
              <a:t>April 2023</a:t>
            </a:r>
          </a:p>
        </p:txBody>
      </p:sp>
    </p:spTree>
    <p:extLst>
      <p:ext uri="{BB962C8B-B14F-4D97-AF65-F5344CB8AC3E}">
        <p14:creationId xmlns:p14="http://schemas.microsoft.com/office/powerpoint/2010/main" val="155856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3"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13B63BC2-128A-1E41-E873-DFBA440CC190}"/>
              </a:ext>
            </a:extLst>
          </p:cNvPr>
          <p:cNvSpPr>
            <a:spLocks noGrp="1"/>
          </p:cNvSpPr>
          <p:nvPr>
            <p:ph type="title"/>
          </p:nvPr>
        </p:nvSpPr>
        <p:spPr>
          <a:xfrm>
            <a:off x="827088" y="1641752"/>
            <a:ext cx="2655887" cy="3213277"/>
          </a:xfrm>
        </p:spPr>
        <p:txBody>
          <a:bodyPr anchor="t">
            <a:normAutofit/>
          </a:bodyPr>
          <a:lstStyle/>
          <a:p>
            <a:r>
              <a:rPr lang="en-US" sz="4000"/>
              <a:t>Benefits</a:t>
            </a:r>
          </a:p>
        </p:txBody>
      </p:sp>
      <p:sp>
        <p:nvSpPr>
          <p:cNvPr id="3" name="Content Placeholder 2">
            <a:extLst>
              <a:ext uri="{FF2B5EF4-FFF2-40B4-BE49-F238E27FC236}">
                <a16:creationId xmlns:a16="http://schemas.microsoft.com/office/drawing/2014/main" id="{EEF5C712-A2FC-A2BF-708E-E9BF97E5DCA2}"/>
              </a:ext>
            </a:extLst>
          </p:cNvPr>
          <p:cNvSpPr>
            <a:spLocks noGrp="1"/>
          </p:cNvSpPr>
          <p:nvPr>
            <p:ph idx="1"/>
          </p:nvPr>
        </p:nvSpPr>
        <p:spPr>
          <a:xfrm>
            <a:off x="4572001" y="643467"/>
            <a:ext cx="6800850" cy="5030760"/>
          </a:xfrm>
        </p:spPr>
        <p:txBody>
          <a:bodyPr>
            <a:normAutofit/>
          </a:bodyPr>
          <a:lstStyle/>
          <a:p>
            <a:r>
              <a:rPr lang="en-US" sz="3200" dirty="0">
                <a:solidFill>
                  <a:schemeClr val="tx1">
                    <a:alpha val="80000"/>
                  </a:schemeClr>
                </a:solidFill>
              </a:rPr>
              <a:t>Create new jobs and business opportunities in sustainable sectors</a:t>
            </a:r>
          </a:p>
          <a:p>
            <a:r>
              <a:rPr lang="en-US" sz="3200" dirty="0">
                <a:solidFill>
                  <a:schemeClr val="tx1">
                    <a:alpha val="80000"/>
                  </a:schemeClr>
                </a:solidFill>
              </a:rPr>
              <a:t>Reduce pollution and improve air and water quality</a:t>
            </a:r>
          </a:p>
          <a:p>
            <a:r>
              <a:rPr lang="en-US" sz="3200" dirty="0">
                <a:solidFill>
                  <a:schemeClr val="tx1">
                    <a:alpha val="80000"/>
                  </a:schemeClr>
                </a:solidFill>
              </a:rPr>
              <a:t>Protect and restore natural habitats and biodiversity</a:t>
            </a:r>
          </a:p>
          <a:p>
            <a:r>
              <a:rPr lang="en-US" sz="3200" dirty="0">
                <a:solidFill>
                  <a:schemeClr val="tx1">
                    <a:alpha val="80000"/>
                  </a:schemeClr>
                </a:solidFill>
              </a:rPr>
              <a:t>Promote sustainable and healthy food systems</a:t>
            </a:r>
          </a:p>
          <a:p>
            <a:r>
              <a:rPr lang="en-US" sz="3200" dirty="0">
                <a:solidFill>
                  <a:schemeClr val="tx1">
                    <a:alpha val="80000"/>
                  </a:schemeClr>
                </a:solidFill>
              </a:rPr>
              <a:t>Enhance Europe's leadership role in the global fight against climate change</a:t>
            </a:r>
          </a:p>
        </p:txBody>
      </p:sp>
    </p:spTree>
    <p:extLst>
      <p:ext uri="{BB962C8B-B14F-4D97-AF65-F5344CB8AC3E}">
        <p14:creationId xmlns:p14="http://schemas.microsoft.com/office/powerpoint/2010/main" val="434252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356255C-DBD1-77DE-2034-B3F1CE01C14D}"/>
              </a:ext>
            </a:extLst>
          </p:cNvPr>
          <p:cNvSpPr>
            <a:spLocks noGrp="1"/>
          </p:cNvSpPr>
          <p:nvPr>
            <p:ph type="title"/>
          </p:nvPr>
        </p:nvSpPr>
        <p:spPr>
          <a:xfrm>
            <a:off x="1014141" y="1450655"/>
            <a:ext cx="3932030" cy="3956690"/>
          </a:xfrm>
        </p:spPr>
        <p:txBody>
          <a:bodyPr anchor="ctr">
            <a:normAutofit/>
          </a:bodyPr>
          <a:lstStyle/>
          <a:p>
            <a:r>
              <a:rPr lang="en-US" sz="6800">
                <a:solidFill>
                  <a:schemeClr val="bg1"/>
                </a:solidFill>
              </a:rPr>
              <a:t>Challenges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57F366-E48D-F155-AF89-696823E644E4}"/>
              </a:ext>
            </a:extLst>
          </p:cNvPr>
          <p:cNvSpPr>
            <a:spLocks noGrp="1"/>
          </p:cNvSpPr>
          <p:nvPr>
            <p:ph idx="1"/>
          </p:nvPr>
        </p:nvSpPr>
        <p:spPr>
          <a:xfrm>
            <a:off x="4946171" y="1108060"/>
            <a:ext cx="6771695" cy="4852471"/>
          </a:xfrm>
        </p:spPr>
        <p:txBody>
          <a:bodyPr anchor="ctr">
            <a:normAutofit/>
          </a:bodyPr>
          <a:lstStyle/>
          <a:p>
            <a:r>
              <a:rPr lang="en-US" dirty="0">
                <a:solidFill>
                  <a:schemeClr val="bg1"/>
                </a:solidFill>
              </a:rPr>
              <a:t>Achieving the 55% emissions reduction target by 2030 will require significant efforts and investments</a:t>
            </a:r>
          </a:p>
          <a:p>
            <a:r>
              <a:rPr lang="en-US" dirty="0">
                <a:solidFill>
                  <a:schemeClr val="bg1"/>
                </a:solidFill>
              </a:rPr>
              <a:t>Balancing environmental and economic interests</a:t>
            </a:r>
          </a:p>
          <a:p>
            <a:r>
              <a:rPr lang="en-US" dirty="0">
                <a:solidFill>
                  <a:schemeClr val="bg1"/>
                </a:solidFill>
              </a:rPr>
              <a:t>Ensuring a just transition that supports affected communities and workers</a:t>
            </a:r>
          </a:p>
          <a:p>
            <a:r>
              <a:rPr lang="en-US" dirty="0">
                <a:solidFill>
                  <a:schemeClr val="bg1"/>
                </a:solidFill>
              </a:rPr>
              <a:t>Overcoming resistance from member states and industry sectors</a:t>
            </a:r>
          </a:p>
          <a:p>
            <a:r>
              <a:rPr lang="en-US" dirty="0">
                <a:solidFill>
                  <a:schemeClr val="bg1"/>
                </a:solidFill>
              </a:rPr>
              <a:t>Maintaining public support and engagement for the EU Green Deal agenda.</a:t>
            </a:r>
          </a:p>
        </p:txBody>
      </p:sp>
    </p:spTree>
    <p:extLst>
      <p:ext uri="{BB962C8B-B14F-4D97-AF65-F5344CB8AC3E}">
        <p14:creationId xmlns:p14="http://schemas.microsoft.com/office/powerpoint/2010/main" val="10645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E2A13-4F2D-9619-3EB1-7AB9F996971E}"/>
              </a:ext>
            </a:extLst>
          </p:cNvPr>
          <p:cNvSpPr>
            <a:spLocks noGrp="1"/>
          </p:cNvSpPr>
          <p:nvPr>
            <p:ph type="title"/>
          </p:nvPr>
        </p:nvSpPr>
        <p:spPr>
          <a:xfrm>
            <a:off x="1616054" y="482443"/>
            <a:ext cx="8959893" cy="888360"/>
          </a:xfrm>
        </p:spPr>
        <p:txBody>
          <a:bodyPr anchor="b">
            <a:normAutofit/>
          </a:bodyPr>
          <a:lstStyle/>
          <a:p>
            <a:pPr algn="ctr"/>
            <a:r>
              <a:rPr lang="en-US" sz="3200" dirty="0">
                <a:solidFill>
                  <a:schemeClr val="bg1">
                    <a:alpha val="60000"/>
                  </a:schemeClr>
                </a:solidFill>
              </a:rPr>
              <a:t>THE EU AS A GLOBAL LEADER</a:t>
            </a:r>
          </a:p>
        </p:txBody>
      </p:sp>
      <p:sp>
        <p:nvSpPr>
          <p:cNvPr id="3" name="Content Placeholder 2">
            <a:extLst>
              <a:ext uri="{FF2B5EF4-FFF2-40B4-BE49-F238E27FC236}">
                <a16:creationId xmlns:a16="http://schemas.microsoft.com/office/drawing/2014/main" id="{59E20F37-3A1F-8786-ED8B-44CCB10ECD15}"/>
              </a:ext>
            </a:extLst>
          </p:cNvPr>
          <p:cNvSpPr>
            <a:spLocks noGrp="1"/>
          </p:cNvSpPr>
          <p:nvPr>
            <p:ph idx="1"/>
          </p:nvPr>
        </p:nvSpPr>
        <p:spPr>
          <a:xfrm>
            <a:off x="695513" y="1574160"/>
            <a:ext cx="10800972" cy="4598040"/>
          </a:xfrm>
        </p:spPr>
        <p:txBody>
          <a:bodyPr anchor="t">
            <a:normAutofit/>
          </a:bodyPr>
          <a:lstStyle/>
          <a:p>
            <a:pPr marL="514350" indent="-514350">
              <a:buFont typeface="+mj-lt"/>
              <a:buAutoNum type="arabicPeriod"/>
            </a:pPr>
            <a:r>
              <a:rPr lang="en-US" dirty="0">
                <a:solidFill>
                  <a:schemeClr val="bg1"/>
                </a:solidFill>
              </a:rPr>
              <a:t>The EU will continue to promote and implement ambitious environment, climate and energy policies across the world.</a:t>
            </a:r>
          </a:p>
          <a:p>
            <a:pPr marL="514350" indent="-514350">
              <a:buFont typeface="+mj-lt"/>
              <a:buAutoNum type="arabicPeriod"/>
            </a:pPr>
            <a:r>
              <a:rPr lang="en-US" dirty="0">
                <a:solidFill>
                  <a:schemeClr val="bg1"/>
                </a:solidFill>
              </a:rPr>
              <a:t>The EU will continue to ensure that the Paris Agreement remains the indispensable multilateral framework for tackling climate change.</a:t>
            </a:r>
          </a:p>
          <a:p>
            <a:pPr marL="514350" indent="-514350">
              <a:buFont typeface="+mj-lt"/>
              <a:buAutoNum type="arabicPeriod"/>
            </a:pPr>
            <a:r>
              <a:rPr lang="en-US" dirty="0">
                <a:solidFill>
                  <a:schemeClr val="bg1"/>
                </a:solidFill>
              </a:rPr>
              <a:t>The EU will continue to ensure that the Paris Agreement remains the indispensable multilateral framework for tackling climate change.</a:t>
            </a:r>
          </a:p>
          <a:p>
            <a:pPr marL="514350" indent="-514350">
              <a:buFont typeface="+mj-lt"/>
              <a:buAutoNum type="arabicPeriod"/>
            </a:pPr>
            <a:r>
              <a:rPr lang="en-US" dirty="0">
                <a:solidFill>
                  <a:schemeClr val="bg1"/>
                </a:solidFill>
              </a:rPr>
              <a:t>Trade policy can support the EU’s ecological transition.</a:t>
            </a:r>
          </a:p>
          <a:p>
            <a:pPr marL="514350" indent="-514350">
              <a:buFont typeface="+mj-lt"/>
              <a:buAutoNum type="arabicPeriod"/>
            </a:pPr>
            <a:r>
              <a:rPr lang="en-US" dirty="0">
                <a:solidFill>
                  <a:schemeClr val="bg1"/>
                </a:solidFill>
              </a:rPr>
              <a:t>As the world’s largest single market, the EU can set standards that apply across global value chains.</a:t>
            </a:r>
          </a:p>
        </p:txBody>
      </p:sp>
    </p:spTree>
    <p:extLst>
      <p:ext uri="{BB962C8B-B14F-4D97-AF65-F5344CB8AC3E}">
        <p14:creationId xmlns:p14="http://schemas.microsoft.com/office/powerpoint/2010/main" val="22155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6" name="Picture 5">
            <a:extLst>
              <a:ext uri="{FF2B5EF4-FFF2-40B4-BE49-F238E27FC236}">
                <a16:creationId xmlns:a16="http://schemas.microsoft.com/office/drawing/2014/main" id="{A382D460-4539-46DE-580E-4CFB6F96C231}"/>
              </a:ext>
            </a:extLst>
          </p:cNvPr>
          <p:cNvPicPr>
            <a:picLocks noChangeAspect="1"/>
          </p:cNvPicPr>
          <p:nvPr/>
        </p:nvPicPr>
        <p:blipFill rotWithShape="1">
          <a:blip r:embed="rId2">
            <a:alphaModFix amt="60000"/>
          </a:blip>
          <a:srcRect t="8907"/>
          <a:stretch/>
        </p:blipFill>
        <p:spPr>
          <a:xfrm>
            <a:off x="-1" y="10"/>
            <a:ext cx="12192001" cy="6857990"/>
          </a:xfrm>
          <a:prstGeom prst="rect">
            <a:avLst/>
          </a:prstGeom>
        </p:spPr>
      </p:pic>
      <p:sp>
        <p:nvSpPr>
          <p:cNvPr id="4" name="Title 3">
            <a:extLst>
              <a:ext uri="{FF2B5EF4-FFF2-40B4-BE49-F238E27FC236}">
                <a16:creationId xmlns:a16="http://schemas.microsoft.com/office/drawing/2014/main" id="{D7253C4A-F304-9EF5-071C-7C6E57844FE3}"/>
              </a:ext>
            </a:extLst>
          </p:cNvPr>
          <p:cNvSpPr>
            <a:spLocks noGrp="1"/>
          </p:cNvSpPr>
          <p:nvPr>
            <p:ph type="ctrTitle"/>
          </p:nvPr>
        </p:nvSpPr>
        <p:spPr>
          <a:xfrm>
            <a:off x="1198181" y="1122363"/>
            <a:ext cx="9795637" cy="2220775"/>
          </a:xfrm>
        </p:spPr>
        <p:txBody>
          <a:bodyPr>
            <a:normAutofit/>
          </a:bodyPr>
          <a:lstStyle/>
          <a:p>
            <a:r>
              <a:rPr lang="en-US" sz="4800">
                <a:solidFill>
                  <a:srgbClr val="FFFFFF"/>
                </a:solidFill>
              </a:rPr>
              <a:t>Siddi, Marco. "The European Green Deal: Assessing its current state and future implementation." (2020).</a:t>
            </a:r>
          </a:p>
        </p:txBody>
      </p:sp>
    </p:spTree>
    <p:extLst>
      <p:ext uri="{BB962C8B-B14F-4D97-AF65-F5344CB8AC3E}">
        <p14:creationId xmlns:p14="http://schemas.microsoft.com/office/powerpoint/2010/main" val="136237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54E3FCD-38CE-CD41-03F1-65678D5FA7BF}"/>
              </a:ext>
            </a:extLst>
          </p:cNvPr>
          <p:cNvSpPr>
            <a:spLocks noGrp="1"/>
          </p:cNvSpPr>
          <p:nvPr>
            <p:ph type="title"/>
          </p:nvPr>
        </p:nvSpPr>
        <p:spPr>
          <a:xfrm>
            <a:off x="6527800" y="448721"/>
            <a:ext cx="4713997" cy="1225650"/>
          </a:xfrm>
        </p:spPr>
        <p:txBody>
          <a:bodyPr anchor="b">
            <a:normAutofit/>
          </a:bodyPr>
          <a:lstStyle/>
          <a:p>
            <a:r>
              <a:rPr lang="en-US" sz="3800">
                <a:solidFill>
                  <a:schemeClr val="bg1"/>
                </a:solidFill>
              </a:rPr>
              <a:t>Policy priority</a:t>
            </a:r>
          </a:p>
        </p:txBody>
      </p:sp>
      <p:pic>
        <p:nvPicPr>
          <p:cNvPr id="5" name="Picture 4" descr="One glowing fluorescent bulb amonst unlit incandescent bulbs">
            <a:extLst>
              <a:ext uri="{FF2B5EF4-FFF2-40B4-BE49-F238E27FC236}">
                <a16:creationId xmlns:a16="http://schemas.microsoft.com/office/drawing/2014/main" id="{7146AD3E-0145-10EF-E815-F747CA676CBA}"/>
              </a:ext>
            </a:extLst>
          </p:cNvPr>
          <p:cNvPicPr>
            <a:picLocks noChangeAspect="1"/>
          </p:cNvPicPr>
          <p:nvPr/>
        </p:nvPicPr>
        <p:blipFill>
          <a:blip r:embed="rId2"/>
          <a:stretch>
            <a:fillRect/>
          </a:stretch>
        </p:blipFill>
        <p:spPr>
          <a:xfrm>
            <a:off x="-2346" y="1304045"/>
            <a:ext cx="5666547" cy="4249910"/>
          </a:xfrm>
          <a:prstGeom prst="rect">
            <a:avLst/>
          </a:prstGeom>
        </p:spPr>
      </p:pic>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A9E5F5-DB43-4AB3-BF4B-BA427E53E43A}"/>
              </a:ext>
            </a:extLst>
          </p:cNvPr>
          <p:cNvSpPr>
            <a:spLocks noGrp="1"/>
          </p:cNvSpPr>
          <p:nvPr>
            <p:ph idx="1"/>
          </p:nvPr>
        </p:nvSpPr>
        <p:spPr>
          <a:xfrm>
            <a:off x="6527800" y="1909192"/>
            <a:ext cx="4713997" cy="3647710"/>
          </a:xfrm>
        </p:spPr>
        <p:txBody>
          <a:bodyPr>
            <a:normAutofit/>
          </a:bodyPr>
          <a:lstStyle/>
          <a:p>
            <a:r>
              <a:rPr lang="en-US" sz="2400" dirty="0">
                <a:solidFill>
                  <a:schemeClr val="bg1"/>
                </a:solidFill>
              </a:rPr>
              <a:t>Maintaining priority in EU and national policy planning throughout the long period over which it will be implemented is the main overarching challenge for the Green Deal.</a:t>
            </a:r>
          </a:p>
          <a:p>
            <a:r>
              <a:rPr lang="en-US" sz="2400" dirty="0">
                <a:solidFill>
                  <a:schemeClr val="bg1"/>
                </a:solidFill>
              </a:rPr>
              <a:t>COVID-19 shifted the policy focus </a:t>
            </a:r>
          </a:p>
          <a:p>
            <a:r>
              <a:rPr lang="en-US" sz="2400" dirty="0">
                <a:solidFill>
                  <a:schemeClr val="bg1"/>
                </a:solidFill>
              </a:rPr>
              <a:t>*Russian war in Ukraine accelerated the energy transition </a:t>
            </a:r>
          </a:p>
          <a:p>
            <a:endParaRPr lang="ru-RU" sz="2000" dirty="0">
              <a:solidFill>
                <a:schemeClr val="bg1"/>
              </a:solidFill>
            </a:endParaRPr>
          </a:p>
          <a:p>
            <a:endParaRPr lang="en-US" sz="2000" dirty="0">
              <a:solidFill>
                <a:schemeClr val="bg1"/>
              </a:solidFill>
            </a:endParaRPr>
          </a:p>
          <a:p>
            <a:endParaRPr lang="en-US" sz="2000" dirty="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14E7CB-4211-3E8E-D108-3D43D22972B2}"/>
              </a:ext>
            </a:extLst>
          </p:cNvPr>
          <p:cNvSpPr>
            <a:spLocks noGrp="1"/>
          </p:cNvSpPr>
          <p:nvPr>
            <p:ph type="title"/>
          </p:nvPr>
        </p:nvSpPr>
        <p:spPr>
          <a:xfrm>
            <a:off x="6234865" y="568517"/>
            <a:ext cx="5248221" cy="1067209"/>
          </a:xfrm>
        </p:spPr>
        <p:txBody>
          <a:bodyPr>
            <a:normAutofit/>
          </a:bodyPr>
          <a:lstStyle/>
          <a:p>
            <a:r>
              <a:rPr lang="en-US">
                <a:solidFill>
                  <a:schemeClr val="bg1"/>
                </a:solidFill>
              </a:rPr>
              <a:t>Financial endowment</a:t>
            </a:r>
          </a:p>
        </p:txBody>
      </p:sp>
      <p:pic>
        <p:nvPicPr>
          <p:cNvPr id="5" name="Picture 4">
            <a:extLst>
              <a:ext uri="{FF2B5EF4-FFF2-40B4-BE49-F238E27FC236}">
                <a16:creationId xmlns:a16="http://schemas.microsoft.com/office/drawing/2014/main" id="{E2586335-8BFE-1C65-94A5-02113F63CB8E}"/>
              </a:ext>
            </a:extLst>
          </p:cNvPr>
          <p:cNvPicPr>
            <a:picLocks noChangeAspect="1"/>
          </p:cNvPicPr>
          <p:nvPr/>
        </p:nvPicPr>
        <p:blipFill rotWithShape="1">
          <a:blip r:embed="rId2"/>
          <a:srcRect l="39443" r="14806" b="-1"/>
          <a:stretch/>
        </p:blipFill>
        <p:spPr>
          <a:xfrm>
            <a:off x="739960" y="1095407"/>
            <a:ext cx="4069108"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8" name="Group 1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9" name="Freeform: Shape 1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B3AB0FA8-37B9-014C-B0E4-7A0F1F6F5D3F}"/>
              </a:ext>
            </a:extLst>
          </p:cNvPr>
          <p:cNvSpPr>
            <a:spLocks noGrp="1"/>
          </p:cNvSpPr>
          <p:nvPr>
            <p:ph idx="1"/>
          </p:nvPr>
        </p:nvSpPr>
        <p:spPr>
          <a:xfrm>
            <a:off x="4978198" y="1635726"/>
            <a:ext cx="6473843" cy="4535981"/>
          </a:xfrm>
        </p:spPr>
        <p:txBody>
          <a:bodyPr>
            <a:normAutofit/>
          </a:bodyPr>
          <a:lstStyle/>
          <a:p>
            <a:r>
              <a:rPr lang="en-US" sz="2400" dirty="0">
                <a:solidFill>
                  <a:schemeClr val="bg1"/>
                </a:solidFill>
              </a:rPr>
              <a:t>The Commission has estimated that achieving the current 2030 climate and energy targets will require €260 billion in additional annual investment.</a:t>
            </a:r>
            <a:endParaRPr lang="ru-RU" sz="2400" dirty="0">
              <a:solidFill>
                <a:schemeClr val="bg1"/>
              </a:solidFill>
            </a:endParaRPr>
          </a:p>
          <a:p>
            <a:endParaRPr lang="ru-RU" sz="2400" dirty="0">
              <a:solidFill>
                <a:schemeClr val="bg1"/>
              </a:solidFill>
            </a:endParaRPr>
          </a:p>
          <a:p>
            <a:r>
              <a:rPr lang="en-US" sz="2400" dirty="0">
                <a:solidFill>
                  <a:schemeClr val="bg1"/>
                </a:solidFill>
              </a:rPr>
              <a:t>However, the actual need is much higher</a:t>
            </a:r>
          </a:p>
          <a:p>
            <a:endParaRPr lang="ru-RU" sz="2400" dirty="0">
              <a:solidFill>
                <a:schemeClr val="bg1"/>
              </a:solidFill>
            </a:endParaRPr>
          </a:p>
          <a:p>
            <a:r>
              <a:rPr lang="en-US" sz="2400" dirty="0">
                <a:solidFill>
                  <a:schemeClr val="bg1"/>
                </a:solidFill>
              </a:rPr>
              <a:t>Overall, based on the figures and estimates that the Commission has published and the broader economic context, financial prospects for the Green Deal are not encouraging.</a:t>
            </a:r>
          </a:p>
        </p:txBody>
      </p:sp>
      <p:grpSp>
        <p:nvGrpSpPr>
          <p:cNvPr id="22"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976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C9B85C4-E0F4-3FFE-8BEA-89323091C99A}"/>
              </a:ext>
            </a:extLst>
          </p:cNvPr>
          <p:cNvSpPr>
            <a:spLocks noGrp="1"/>
          </p:cNvSpPr>
          <p:nvPr>
            <p:ph type="title"/>
          </p:nvPr>
        </p:nvSpPr>
        <p:spPr>
          <a:xfrm>
            <a:off x="5837127" y="347554"/>
            <a:ext cx="4635609" cy="1325563"/>
          </a:xfrm>
        </p:spPr>
        <p:txBody>
          <a:bodyPr anchor="b">
            <a:normAutofit/>
          </a:bodyPr>
          <a:lstStyle/>
          <a:p>
            <a:r>
              <a:rPr lang="en-US" sz="3800" dirty="0">
                <a:solidFill>
                  <a:schemeClr val="bg1"/>
                </a:solidFill>
              </a:rPr>
              <a:t>Competence of EU institutions</a:t>
            </a:r>
          </a:p>
        </p:txBody>
      </p:sp>
      <p:pic>
        <p:nvPicPr>
          <p:cNvPr id="5" name="Picture 4" descr="Large skydiving group mid-air">
            <a:extLst>
              <a:ext uri="{FF2B5EF4-FFF2-40B4-BE49-F238E27FC236}">
                <a16:creationId xmlns:a16="http://schemas.microsoft.com/office/drawing/2014/main" id="{0ACF9026-4282-1B55-A719-2736A57D11D4}"/>
              </a:ext>
            </a:extLst>
          </p:cNvPr>
          <p:cNvPicPr>
            <a:picLocks noChangeAspect="1"/>
          </p:cNvPicPr>
          <p:nvPr/>
        </p:nvPicPr>
        <p:blipFill>
          <a:blip r:embed="rId2"/>
          <a:stretch>
            <a:fillRect/>
          </a:stretch>
        </p:blipFill>
        <p:spPr>
          <a:xfrm>
            <a:off x="765833" y="245020"/>
            <a:ext cx="3271237" cy="2175372"/>
          </a:xfrm>
          <a:prstGeom prst="rect">
            <a:avLst/>
          </a:prstGeom>
        </p:spPr>
      </p:pic>
      <p:cxnSp>
        <p:nvCxnSpPr>
          <p:cNvPr id="11" name="Straight Connector 10">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5EE597-3140-09E5-2D92-F155D69E319C}"/>
              </a:ext>
            </a:extLst>
          </p:cNvPr>
          <p:cNvSpPr>
            <a:spLocks noGrp="1"/>
          </p:cNvSpPr>
          <p:nvPr>
            <p:ph idx="1"/>
          </p:nvPr>
        </p:nvSpPr>
        <p:spPr>
          <a:xfrm>
            <a:off x="765832" y="2400303"/>
            <a:ext cx="11043249" cy="4212675"/>
          </a:xfrm>
        </p:spPr>
        <p:txBody>
          <a:bodyPr>
            <a:noAutofit/>
          </a:bodyPr>
          <a:lstStyle/>
          <a:p>
            <a:r>
              <a:rPr lang="en-US" sz="2400" dirty="0">
                <a:solidFill>
                  <a:schemeClr val="bg1"/>
                </a:solidFill>
              </a:rPr>
              <a:t>Most likely, member states will be reluctant to relinquish additional sovereignty on decisions that affect the structure of their energy supply and the speed and cost of the energy transition.</a:t>
            </a:r>
          </a:p>
          <a:p>
            <a:endParaRPr lang="en-US" sz="2400" dirty="0">
              <a:solidFill>
                <a:schemeClr val="bg1"/>
              </a:solidFill>
            </a:endParaRPr>
          </a:p>
          <a:p>
            <a:r>
              <a:rPr lang="en-US" sz="2400" dirty="0">
                <a:solidFill>
                  <a:schemeClr val="bg1"/>
                </a:solidFill>
              </a:rPr>
              <a:t>Based on past experience, some members will probably pursue more ambitious goals than those set at EU level, while others will be less ambitious – with potential variations within each member state based on the political priorities of successive national governments.</a:t>
            </a:r>
          </a:p>
          <a:p>
            <a:r>
              <a:rPr lang="en-US" sz="2400" dirty="0">
                <a:solidFill>
                  <a:schemeClr val="bg1"/>
                </a:solidFill>
              </a:rPr>
              <a:t>This suggests that the Commission’s proposal to use delegated acts in pursuit of climate neutrality will face strong resistance from an informal coalition of EU members that are </a:t>
            </a:r>
            <a:r>
              <a:rPr lang="en-US" sz="2400" dirty="0" err="1">
                <a:solidFill>
                  <a:schemeClr val="bg1"/>
                </a:solidFill>
              </a:rPr>
              <a:t>sceptical</a:t>
            </a:r>
            <a:r>
              <a:rPr lang="en-US" sz="2400" dirty="0">
                <a:solidFill>
                  <a:schemeClr val="bg1"/>
                </a:solidFill>
              </a:rPr>
              <a:t> of or oppose the 2050 target</a:t>
            </a:r>
          </a:p>
        </p:txBody>
      </p:sp>
    </p:spTree>
    <p:extLst>
      <p:ext uri="{BB962C8B-B14F-4D97-AF65-F5344CB8AC3E}">
        <p14:creationId xmlns:p14="http://schemas.microsoft.com/office/powerpoint/2010/main" val="27405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3071F-4209-869E-78DF-AFA08AB325B3}"/>
              </a:ext>
            </a:extLst>
          </p:cNvPr>
          <p:cNvSpPr>
            <a:spLocks noGrp="1"/>
          </p:cNvSpPr>
          <p:nvPr>
            <p:ph type="title"/>
          </p:nvPr>
        </p:nvSpPr>
        <p:spPr>
          <a:xfrm>
            <a:off x="5046133" y="367880"/>
            <a:ext cx="6140449" cy="1323439"/>
          </a:xfrm>
        </p:spPr>
        <p:txBody>
          <a:bodyPr anchor="t">
            <a:normAutofit/>
          </a:bodyPr>
          <a:lstStyle/>
          <a:p>
            <a:r>
              <a:rPr lang="en-US" sz="4000" dirty="0">
                <a:solidFill>
                  <a:schemeClr val="bg1"/>
                </a:solidFill>
              </a:rPr>
              <a:t>International cooperation</a:t>
            </a:r>
          </a:p>
        </p:txBody>
      </p:sp>
      <p:pic>
        <p:nvPicPr>
          <p:cNvPr id="5" name="Picture 4" descr="Puzzle pieces">
            <a:extLst>
              <a:ext uri="{FF2B5EF4-FFF2-40B4-BE49-F238E27FC236}">
                <a16:creationId xmlns:a16="http://schemas.microsoft.com/office/drawing/2014/main" id="{949C86D4-4E20-B565-C5E4-1F647D682311}"/>
              </a:ext>
            </a:extLst>
          </p:cNvPr>
          <p:cNvPicPr>
            <a:picLocks noChangeAspect="1"/>
          </p:cNvPicPr>
          <p:nvPr/>
        </p:nvPicPr>
        <p:blipFill rotWithShape="1">
          <a:blip r:embed="rId3"/>
          <a:srcRect l="31765" r="24148"/>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9B0F5F0-E98B-2CE9-958C-05D62D7AC8EB}"/>
              </a:ext>
            </a:extLst>
          </p:cNvPr>
          <p:cNvSpPr>
            <a:spLocks noGrp="1"/>
          </p:cNvSpPr>
          <p:nvPr>
            <p:ph idx="1"/>
          </p:nvPr>
        </p:nvSpPr>
        <p:spPr>
          <a:xfrm>
            <a:off x="4546603" y="1337733"/>
            <a:ext cx="7476064" cy="4961467"/>
          </a:xfrm>
        </p:spPr>
        <p:txBody>
          <a:bodyPr>
            <a:normAutofit fontScale="92500" lnSpcReduction="20000"/>
          </a:bodyPr>
          <a:lstStyle/>
          <a:p>
            <a:r>
              <a:rPr lang="en-US" sz="3000" dirty="0">
                <a:solidFill>
                  <a:schemeClr val="bg1">
                    <a:alpha val="80000"/>
                  </a:schemeClr>
                </a:solidFill>
              </a:rPr>
              <a:t>Particular emphasis is put on supporting the ecological transition in the EU’s immediate </a:t>
            </a:r>
            <a:r>
              <a:rPr lang="en-US" sz="3000" dirty="0" err="1">
                <a:solidFill>
                  <a:schemeClr val="bg1">
                    <a:alpha val="80000"/>
                  </a:schemeClr>
                </a:solidFill>
              </a:rPr>
              <a:t>neighbours</a:t>
            </a:r>
            <a:r>
              <a:rPr lang="en-US" sz="3000" dirty="0">
                <a:solidFill>
                  <a:schemeClr val="bg1">
                    <a:alpha val="80000"/>
                  </a:schemeClr>
                </a:solidFill>
              </a:rPr>
              <a:t>, namely the Western Balkans, the Southern </a:t>
            </a:r>
            <a:r>
              <a:rPr lang="en-US" sz="3000" dirty="0" err="1">
                <a:solidFill>
                  <a:schemeClr val="bg1">
                    <a:alpha val="80000"/>
                  </a:schemeClr>
                </a:solidFill>
              </a:rPr>
              <a:t>Neighbourhood</a:t>
            </a:r>
            <a:r>
              <a:rPr lang="en-US" sz="3000" dirty="0">
                <a:solidFill>
                  <a:schemeClr val="bg1">
                    <a:alpha val="80000"/>
                  </a:schemeClr>
                </a:solidFill>
              </a:rPr>
              <a:t> and the Eastern Partnership countries.</a:t>
            </a:r>
          </a:p>
          <a:p>
            <a:r>
              <a:rPr lang="en-US" sz="3000" dirty="0">
                <a:solidFill>
                  <a:schemeClr val="bg1">
                    <a:alpha val="80000"/>
                  </a:schemeClr>
                </a:solidFill>
              </a:rPr>
              <a:t>While not explicitly mentioned in the Green Deal Communication, the success of global climate action will largely depend on policy coordination between the three largest GHG emitters – China, the United States and the EU</a:t>
            </a:r>
          </a:p>
          <a:p>
            <a:endParaRPr lang="en-US" sz="3000" dirty="0">
              <a:solidFill>
                <a:schemeClr val="bg1">
                  <a:alpha val="80000"/>
                </a:schemeClr>
              </a:solidFill>
            </a:endParaRPr>
          </a:p>
          <a:p>
            <a:r>
              <a:rPr lang="en-US" sz="3000" dirty="0">
                <a:solidFill>
                  <a:schemeClr val="bg1">
                    <a:alpha val="80000"/>
                  </a:schemeClr>
                </a:solidFill>
              </a:rPr>
              <a:t>Coordination with third countries will also be important in the light of measures that will need to be introduced to ensure domestic functioning and to advance the objectives of the Green Deal.</a:t>
            </a:r>
          </a:p>
          <a:p>
            <a:endParaRPr lang="en-US" sz="1300" dirty="0">
              <a:solidFill>
                <a:schemeClr val="bg1">
                  <a:alpha val="80000"/>
                </a:schemeClr>
              </a:solidFill>
            </a:endParaRPr>
          </a:p>
          <a:p>
            <a:endParaRPr lang="en-US" sz="1300" dirty="0">
              <a:solidFill>
                <a:schemeClr val="bg1">
                  <a:alpha val="80000"/>
                </a:schemeClr>
              </a:solidFill>
            </a:endParaRPr>
          </a:p>
        </p:txBody>
      </p:sp>
    </p:spTree>
    <p:extLst>
      <p:ext uri="{BB962C8B-B14F-4D97-AF65-F5344CB8AC3E}">
        <p14:creationId xmlns:p14="http://schemas.microsoft.com/office/powerpoint/2010/main" val="29511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CCC6501-69E3-C710-6CAB-122EE5279DFF}"/>
              </a:ext>
            </a:extLst>
          </p:cNvPr>
          <p:cNvSpPr>
            <a:spLocks noGrp="1"/>
          </p:cNvSpPr>
          <p:nvPr>
            <p:ph type="title"/>
          </p:nvPr>
        </p:nvSpPr>
        <p:spPr>
          <a:xfrm>
            <a:off x="6217919" y="543084"/>
            <a:ext cx="4635609" cy="566208"/>
          </a:xfrm>
        </p:spPr>
        <p:txBody>
          <a:bodyPr anchor="b">
            <a:normAutofit fontScale="90000"/>
          </a:bodyPr>
          <a:lstStyle/>
          <a:p>
            <a:r>
              <a:rPr lang="en-US" sz="3800" dirty="0">
                <a:solidFill>
                  <a:schemeClr val="bg1"/>
                </a:solidFill>
              </a:rPr>
              <a:t>Conclusion</a:t>
            </a:r>
          </a:p>
        </p:txBody>
      </p:sp>
      <p:pic>
        <p:nvPicPr>
          <p:cNvPr id="15" name="Picture 4" descr="Aerial view of icebergs in Antarctica">
            <a:extLst>
              <a:ext uri="{FF2B5EF4-FFF2-40B4-BE49-F238E27FC236}">
                <a16:creationId xmlns:a16="http://schemas.microsoft.com/office/drawing/2014/main" id="{6859C390-67F1-8F50-791B-048AC4AF0580}"/>
              </a:ext>
            </a:extLst>
          </p:cNvPr>
          <p:cNvPicPr>
            <a:picLocks noChangeAspect="1"/>
          </p:cNvPicPr>
          <p:nvPr/>
        </p:nvPicPr>
        <p:blipFill>
          <a:blip r:embed="rId2"/>
          <a:stretch>
            <a:fillRect/>
          </a:stretch>
        </p:blipFill>
        <p:spPr>
          <a:xfrm>
            <a:off x="0" y="1516094"/>
            <a:ext cx="4013200" cy="3825812"/>
          </a:xfrm>
          <a:prstGeom prst="rect">
            <a:avLst/>
          </a:prstGeom>
        </p:spPr>
      </p:pic>
      <p:cxnSp>
        <p:nvCxnSpPr>
          <p:cNvPr id="16" name="Straight Connector 10">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FF31ED-01A0-3BF6-68D1-F90298C21B51}"/>
              </a:ext>
            </a:extLst>
          </p:cNvPr>
          <p:cNvSpPr>
            <a:spLocks noGrp="1"/>
          </p:cNvSpPr>
          <p:nvPr>
            <p:ph idx="1"/>
          </p:nvPr>
        </p:nvSpPr>
        <p:spPr>
          <a:xfrm>
            <a:off x="4233333" y="2400303"/>
            <a:ext cx="7737686" cy="3914611"/>
          </a:xfrm>
        </p:spPr>
        <p:txBody>
          <a:bodyPr>
            <a:normAutofit/>
          </a:bodyPr>
          <a:lstStyle/>
          <a:p>
            <a:r>
              <a:rPr lang="en-US" sz="2400" dirty="0">
                <a:solidFill>
                  <a:schemeClr val="bg1"/>
                </a:solidFill>
              </a:rPr>
              <a:t>The European Commission is continuing to pursue climate action in a challenging international setting, amidst growing geopolitical tensions, the rise to power of climate change deniers in major emitters, a pandemic and the ensuing economic slowdown.</a:t>
            </a:r>
          </a:p>
          <a:p>
            <a:r>
              <a:rPr lang="en-US" sz="2400" dirty="0">
                <a:solidFill>
                  <a:schemeClr val="bg1"/>
                </a:solidFill>
              </a:rPr>
              <a:t>Most likely more financial resources will be required</a:t>
            </a:r>
          </a:p>
          <a:p>
            <a:r>
              <a:rPr lang="en-US" sz="2400" dirty="0">
                <a:solidFill>
                  <a:schemeClr val="bg1"/>
                </a:solidFill>
              </a:rPr>
              <a:t>It can also make a fundamental contribution to climate action through technology and financial transfers to countries of the Global South</a:t>
            </a:r>
          </a:p>
          <a:p>
            <a:endParaRPr lang="en-US" sz="1700" dirty="0">
              <a:solidFill>
                <a:schemeClr val="bg1"/>
              </a:solidFill>
            </a:endParaRPr>
          </a:p>
          <a:p>
            <a:endParaRPr lang="en-US" sz="1700" dirty="0">
              <a:solidFill>
                <a:schemeClr val="bg1"/>
              </a:solidFill>
            </a:endParaRPr>
          </a:p>
        </p:txBody>
      </p:sp>
    </p:spTree>
    <p:extLst>
      <p:ext uri="{BB962C8B-B14F-4D97-AF65-F5344CB8AC3E}">
        <p14:creationId xmlns:p14="http://schemas.microsoft.com/office/powerpoint/2010/main" val="33242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Yellow and blue symbols">
            <a:extLst>
              <a:ext uri="{FF2B5EF4-FFF2-40B4-BE49-F238E27FC236}">
                <a16:creationId xmlns:a16="http://schemas.microsoft.com/office/drawing/2014/main" id="{22D5FB3B-3C2D-B029-CDDF-60A1FE0CB510}"/>
              </a:ext>
            </a:extLst>
          </p:cNvPr>
          <p:cNvPicPr>
            <a:picLocks noChangeAspect="1"/>
          </p:cNvPicPr>
          <p:nvPr/>
        </p:nvPicPr>
        <p:blipFill rotWithShape="1">
          <a:blip r:embed="rId2"/>
          <a:srcRect l="3304" r="1" b="1"/>
          <a:stretch/>
        </p:blipFill>
        <p:spPr>
          <a:xfrm>
            <a:off x="-2" y="10"/>
            <a:ext cx="8668512" cy="6857990"/>
          </a:xfrm>
          <a:prstGeom prst="rect">
            <a:avLst/>
          </a:prstGeom>
        </p:spPr>
      </p:pic>
      <p:sp>
        <p:nvSpPr>
          <p:cNvPr id="13" name="Rectangle 1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66923B2-5DFF-3979-7C9F-C6F5041328E7}"/>
              </a:ext>
            </a:extLst>
          </p:cNvPr>
          <p:cNvSpPr>
            <a:spLocks noGrp="1"/>
          </p:cNvSpPr>
          <p:nvPr>
            <p:ph type="ctrTitle"/>
          </p:nvPr>
        </p:nvSpPr>
        <p:spPr>
          <a:xfrm>
            <a:off x="7848600" y="1122363"/>
            <a:ext cx="4023360" cy="3204134"/>
          </a:xfrm>
        </p:spPr>
        <p:txBody>
          <a:bodyPr anchor="b">
            <a:normAutofit/>
          </a:bodyPr>
          <a:lstStyle/>
          <a:p>
            <a:pPr algn="l"/>
            <a:r>
              <a:rPr lang="en-US" sz="4800"/>
              <a:t>Thank you! Question?</a:t>
            </a:r>
          </a:p>
        </p:txBody>
      </p:sp>
      <p:sp>
        <p:nvSpPr>
          <p:cNvPr id="5" name="Subtitle 4">
            <a:extLst>
              <a:ext uri="{FF2B5EF4-FFF2-40B4-BE49-F238E27FC236}">
                <a16:creationId xmlns:a16="http://schemas.microsoft.com/office/drawing/2014/main" id="{78B944CE-558F-0297-AC98-2A0BF196E20C}"/>
              </a:ext>
            </a:extLst>
          </p:cNvPr>
          <p:cNvSpPr>
            <a:spLocks noGrp="1"/>
          </p:cNvSpPr>
          <p:nvPr>
            <p:ph type="subTitle" idx="1"/>
          </p:nvPr>
        </p:nvSpPr>
        <p:spPr>
          <a:xfrm>
            <a:off x="7848600" y="4872922"/>
            <a:ext cx="4023360" cy="1208141"/>
          </a:xfrm>
        </p:spPr>
        <p:txBody>
          <a:bodyPr>
            <a:normAutofit/>
          </a:bodyPr>
          <a:lstStyle/>
          <a:p>
            <a:pPr algn="l"/>
            <a:r>
              <a:rPr lang="en-US" sz="2000" dirty="0">
                <a:hlinkClick r:id="rId3"/>
              </a:rPr>
              <a:t>r.sabyrbekov@osce-academy.net</a:t>
            </a:r>
            <a:r>
              <a:rPr lang="en-US" sz="2000" dirty="0"/>
              <a:t> </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9527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D17BB3B-A52B-3763-ACFB-396F31FBEE29}"/>
              </a:ext>
            </a:extLst>
          </p:cNvPr>
          <p:cNvSpPr>
            <a:spLocks noGrp="1"/>
          </p:cNvSpPr>
          <p:nvPr>
            <p:ph type="title"/>
          </p:nvPr>
        </p:nvSpPr>
        <p:spPr>
          <a:xfrm>
            <a:off x="838200" y="448721"/>
            <a:ext cx="7747000" cy="1225650"/>
          </a:xfrm>
        </p:spPr>
        <p:txBody>
          <a:bodyPr anchor="b">
            <a:normAutofit fontScale="90000"/>
          </a:bodyPr>
          <a:lstStyle/>
          <a:p>
            <a:r>
              <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Communication from the Commission to the European Parliament, the European Council, the Council, the European Economic and Social Committee and the Committee of the Regions the European Green Deal, 2019</a:t>
            </a:r>
            <a:b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000" b="1" dirty="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79DE4E-3571-387B-C0F7-7777F9AA5DD5}"/>
              </a:ext>
            </a:extLst>
          </p:cNvPr>
          <p:cNvSpPr>
            <a:spLocks noGrp="1"/>
          </p:cNvSpPr>
          <p:nvPr>
            <p:ph idx="1"/>
          </p:nvPr>
        </p:nvSpPr>
        <p:spPr>
          <a:xfrm>
            <a:off x="1041907" y="1875325"/>
            <a:ext cx="5054093" cy="3733977"/>
          </a:xfrm>
        </p:spPr>
        <p:txBody>
          <a:bodyPr>
            <a:normAutofit fontScale="92500"/>
          </a:bodyPr>
          <a:lstStyle/>
          <a:p>
            <a:r>
              <a:rPr lang="en-US" b="0" i="1" u="none" strike="noStrike" baseline="0" dirty="0">
                <a:solidFill>
                  <a:schemeClr val="bg1"/>
                </a:solidFill>
                <a:latin typeface="Leitura News Italic 1"/>
              </a:rPr>
              <a:t>‘a new growth strategy that aims to transform the EU into a fair and prosperous society, with a modern, resource-efficient and competitive economy where there are no net emissions of greenhouse gases in 2050 and where economic growth is decoupled from resource use’ EU Commission, 2019 </a:t>
            </a:r>
            <a:endParaRPr lang="en-US" dirty="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Low angle view of modern skyscrapers rising straight up against a dramatic sky">
            <a:extLst>
              <a:ext uri="{FF2B5EF4-FFF2-40B4-BE49-F238E27FC236}">
                <a16:creationId xmlns:a16="http://schemas.microsoft.com/office/drawing/2014/main" id="{23F2B545-38CF-E494-23DB-FB45CF949211}"/>
              </a:ext>
            </a:extLst>
          </p:cNvPr>
          <p:cNvPicPr>
            <a:picLocks noChangeAspect="1"/>
          </p:cNvPicPr>
          <p:nvPr/>
        </p:nvPicPr>
        <p:blipFill>
          <a:blip r:embed="rId2"/>
          <a:stretch>
            <a:fillRect/>
          </a:stretch>
        </p:blipFill>
        <p:spPr>
          <a:xfrm>
            <a:off x="6525453" y="1537790"/>
            <a:ext cx="5666547" cy="3782420"/>
          </a:xfrm>
          <a:prstGeom prst="rect">
            <a:avLst/>
          </a:prstGeom>
        </p:spPr>
      </p:pic>
    </p:spTree>
    <p:extLst>
      <p:ext uri="{BB962C8B-B14F-4D97-AF65-F5344CB8AC3E}">
        <p14:creationId xmlns:p14="http://schemas.microsoft.com/office/powerpoint/2010/main" val="76004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5F5F286-8B17-C85B-9AF6-850C56047A80}"/>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Introduction	</a:t>
            </a: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54F38C-0D65-3024-5A92-6FC74A4CB606}"/>
              </a:ext>
            </a:extLst>
          </p:cNvPr>
          <p:cNvSpPr>
            <a:spLocks noGrp="1"/>
          </p:cNvSpPr>
          <p:nvPr>
            <p:ph idx="1"/>
          </p:nvPr>
        </p:nvSpPr>
        <p:spPr>
          <a:xfrm>
            <a:off x="897769" y="1909191"/>
            <a:ext cx="5484282" cy="3798469"/>
          </a:xfrm>
        </p:spPr>
        <p:txBody>
          <a:bodyPr>
            <a:normAutofit/>
          </a:bodyPr>
          <a:lstStyle/>
          <a:p>
            <a:r>
              <a:rPr lang="en-US" sz="2400" dirty="0">
                <a:solidFill>
                  <a:schemeClr val="bg1"/>
                </a:solidFill>
              </a:rPr>
              <a:t>EU Green Deal is a roadmap for sustainable growth and development in the European Union</a:t>
            </a:r>
          </a:p>
          <a:p>
            <a:r>
              <a:rPr lang="en-US" sz="2400" dirty="0">
                <a:solidFill>
                  <a:schemeClr val="bg1"/>
                </a:solidFill>
              </a:rPr>
              <a:t>Aims to make Europe the first climate-neutral continent by 2050</a:t>
            </a:r>
          </a:p>
          <a:p>
            <a:r>
              <a:rPr lang="en-US" sz="2400" dirty="0">
                <a:solidFill>
                  <a:schemeClr val="bg1"/>
                </a:solidFill>
              </a:rPr>
              <a:t>Launched in December 2019 by the European Commission</a:t>
            </a:r>
          </a:p>
          <a:p>
            <a:r>
              <a:rPr lang="en-US" sz="2400" dirty="0">
                <a:solidFill>
                  <a:schemeClr val="bg1"/>
                </a:solidFill>
              </a:rPr>
              <a:t>Designed to tackle climate change, biodiversity loss, and environmental pollution</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Wind turbines against blue sky">
            <a:extLst>
              <a:ext uri="{FF2B5EF4-FFF2-40B4-BE49-F238E27FC236}">
                <a16:creationId xmlns:a16="http://schemas.microsoft.com/office/drawing/2014/main" id="{5C55692F-885D-97E2-2DCF-0DD04C5FE6C5}"/>
              </a:ext>
            </a:extLst>
          </p:cNvPr>
          <p:cNvPicPr>
            <a:picLocks noChangeAspect="1"/>
          </p:cNvPicPr>
          <p:nvPr/>
        </p:nvPicPr>
        <p:blipFill rotWithShape="1">
          <a:blip r:embed="rId2"/>
          <a:srcRect l="26882" r="16932" b="-1"/>
          <a:stretch/>
        </p:blipFill>
        <p:spPr>
          <a:xfrm>
            <a:off x="6525453" y="10"/>
            <a:ext cx="5666547" cy="6857990"/>
          </a:xfrm>
          <a:prstGeom prst="rect">
            <a:avLst/>
          </a:prstGeom>
        </p:spPr>
      </p:pic>
    </p:spTree>
    <p:extLst>
      <p:ext uri="{BB962C8B-B14F-4D97-AF65-F5344CB8AC3E}">
        <p14:creationId xmlns:p14="http://schemas.microsoft.com/office/powerpoint/2010/main" val="224033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7A7B-EBD2-EDCA-4833-FF16C15E7D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AB521D2-17B0-1D3D-029B-E0F7D552D4FA}"/>
              </a:ext>
            </a:extLst>
          </p:cNvPr>
          <p:cNvPicPr>
            <a:picLocks noGrp="1" noChangeAspect="1"/>
          </p:cNvPicPr>
          <p:nvPr>
            <p:ph idx="1"/>
          </p:nvPr>
        </p:nvPicPr>
        <p:blipFill>
          <a:blip r:embed="rId3"/>
          <a:stretch>
            <a:fillRect/>
          </a:stretch>
        </p:blipFill>
        <p:spPr>
          <a:xfrm>
            <a:off x="247464" y="365125"/>
            <a:ext cx="10273051" cy="6386991"/>
          </a:xfrm>
        </p:spPr>
      </p:pic>
    </p:spTree>
    <p:extLst>
      <p:ext uri="{BB962C8B-B14F-4D97-AF65-F5344CB8AC3E}">
        <p14:creationId xmlns:p14="http://schemas.microsoft.com/office/powerpoint/2010/main" val="323106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B79BFCC-7E10-66BE-2105-F23A0B1820F9}"/>
              </a:ext>
            </a:extLst>
          </p:cNvPr>
          <p:cNvSpPr>
            <a:spLocks noGrp="1"/>
          </p:cNvSpPr>
          <p:nvPr>
            <p:ph type="title"/>
          </p:nvPr>
        </p:nvSpPr>
        <p:spPr>
          <a:xfrm>
            <a:off x="1014141" y="1450655"/>
            <a:ext cx="2711192" cy="2325477"/>
          </a:xfrm>
        </p:spPr>
        <p:txBody>
          <a:bodyPr anchor="ctr">
            <a:normAutofit/>
          </a:bodyPr>
          <a:lstStyle/>
          <a:p>
            <a:r>
              <a:rPr lang="en-US" sz="4000" dirty="0">
                <a:solidFill>
                  <a:schemeClr val="bg1"/>
                </a:solidFill>
              </a:rPr>
              <a:t>Key Objectives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D204F1-6DC3-1B9D-752A-A9C1F11F55FD}"/>
              </a:ext>
            </a:extLst>
          </p:cNvPr>
          <p:cNvSpPr>
            <a:spLocks noGrp="1"/>
          </p:cNvSpPr>
          <p:nvPr>
            <p:ph idx="1"/>
          </p:nvPr>
        </p:nvSpPr>
        <p:spPr>
          <a:xfrm>
            <a:off x="4739474" y="1108060"/>
            <a:ext cx="7232393" cy="5411257"/>
          </a:xfrm>
        </p:spPr>
        <p:txBody>
          <a:bodyPr anchor="ctr">
            <a:normAutofit/>
          </a:bodyPr>
          <a:lstStyle/>
          <a:p>
            <a:r>
              <a:rPr lang="en-US" dirty="0">
                <a:solidFill>
                  <a:schemeClr val="bg1"/>
                </a:solidFill>
              </a:rPr>
              <a:t>Cut greenhouse gas emissions by at least 55% by 2030</a:t>
            </a:r>
          </a:p>
          <a:p>
            <a:r>
              <a:rPr lang="en-US" dirty="0">
                <a:solidFill>
                  <a:schemeClr val="bg1"/>
                </a:solidFill>
              </a:rPr>
              <a:t>clear vision of how to achieve climate neutrality by 2050</a:t>
            </a:r>
          </a:p>
          <a:p>
            <a:r>
              <a:rPr lang="en-US" dirty="0">
                <a:solidFill>
                  <a:schemeClr val="bg1"/>
                </a:solidFill>
              </a:rPr>
              <a:t>Transform the EU economy to be more sustainable</a:t>
            </a:r>
          </a:p>
          <a:p>
            <a:r>
              <a:rPr lang="en-US" dirty="0">
                <a:solidFill>
                  <a:schemeClr val="bg1"/>
                </a:solidFill>
              </a:rPr>
              <a:t>Shift to a circular economy that reduces waste and promotes recycling</a:t>
            </a:r>
          </a:p>
          <a:p>
            <a:r>
              <a:rPr lang="en-US" dirty="0">
                <a:solidFill>
                  <a:schemeClr val="bg1"/>
                </a:solidFill>
              </a:rPr>
              <a:t>Increase energy efficiency and boost renewable energy use</a:t>
            </a:r>
          </a:p>
          <a:p>
            <a:r>
              <a:rPr lang="en-US" dirty="0">
                <a:solidFill>
                  <a:schemeClr val="bg1"/>
                </a:solidFill>
              </a:rPr>
              <a:t>Protect and restore biodiversity and natural habitats</a:t>
            </a:r>
          </a:p>
        </p:txBody>
      </p:sp>
    </p:spTree>
    <p:extLst>
      <p:ext uri="{BB962C8B-B14F-4D97-AF65-F5344CB8AC3E}">
        <p14:creationId xmlns:p14="http://schemas.microsoft.com/office/powerpoint/2010/main" val="338798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2">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CF7F30-E12D-4B32-AC04-DFCE87D0370B}"/>
              </a:ext>
            </a:extLst>
          </p:cNvPr>
          <p:cNvSpPr>
            <a:spLocks noGrp="1"/>
          </p:cNvSpPr>
          <p:nvPr>
            <p:ph type="title"/>
          </p:nvPr>
        </p:nvSpPr>
        <p:spPr>
          <a:xfrm>
            <a:off x="1331088" y="565739"/>
            <a:ext cx="9745883" cy="1124949"/>
          </a:xfrm>
        </p:spPr>
        <p:txBody>
          <a:bodyPr>
            <a:normAutofit/>
          </a:bodyPr>
          <a:lstStyle/>
          <a:p>
            <a:r>
              <a:rPr lang="en-US" dirty="0">
                <a:solidFill>
                  <a:schemeClr val="bg1"/>
                </a:solidFill>
              </a:rPr>
              <a:t>EU Green Deal parts</a:t>
            </a:r>
          </a:p>
        </p:txBody>
      </p:sp>
      <p:sp>
        <p:nvSpPr>
          <p:cNvPr id="34" name="Freeform: Shape 24">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5" name="Freeform: Shape 26">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a:extLst>
              <a:ext uri="{FF2B5EF4-FFF2-40B4-BE49-F238E27FC236}">
                <a16:creationId xmlns:a16="http://schemas.microsoft.com/office/drawing/2014/main" id="{4BB0EA36-68CF-B071-1993-F16D6B0F40E2}"/>
              </a:ext>
            </a:extLst>
          </p:cNvPr>
          <p:cNvGraphicFramePr>
            <a:graphicFrameLocks noGrp="1"/>
          </p:cNvGraphicFramePr>
          <p:nvPr>
            <p:ph idx="1"/>
            <p:extLst>
              <p:ext uri="{D42A27DB-BD31-4B8C-83A1-F6EECF244321}">
                <p14:modId xmlns:p14="http://schemas.microsoft.com/office/powerpoint/2010/main" val="2164928435"/>
              </p:ext>
            </p:extLst>
          </p:nvPr>
        </p:nvGraphicFramePr>
        <p:xfrm>
          <a:off x="1093694" y="2425605"/>
          <a:ext cx="10260106" cy="337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24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96C2D-D448-5A5B-4626-DC41F8660AC9}"/>
              </a:ext>
            </a:extLst>
          </p:cNvPr>
          <p:cNvSpPr>
            <a:spLocks noGrp="1"/>
          </p:cNvSpPr>
          <p:nvPr>
            <p:ph type="title"/>
          </p:nvPr>
        </p:nvSpPr>
        <p:spPr>
          <a:xfrm>
            <a:off x="1412854" y="92735"/>
            <a:ext cx="8959893" cy="888360"/>
          </a:xfrm>
        </p:spPr>
        <p:txBody>
          <a:bodyPr anchor="b">
            <a:normAutofit/>
          </a:bodyPr>
          <a:lstStyle/>
          <a:p>
            <a:pPr algn="ctr"/>
            <a:r>
              <a:rPr lang="en-US" sz="3200" dirty="0">
                <a:solidFill>
                  <a:schemeClr val="bg1">
                    <a:alpha val="60000"/>
                  </a:schemeClr>
                </a:solidFill>
              </a:rPr>
              <a:t>Designing a set of deeply transformative policies</a:t>
            </a:r>
          </a:p>
        </p:txBody>
      </p:sp>
      <p:sp>
        <p:nvSpPr>
          <p:cNvPr id="3" name="Content Placeholder 2">
            <a:extLst>
              <a:ext uri="{FF2B5EF4-FFF2-40B4-BE49-F238E27FC236}">
                <a16:creationId xmlns:a16="http://schemas.microsoft.com/office/drawing/2014/main" id="{9B5B9694-F668-BED3-A49B-B4332F8F0BD2}"/>
              </a:ext>
            </a:extLst>
          </p:cNvPr>
          <p:cNvSpPr>
            <a:spLocks noGrp="1"/>
          </p:cNvSpPr>
          <p:nvPr>
            <p:ph idx="1"/>
          </p:nvPr>
        </p:nvSpPr>
        <p:spPr>
          <a:xfrm>
            <a:off x="1616054" y="1073830"/>
            <a:ext cx="8959892" cy="4523035"/>
          </a:xfrm>
        </p:spPr>
        <p:txBody>
          <a:bodyPr anchor="t">
            <a:normAutofit/>
          </a:bodyPr>
          <a:lstStyle/>
          <a:p>
            <a:pPr marL="742950" indent="-742950">
              <a:buFont typeface="+mj-lt"/>
              <a:buAutoNum type="arabicPeriod"/>
            </a:pPr>
            <a:r>
              <a:rPr lang="en-US" i="0" u="none" strike="noStrike" baseline="0" dirty="0">
                <a:solidFill>
                  <a:schemeClr val="bg1"/>
                </a:solidFill>
                <a:latin typeface="Times New Roman" panose="02020603050405020304" pitchFamily="18" charset="0"/>
              </a:rPr>
              <a:t>Increasing the EU’s climate ambition for 2030 and 2050</a:t>
            </a:r>
          </a:p>
          <a:p>
            <a:pPr marL="742950" indent="-742950">
              <a:buFont typeface="+mj-lt"/>
              <a:buAutoNum type="arabicPeriod"/>
            </a:pPr>
            <a:r>
              <a:rPr lang="en-US" i="0" u="none" strike="noStrike" baseline="0" dirty="0">
                <a:solidFill>
                  <a:schemeClr val="bg1"/>
                </a:solidFill>
                <a:latin typeface="Times New Roman" panose="02020603050405020304" pitchFamily="18" charset="0"/>
              </a:rPr>
              <a:t>Supplying clean, affordable and secure energy</a:t>
            </a:r>
          </a:p>
          <a:p>
            <a:pPr marL="742950" indent="-742950">
              <a:buFont typeface="+mj-lt"/>
              <a:buAutoNum type="arabicPeriod"/>
            </a:pPr>
            <a:r>
              <a:rPr lang="en-US" i="0" u="none" strike="noStrike" baseline="0" dirty="0" err="1">
                <a:solidFill>
                  <a:schemeClr val="bg1"/>
                </a:solidFill>
                <a:latin typeface="Times New Roman" panose="02020603050405020304" pitchFamily="18" charset="0"/>
              </a:rPr>
              <a:t>Mobilising</a:t>
            </a:r>
            <a:r>
              <a:rPr lang="en-US" i="0" u="none" strike="noStrike" baseline="0" dirty="0">
                <a:solidFill>
                  <a:schemeClr val="bg1"/>
                </a:solidFill>
                <a:latin typeface="Times New Roman" panose="02020603050405020304" pitchFamily="18" charset="0"/>
              </a:rPr>
              <a:t> industry for a clean and circular economy</a:t>
            </a:r>
          </a:p>
          <a:p>
            <a:pPr marL="742950" indent="-742950">
              <a:buFont typeface="+mj-lt"/>
              <a:buAutoNum type="arabicPeriod"/>
            </a:pPr>
            <a:r>
              <a:rPr lang="en-US" i="0" u="none" strike="noStrike" baseline="0" dirty="0">
                <a:solidFill>
                  <a:schemeClr val="bg1"/>
                </a:solidFill>
                <a:latin typeface="Times New Roman" panose="02020603050405020304" pitchFamily="18" charset="0"/>
              </a:rPr>
              <a:t>Building and renovating in an energy and resource efficient way</a:t>
            </a:r>
          </a:p>
          <a:p>
            <a:pPr marL="742950" indent="-742950">
              <a:buFont typeface="+mj-lt"/>
              <a:buAutoNum type="arabicPeriod"/>
            </a:pPr>
            <a:r>
              <a:rPr lang="en-US" i="0" u="none" strike="noStrike" baseline="0" dirty="0">
                <a:solidFill>
                  <a:schemeClr val="bg1"/>
                </a:solidFill>
                <a:latin typeface="Times New Roman" panose="02020603050405020304" pitchFamily="18" charset="0"/>
              </a:rPr>
              <a:t>Accelerating the shift to sustainable and smart mobility</a:t>
            </a:r>
          </a:p>
          <a:p>
            <a:pPr marL="742950" indent="-742950">
              <a:buFont typeface="+mj-lt"/>
              <a:buAutoNum type="arabicPeriod"/>
            </a:pPr>
            <a:r>
              <a:rPr lang="en-US" i="0" u="none" strike="noStrike" baseline="0" dirty="0">
                <a:solidFill>
                  <a:schemeClr val="bg1"/>
                </a:solidFill>
                <a:latin typeface="Times New Roman" panose="02020603050405020304" pitchFamily="18" charset="0"/>
              </a:rPr>
              <a:t>From ‘Farm to Fork’: designing a fair, healthy and environmentally-friendly food system</a:t>
            </a:r>
          </a:p>
          <a:p>
            <a:pPr marL="742950" indent="-742950">
              <a:buFont typeface="+mj-lt"/>
              <a:buAutoNum type="arabicPeriod"/>
            </a:pPr>
            <a:r>
              <a:rPr lang="en-US" i="0" u="none" strike="noStrike" baseline="0" dirty="0">
                <a:solidFill>
                  <a:schemeClr val="bg1"/>
                </a:solidFill>
                <a:latin typeface="Times New Roman" panose="02020603050405020304" pitchFamily="18" charset="0"/>
              </a:rPr>
              <a:t>Preserving and restoring ecosystems and biodiversity</a:t>
            </a:r>
          </a:p>
          <a:p>
            <a:endParaRPr lang="en-US" i="0" u="none" strike="noStrike" baseline="0" dirty="0">
              <a:solidFill>
                <a:schemeClr val="bg1"/>
              </a:solidFill>
              <a:latin typeface="Times New Roman" panose="02020603050405020304" pitchFamily="18" charset="0"/>
            </a:endParaRPr>
          </a:p>
          <a:p>
            <a:pPr lvl="1"/>
            <a:endParaRPr lang="en-US" sz="2000" dirty="0">
              <a:solidFill>
                <a:schemeClr val="bg1"/>
              </a:solidFill>
            </a:endParaRPr>
          </a:p>
          <a:p>
            <a:pPr lvl="1"/>
            <a:endParaRPr lang="en-US" sz="2000" dirty="0">
              <a:solidFill>
                <a:schemeClr val="bg1"/>
              </a:solidFill>
            </a:endParaRPr>
          </a:p>
          <a:p>
            <a:pPr lvl="1"/>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511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FE96C-CBE0-9F5E-4793-6519FBC8FF95}"/>
              </a:ext>
            </a:extLst>
          </p:cNvPr>
          <p:cNvSpPr>
            <a:spLocks noGrp="1"/>
          </p:cNvSpPr>
          <p:nvPr>
            <p:ph type="title"/>
          </p:nvPr>
        </p:nvSpPr>
        <p:spPr>
          <a:xfrm>
            <a:off x="1616053" y="760011"/>
            <a:ext cx="8959893" cy="888360"/>
          </a:xfrm>
        </p:spPr>
        <p:txBody>
          <a:bodyPr anchor="b">
            <a:normAutofit/>
          </a:bodyPr>
          <a:lstStyle/>
          <a:p>
            <a:pPr algn="ctr"/>
            <a:r>
              <a:rPr lang="en-US" sz="3600" dirty="0">
                <a:solidFill>
                  <a:schemeClr val="bg1">
                    <a:alpha val="60000"/>
                  </a:schemeClr>
                </a:solidFill>
              </a:rPr>
              <a:t>Mainstreaming sustainability in all EU policies</a:t>
            </a:r>
          </a:p>
        </p:txBody>
      </p:sp>
      <p:sp>
        <p:nvSpPr>
          <p:cNvPr id="3" name="Content Placeholder 2">
            <a:extLst>
              <a:ext uri="{FF2B5EF4-FFF2-40B4-BE49-F238E27FC236}">
                <a16:creationId xmlns:a16="http://schemas.microsoft.com/office/drawing/2014/main" id="{51566BAA-F83E-7EDC-B044-66A7CA471349}"/>
              </a:ext>
            </a:extLst>
          </p:cNvPr>
          <p:cNvSpPr>
            <a:spLocks noGrp="1"/>
          </p:cNvSpPr>
          <p:nvPr>
            <p:ph idx="1"/>
          </p:nvPr>
        </p:nvSpPr>
        <p:spPr>
          <a:xfrm>
            <a:off x="1616054" y="1862667"/>
            <a:ext cx="8959892" cy="3734198"/>
          </a:xfrm>
        </p:spPr>
        <p:txBody>
          <a:bodyPr anchor="t">
            <a:noAutofit/>
          </a:bodyPr>
          <a:lstStyle/>
          <a:p>
            <a:pPr marL="514350" indent="-514350">
              <a:buFont typeface="+mj-lt"/>
              <a:buAutoNum type="arabicPeriod"/>
            </a:pPr>
            <a:r>
              <a:rPr lang="en-US" dirty="0">
                <a:solidFill>
                  <a:schemeClr val="bg1"/>
                </a:solidFill>
              </a:rPr>
              <a:t>Pursuing green finance and investment and ensuring a just transition</a:t>
            </a:r>
          </a:p>
          <a:p>
            <a:pPr marL="514350" indent="-514350">
              <a:buFont typeface="+mj-lt"/>
              <a:buAutoNum type="arabicPeriod"/>
            </a:pPr>
            <a:r>
              <a:rPr lang="en-US" dirty="0">
                <a:solidFill>
                  <a:schemeClr val="bg1"/>
                </a:solidFill>
              </a:rPr>
              <a:t>Greening national budgets and sending the right price signals</a:t>
            </a:r>
          </a:p>
          <a:p>
            <a:pPr marL="514350" indent="-514350">
              <a:buFont typeface="+mj-lt"/>
              <a:buAutoNum type="arabicPeriod"/>
            </a:pPr>
            <a:r>
              <a:rPr lang="en-US" dirty="0" err="1">
                <a:solidFill>
                  <a:schemeClr val="bg1"/>
                </a:solidFill>
              </a:rPr>
              <a:t>Mobilising</a:t>
            </a:r>
            <a:r>
              <a:rPr lang="en-US" dirty="0">
                <a:solidFill>
                  <a:schemeClr val="bg1"/>
                </a:solidFill>
              </a:rPr>
              <a:t> research and fostering innovation</a:t>
            </a:r>
          </a:p>
          <a:p>
            <a:pPr marL="514350" indent="-514350">
              <a:buFont typeface="+mj-lt"/>
              <a:buAutoNum type="arabicPeriod"/>
            </a:pPr>
            <a:r>
              <a:rPr lang="en-US" dirty="0">
                <a:solidFill>
                  <a:schemeClr val="bg1"/>
                </a:solidFill>
              </a:rPr>
              <a:t>Activating education and training</a:t>
            </a:r>
          </a:p>
          <a:p>
            <a:pPr marL="514350" indent="-514350">
              <a:buFont typeface="+mj-lt"/>
              <a:buAutoNum type="arabicPeriod"/>
            </a:pPr>
            <a:r>
              <a:rPr lang="en-US" dirty="0">
                <a:solidFill>
                  <a:schemeClr val="bg1"/>
                </a:solidFill>
              </a:rPr>
              <a:t>A green oath: ‘do no harm’</a:t>
            </a:r>
          </a:p>
        </p:txBody>
      </p:sp>
    </p:spTree>
    <p:extLst>
      <p:ext uri="{BB962C8B-B14F-4D97-AF65-F5344CB8AC3E}">
        <p14:creationId xmlns:p14="http://schemas.microsoft.com/office/powerpoint/2010/main" val="165003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C024054F-573B-974D-8CE3-B6A5DAFE8F09}"/>
              </a:ext>
            </a:extLst>
          </p:cNvPr>
          <p:cNvSpPr>
            <a:spLocks noGrp="1"/>
          </p:cNvSpPr>
          <p:nvPr>
            <p:ph type="title"/>
          </p:nvPr>
        </p:nvSpPr>
        <p:spPr>
          <a:xfrm>
            <a:off x="827088" y="1641752"/>
            <a:ext cx="2655887" cy="3213277"/>
          </a:xfrm>
        </p:spPr>
        <p:txBody>
          <a:bodyPr anchor="t">
            <a:normAutofit/>
          </a:bodyPr>
          <a:lstStyle/>
          <a:p>
            <a:r>
              <a:rPr lang="en-US" sz="4000"/>
              <a:t>Actions Taken</a:t>
            </a:r>
          </a:p>
        </p:txBody>
      </p:sp>
      <p:sp>
        <p:nvSpPr>
          <p:cNvPr id="3" name="Content Placeholder 2">
            <a:extLst>
              <a:ext uri="{FF2B5EF4-FFF2-40B4-BE49-F238E27FC236}">
                <a16:creationId xmlns:a16="http://schemas.microsoft.com/office/drawing/2014/main" id="{12F2454D-19BB-41EE-FF63-57C8A523DA78}"/>
              </a:ext>
            </a:extLst>
          </p:cNvPr>
          <p:cNvSpPr>
            <a:spLocks noGrp="1"/>
          </p:cNvSpPr>
          <p:nvPr>
            <p:ph idx="1"/>
          </p:nvPr>
        </p:nvSpPr>
        <p:spPr>
          <a:xfrm>
            <a:off x="4786309" y="508000"/>
            <a:ext cx="6586542" cy="5166227"/>
          </a:xfrm>
        </p:spPr>
        <p:txBody>
          <a:bodyPr>
            <a:normAutofit fontScale="92500" lnSpcReduction="10000"/>
          </a:bodyPr>
          <a:lstStyle/>
          <a:p>
            <a:r>
              <a:rPr lang="en-US" dirty="0">
                <a:solidFill>
                  <a:schemeClr val="tx1">
                    <a:alpha val="80000"/>
                  </a:schemeClr>
                </a:solidFill>
              </a:rPr>
              <a:t>Proposing a European Climate Law to make the 2050 climate neutrality target legally binding</a:t>
            </a:r>
          </a:p>
          <a:p>
            <a:r>
              <a:rPr lang="en-US" dirty="0">
                <a:solidFill>
                  <a:schemeClr val="tx1">
                    <a:alpha val="80000"/>
                  </a:schemeClr>
                </a:solidFill>
              </a:rPr>
              <a:t>Investing in research and innovation to develop sustainable technologies</a:t>
            </a:r>
          </a:p>
          <a:p>
            <a:r>
              <a:rPr lang="en-US" dirty="0">
                <a:solidFill>
                  <a:schemeClr val="tx1">
                    <a:alpha val="80000"/>
                  </a:schemeClr>
                </a:solidFill>
              </a:rPr>
              <a:t>Implementing a Circular Economy Action Plan to reduce waste and promote sustainable consumption</a:t>
            </a:r>
          </a:p>
          <a:p>
            <a:r>
              <a:rPr lang="en-US" dirty="0">
                <a:solidFill>
                  <a:schemeClr val="tx1">
                    <a:alpha val="80000"/>
                  </a:schemeClr>
                </a:solidFill>
              </a:rPr>
              <a:t>Launching the Farm to Fork Strategy to ensure a fair, healthy and environmentally-friendly food system</a:t>
            </a:r>
          </a:p>
          <a:p>
            <a:r>
              <a:rPr lang="en-US" dirty="0">
                <a:solidFill>
                  <a:schemeClr val="tx1">
                    <a:alpha val="80000"/>
                  </a:schemeClr>
                </a:solidFill>
              </a:rPr>
              <a:t>Providing financial support to member states to facilitate the transition to a greener economy</a:t>
            </a:r>
          </a:p>
        </p:txBody>
      </p:sp>
    </p:spTree>
    <p:extLst>
      <p:ext uri="{BB962C8B-B14F-4D97-AF65-F5344CB8AC3E}">
        <p14:creationId xmlns:p14="http://schemas.microsoft.com/office/powerpoint/2010/main" val="25115819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1956</Words>
  <Application>Microsoft Office PowerPoint</Application>
  <PresentationFormat>Widescreen</PresentationFormat>
  <Paragraphs>126</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Leitura News Italic 1</vt:lpstr>
      <vt:lpstr>Leitura News Roman 1</vt:lpstr>
      <vt:lpstr>Times New Roman</vt:lpstr>
      <vt:lpstr>Office Theme</vt:lpstr>
      <vt:lpstr>EU Green Deal </vt:lpstr>
      <vt:lpstr>Communication from the Commission to the European Parliament, the European Council, the Council, the European Economic and Social Committee and the Committee of the Regions the European Green Deal, 2019 </vt:lpstr>
      <vt:lpstr>Introduction </vt:lpstr>
      <vt:lpstr>PowerPoint Presentation</vt:lpstr>
      <vt:lpstr>Key Objectives</vt:lpstr>
      <vt:lpstr>EU Green Deal parts</vt:lpstr>
      <vt:lpstr>Designing a set of deeply transformative policies</vt:lpstr>
      <vt:lpstr>Mainstreaming sustainability in all EU policies</vt:lpstr>
      <vt:lpstr>Actions Taken</vt:lpstr>
      <vt:lpstr>Benefits</vt:lpstr>
      <vt:lpstr>Challenges</vt:lpstr>
      <vt:lpstr>THE EU AS A GLOBAL LEADER</vt:lpstr>
      <vt:lpstr>Siddi, Marco. "The European Green Deal: Assessing its current state and future implementation." (2020).</vt:lpstr>
      <vt:lpstr>Policy priority</vt:lpstr>
      <vt:lpstr>Financial endowment</vt:lpstr>
      <vt:lpstr>Competence of EU institutions</vt:lpstr>
      <vt:lpstr>International cooperation</vt:lpstr>
      <vt:lpstr>Conclusion</vt:lpstr>
      <vt:lpstr>Thank you!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Green Deal </dc:title>
  <dc:creator>Rahat Sabyrbekov</dc:creator>
  <cp:lastModifiedBy>Rahat Sabyrbekov</cp:lastModifiedBy>
  <cp:revision>16</cp:revision>
  <dcterms:created xsi:type="dcterms:W3CDTF">2023-04-29T07:27:39Z</dcterms:created>
  <dcterms:modified xsi:type="dcterms:W3CDTF">2023-04-29T12:47:53Z</dcterms:modified>
</cp:coreProperties>
</file>