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8" r:id="rId3"/>
    <p:sldId id="262" r:id="rId4"/>
    <p:sldId id="263" r:id="rId5"/>
    <p:sldId id="264" r:id="rId6"/>
    <p:sldId id="266" r:id="rId7"/>
    <p:sldId id="265" r:id="rId8"/>
    <p:sldId id="259" r:id="rId9"/>
    <p:sldId id="282" r:id="rId10"/>
    <p:sldId id="283" r:id="rId11"/>
    <p:sldId id="270" r:id="rId12"/>
    <p:sldId id="271" r:id="rId13"/>
    <p:sldId id="272" r:id="rId14"/>
    <p:sldId id="284" r:id="rId15"/>
    <p:sldId id="273" r:id="rId16"/>
    <p:sldId id="285" r:id="rId17"/>
    <p:sldId id="286" r:id="rId18"/>
    <p:sldId id="287" r:id="rId19"/>
    <p:sldId id="288" r:id="rId20"/>
    <p:sldId id="289" r:id="rId21"/>
    <p:sldId id="290" r:id="rId22"/>
    <p:sldId id="274" r:id="rId23"/>
    <p:sldId id="275" r:id="rId24"/>
    <p:sldId id="280" r:id="rId25"/>
    <p:sldId id="300" r:id="rId26"/>
    <p:sldId id="291" r:id="rId27"/>
    <p:sldId id="292" r:id="rId28"/>
    <p:sldId id="293" r:id="rId29"/>
    <p:sldId id="294" r:id="rId30"/>
    <p:sldId id="295" r:id="rId31"/>
    <p:sldId id="297" r:id="rId32"/>
    <p:sldId id="296" r:id="rId33"/>
    <p:sldId id="298" r:id="rId34"/>
    <p:sldId id="299"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866" autoAdjust="0"/>
  </p:normalViewPr>
  <p:slideViewPr>
    <p:cSldViewPr snapToGrid="0">
      <p:cViewPr varScale="1">
        <p:scale>
          <a:sx n="70" d="100"/>
          <a:sy n="70" d="100"/>
        </p:scale>
        <p:origin x="141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C0F9F2-F5C8-4C45-A0C2-9922BF2E9EFE}"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2A37F4A0-CB16-4601-B9A6-BF55163AAE68}">
      <dgm:prSet/>
      <dgm:spPr/>
      <dgm:t>
        <a:bodyPr/>
        <a:lstStyle/>
        <a:p>
          <a:r>
            <a:rPr lang="en-US"/>
            <a:t>Current policies substantially reduced GHG emissions</a:t>
          </a:r>
        </a:p>
      </dgm:t>
    </dgm:pt>
    <dgm:pt modelId="{658F7FDA-82EA-49D4-BF31-7710C09ECE87}" type="parTrans" cxnId="{58193937-73A1-4E4A-8BDA-23C9F020EA18}">
      <dgm:prSet/>
      <dgm:spPr/>
      <dgm:t>
        <a:bodyPr/>
        <a:lstStyle/>
        <a:p>
          <a:endParaRPr lang="en-US"/>
        </a:p>
      </dgm:t>
    </dgm:pt>
    <dgm:pt modelId="{4E16F959-37DF-4AAB-8E1E-A29B81E1FBE9}" type="sibTrans" cxnId="{58193937-73A1-4E4A-8BDA-23C9F020EA18}">
      <dgm:prSet/>
      <dgm:spPr/>
      <dgm:t>
        <a:bodyPr/>
        <a:lstStyle/>
        <a:p>
          <a:endParaRPr lang="en-US"/>
        </a:p>
      </dgm:t>
    </dgm:pt>
    <dgm:pt modelId="{C3C6760F-8AB0-4002-9861-24D23A570F1D}">
      <dgm:prSet/>
      <dgm:spPr/>
      <dgm:t>
        <a:bodyPr/>
        <a:lstStyle/>
        <a:p>
          <a:r>
            <a:rPr lang="en-US"/>
            <a:t>Stricter ETS and political ambition required</a:t>
          </a:r>
        </a:p>
      </dgm:t>
    </dgm:pt>
    <dgm:pt modelId="{076DFBC6-543C-4D38-8897-A04C7836A6D6}" type="parTrans" cxnId="{17F6D402-D391-4885-9920-4C5D90122830}">
      <dgm:prSet/>
      <dgm:spPr/>
      <dgm:t>
        <a:bodyPr/>
        <a:lstStyle/>
        <a:p>
          <a:endParaRPr lang="en-US"/>
        </a:p>
      </dgm:t>
    </dgm:pt>
    <dgm:pt modelId="{6291AA96-4105-4C7C-AB95-A19ECAD7E69C}" type="sibTrans" cxnId="{17F6D402-D391-4885-9920-4C5D90122830}">
      <dgm:prSet/>
      <dgm:spPr/>
      <dgm:t>
        <a:bodyPr/>
        <a:lstStyle/>
        <a:p>
          <a:endParaRPr lang="en-US"/>
        </a:p>
      </dgm:t>
    </dgm:pt>
    <dgm:pt modelId="{9A84CA1B-0E12-4FAB-80AA-69B41FC7703E}">
      <dgm:prSet/>
      <dgm:spPr/>
      <dgm:t>
        <a:bodyPr/>
        <a:lstStyle/>
        <a:p>
          <a:r>
            <a:rPr lang="en-US"/>
            <a:t>Energy efficiency in heating and transport is priority </a:t>
          </a:r>
        </a:p>
      </dgm:t>
    </dgm:pt>
    <dgm:pt modelId="{3C7FCD56-89C4-4438-A51E-2EFEA36AA133}" type="parTrans" cxnId="{5732CCAF-806D-46F9-A8B4-7B6C6D93C0D2}">
      <dgm:prSet/>
      <dgm:spPr/>
      <dgm:t>
        <a:bodyPr/>
        <a:lstStyle/>
        <a:p>
          <a:endParaRPr lang="en-US"/>
        </a:p>
      </dgm:t>
    </dgm:pt>
    <dgm:pt modelId="{28964A6B-762C-4312-B9D5-52660F154821}" type="sibTrans" cxnId="{5732CCAF-806D-46F9-A8B4-7B6C6D93C0D2}">
      <dgm:prSet/>
      <dgm:spPr/>
      <dgm:t>
        <a:bodyPr/>
        <a:lstStyle/>
        <a:p>
          <a:endParaRPr lang="en-US"/>
        </a:p>
      </dgm:t>
    </dgm:pt>
    <dgm:pt modelId="{704C5AC1-E3D9-4EBC-8CB7-562A82429BE8}" type="pres">
      <dgm:prSet presAssocID="{28C0F9F2-F5C8-4C45-A0C2-9922BF2E9EFE}" presName="hierChild1" presStyleCnt="0">
        <dgm:presLayoutVars>
          <dgm:chPref val="1"/>
          <dgm:dir/>
          <dgm:animOne val="branch"/>
          <dgm:animLvl val="lvl"/>
          <dgm:resizeHandles/>
        </dgm:presLayoutVars>
      </dgm:prSet>
      <dgm:spPr/>
    </dgm:pt>
    <dgm:pt modelId="{389677A6-8B57-40CB-8C31-CBE0BCA97D44}" type="pres">
      <dgm:prSet presAssocID="{2A37F4A0-CB16-4601-B9A6-BF55163AAE68}" presName="hierRoot1" presStyleCnt="0"/>
      <dgm:spPr/>
    </dgm:pt>
    <dgm:pt modelId="{3C13D7E8-2B50-4D55-8716-FDDD002F8B93}" type="pres">
      <dgm:prSet presAssocID="{2A37F4A0-CB16-4601-B9A6-BF55163AAE68}" presName="composite" presStyleCnt="0"/>
      <dgm:spPr/>
    </dgm:pt>
    <dgm:pt modelId="{6E5C7FF5-4D06-4072-B9A5-EDA6EF41DD37}" type="pres">
      <dgm:prSet presAssocID="{2A37F4A0-CB16-4601-B9A6-BF55163AAE68}" presName="background" presStyleLbl="node0" presStyleIdx="0" presStyleCnt="3"/>
      <dgm:spPr/>
    </dgm:pt>
    <dgm:pt modelId="{6DD18206-3075-4A4A-958D-52924F038482}" type="pres">
      <dgm:prSet presAssocID="{2A37F4A0-CB16-4601-B9A6-BF55163AAE68}" presName="text" presStyleLbl="fgAcc0" presStyleIdx="0" presStyleCnt="3">
        <dgm:presLayoutVars>
          <dgm:chPref val="3"/>
        </dgm:presLayoutVars>
      </dgm:prSet>
      <dgm:spPr/>
    </dgm:pt>
    <dgm:pt modelId="{4312FBCB-420B-41BD-B962-FBDFFE5D988C}" type="pres">
      <dgm:prSet presAssocID="{2A37F4A0-CB16-4601-B9A6-BF55163AAE68}" presName="hierChild2" presStyleCnt="0"/>
      <dgm:spPr/>
    </dgm:pt>
    <dgm:pt modelId="{CF7BE472-E65F-4F91-90CA-78268C95865A}" type="pres">
      <dgm:prSet presAssocID="{C3C6760F-8AB0-4002-9861-24D23A570F1D}" presName="hierRoot1" presStyleCnt="0"/>
      <dgm:spPr/>
    </dgm:pt>
    <dgm:pt modelId="{0CB14969-1357-467F-9650-B115C7DD3ED5}" type="pres">
      <dgm:prSet presAssocID="{C3C6760F-8AB0-4002-9861-24D23A570F1D}" presName="composite" presStyleCnt="0"/>
      <dgm:spPr/>
    </dgm:pt>
    <dgm:pt modelId="{9A407FA6-647C-4D5A-9356-644DF7978CE5}" type="pres">
      <dgm:prSet presAssocID="{C3C6760F-8AB0-4002-9861-24D23A570F1D}" presName="background" presStyleLbl="node0" presStyleIdx="1" presStyleCnt="3"/>
      <dgm:spPr/>
    </dgm:pt>
    <dgm:pt modelId="{C01E3EA7-A875-4725-86D4-B063E06EC364}" type="pres">
      <dgm:prSet presAssocID="{C3C6760F-8AB0-4002-9861-24D23A570F1D}" presName="text" presStyleLbl="fgAcc0" presStyleIdx="1" presStyleCnt="3">
        <dgm:presLayoutVars>
          <dgm:chPref val="3"/>
        </dgm:presLayoutVars>
      </dgm:prSet>
      <dgm:spPr/>
    </dgm:pt>
    <dgm:pt modelId="{12A4B0E2-9450-4F4F-81B1-D9EDFD22B2DD}" type="pres">
      <dgm:prSet presAssocID="{C3C6760F-8AB0-4002-9861-24D23A570F1D}" presName="hierChild2" presStyleCnt="0"/>
      <dgm:spPr/>
    </dgm:pt>
    <dgm:pt modelId="{4928DF38-BE00-4209-A694-CA2475A5E62C}" type="pres">
      <dgm:prSet presAssocID="{9A84CA1B-0E12-4FAB-80AA-69B41FC7703E}" presName="hierRoot1" presStyleCnt="0"/>
      <dgm:spPr/>
    </dgm:pt>
    <dgm:pt modelId="{F2D2AD05-C0B9-41F2-A831-C95B3F48B1BF}" type="pres">
      <dgm:prSet presAssocID="{9A84CA1B-0E12-4FAB-80AA-69B41FC7703E}" presName="composite" presStyleCnt="0"/>
      <dgm:spPr/>
    </dgm:pt>
    <dgm:pt modelId="{3E0FA37A-B40D-46DC-8206-F430256C3495}" type="pres">
      <dgm:prSet presAssocID="{9A84CA1B-0E12-4FAB-80AA-69B41FC7703E}" presName="background" presStyleLbl="node0" presStyleIdx="2" presStyleCnt="3"/>
      <dgm:spPr/>
    </dgm:pt>
    <dgm:pt modelId="{1F18D91F-591D-4E08-BBAF-642EF0DF6776}" type="pres">
      <dgm:prSet presAssocID="{9A84CA1B-0E12-4FAB-80AA-69B41FC7703E}" presName="text" presStyleLbl="fgAcc0" presStyleIdx="2" presStyleCnt="3">
        <dgm:presLayoutVars>
          <dgm:chPref val="3"/>
        </dgm:presLayoutVars>
      </dgm:prSet>
      <dgm:spPr/>
    </dgm:pt>
    <dgm:pt modelId="{F9653F87-A8BE-450A-AF23-D00ED870944B}" type="pres">
      <dgm:prSet presAssocID="{9A84CA1B-0E12-4FAB-80AA-69B41FC7703E}" presName="hierChild2" presStyleCnt="0"/>
      <dgm:spPr/>
    </dgm:pt>
  </dgm:ptLst>
  <dgm:cxnLst>
    <dgm:cxn modelId="{17F6D402-D391-4885-9920-4C5D90122830}" srcId="{28C0F9F2-F5C8-4C45-A0C2-9922BF2E9EFE}" destId="{C3C6760F-8AB0-4002-9861-24D23A570F1D}" srcOrd="1" destOrd="0" parTransId="{076DFBC6-543C-4D38-8897-A04C7836A6D6}" sibTransId="{6291AA96-4105-4C7C-AB95-A19ECAD7E69C}"/>
    <dgm:cxn modelId="{AFE2191D-6E4F-4625-996C-E03566C05C73}" type="presOf" srcId="{9A84CA1B-0E12-4FAB-80AA-69B41FC7703E}" destId="{1F18D91F-591D-4E08-BBAF-642EF0DF6776}" srcOrd="0" destOrd="0" presId="urn:microsoft.com/office/officeart/2005/8/layout/hierarchy1"/>
    <dgm:cxn modelId="{58193937-73A1-4E4A-8BDA-23C9F020EA18}" srcId="{28C0F9F2-F5C8-4C45-A0C2-9922BF2E9EFE}" destId="{2A37F4A0-CB16-4601-B9A6-BF55163AAE68}" srcOrd="0" destOrd="0" parTransId="{658F7FDA-82EA-49D4-BF31-7710C09ECE87}" sibTransId="{4E16F959-37DF-4AAB-8E1E-A29B81E1FBE9}"/>
    <dgm:cxn modelId="{151A9C56-6286-4A2C-9898-FBA09ED24B4F}" type="presOf" srcId="{C3C6760F-8AB0-4002-9861-24D23A570F1D}" destId="{C01E3EA7-A875-4725-86D4-B063E06EC364}" srcOrd="0" destOrd="0" presId="urn:microsoft.com/office/officeart/2005/8/layout/hierarchy1"/>
    <dgm:cxn modelId="{7AA09B83-24E1-47CB-B9CC-918ADBEDAB0D}" type="presOf" srcId="{2A37F4A0-CB16-4601-B9A6-BF55163AAE68}" destId="{6DD18206-3075-4A4A-958D-52924F038482}" srcOrd="0" destOrd="0" presId="urn:microsoft.com/office/officeart/2005/8/layout/hierarchy1"/>
    <dgm:cxn modelId="{5732CCAF-806D-46F9-A8B4-7B6C6D93C0D2}" srcId="{28C0F9F2-F5C8-4C45-A0C2-9922BF2E9EFE}" destId="{9A84CA1B-0E12-4FAB-80AA-69B41FC7703E}" srcOrd="2" destOrd="0" parTransId="{3C7FCD56-89C4-4438-A51E-2EFEA36AA133}" sibTransId="{28964A6B-762C-4312-B9D5-52660F154821}"/>
    <dgm:cxn modelId="{D178CCC2-28ED-4708-AFCC-810C0B46588B}" type="presOf" srcId="{28C0F9F2-F5C8-4C45-A0C2-9922BF2E9EFE}" destId="{704C5AC1-E3D9-4EBC-8CB7-562A82429BE8}" srcOrd="0" destOrd="0" presId="urn:microsoft.com/office/officeart/2005/8/layout/hierarchy1"/>
    <dgm:cxn modelId="{284E9749-4FA2-471F-AF26-006346C3BD9E}" type="presParOf" srcId="{704C5AC1-E3D9-4EBC-8CB7-562A82429BE8}" destId="{389677A6-8B57-40CB-8C31-CBE0BCA97D44}" srcOrd="0" destOrd="0" presId="urn:microsoft.com/office/officeart/2005/8/layout/hierarchy1"/>
    <dgm:cxn modelId="{8078B53B-A7FC-494C-95FC-29295016482C}" type="presParOf" srcId="{389677A6-8B57-40CB-8C31-CBE0BCA97D44}" destId="{3C13D7E8-2B50-4D55-8716-FDDD002F8B93}" srcOrd="0" destOrd="0" presId="urn:microsoft.com/office/officeart/2005/8/layout/hierarchy1"/>
    <dgm:cxn modelId="{E803229A-9063-4B19-980A-B12A76338F69}" type="presParOf" srcId="{3C13D7E8-2B50-4D55-8716-FDDD002F8B93}" destId="{6E5C7FF5-4D06-4072-B9A5-EDA6EF41DD37}" srcOrd="0" destOrd="0" presId="urn:microsoft.com/office/officeart/2005/8/layout/hierarchy1"/>
    <dgm:cxn modelId="{598CCE15-C653-4BCD-9A12-302C83D956C0}" type="presParOf" srcId="{3C13D7E8-2B50-4D55-8716-FDDD002F8B93}" destId="{6DD18206-3075-4A4A-958D-52924F038482}" srcOrd="1" destOrd="0" presId="urn:microsoft.com/office/officeart/2005/8/layout/hierarchy1"/>
    <dgm:cxn modelId="{B8A6D860-5A55-4D99-9C76-6CFC73AD1EF7}" type="presParOf" srcId="{389677A6-8B57-40CB-8C31-CBE0BCA97D44}" destId="{4312FBCB-420B-41BD-B962-FBDFFE5D988C}" srcOrd="1" destOrd="0" presId="urn:microsoft.com/office/officeart/2005/8/layout/hierarchy1"/>
    <dgm:cxn modelId="{CFDFCFE4-E9FD-42FA-88C5-BBBE9C579582}" type="presParOf" srcId="{704C5AC1-E3D9-4EBC-8CB7-562A82429BE8}" destId="{CF7BE472-E65F-4F91-90CA-78268C95865A}" srcOrd="1" destOrd="0" presId="urn:microsoft.com/office/officeart/2005/8/layout/hierarchy1"/>
    <dgm:cxn modelId="{C49F3BC3-428F-4C5C-AA38-9CFA5BE978C0}" type="presParOf" srcId="{CF7BE472-E65F-4F91-90CA-78268C95865A}" destId="{0CB14969-1357-467F-9650-B115C7DD3ED5}" srcOrd="0" destOrd="0" presId="urn:microsoft.com/office/officeart/2005/8/layout/hierarchy1"/>
    <dgm:cxn modelId="{0CAD3C40-7827-4DC1-B7D1-B13355226C95}" type="presParOf" srcId="{0CB14969-1357-467F-9650-B115C7DD3ED5}" destId="{9A407FA6-647C-4D5A-9356-644DF7978CE5}" srcOrd="0" destOrd="0" presId="urn:microsoft.com/office/officeart/2005/8/layout/hierarchy1"/>
    <dgm:cxn modelId="{3DA5A273-DEA7-4E13-850F-10BCEC9702B3}" type="presParOf" srcId="{0CB14969-1357-467F-9650-B115C7DD3ED5}" destId="{C01E3EA7-A875-4725-86D4-B063E06EC364}" srcOrd="1" destOrd="0" presId="urn:microsoft.com/office/officeart/2005/8/layout/hierarchy1"/>
    <dgm:cxn modelId="{A8A243BD-67A3-4539-969B-58D87EB1221E}" type="presParOf" srcId="{CF7BE472-E65F-4F91-90CA-78268C95865A}" destId="{12A4B0E2-9450-4F4F-81B1-D9EDFD22B2DD}" srcOrd="1" destOrd="0" presId="urn:microsoft.com/office/officeart/2005/8/layout/hierarchy1"/>
    <dgm:cxn modelId="{93B1776C-F310-449A-AB90-AE8153CE639A}" type="presParOf" srcId="{704C5AC1-E3D9-4EBC-8CB7-562A82429BE8}" destId="{4928DF38-BE00-4209-A694-CA2475A5E62C}" srcOrd="2" destOrd="0" presId="urn:microsoft.com/office/officeart/2005/8/layout/hierarchy1"/>
    <dgm:cxn modelId="{B39AAD62-4696-40EF-8C29-77B9693DBA5B}" type="presParOf" srcId="{4928DF38-BE00-4209-A694-CA2475A5E62C}" destId="{F2D2AD05-C0B9-41F2-A831-C95B3F48B1BF}" srcOrd="0" destOrd="0" presId="urn:microsoft.com/office/officeart/2005/8/layout/hierarchy1"/>
    <dgm:cxn modelId="{2408E057-ABFB-4F0F-9CF4-3741F6D9DD7F}" type="presParOf" srcId="{F2D2AD05-C0B9-41F2-A831-C95B3F48B1BF}" destId="{3E0FA37A-B40D-46DC-8206-F430256C3495}" srcOrd="0" destOrd="0" presId="urn:microsoft.com/office/officeart/2005/8/layout/hierarchy1"/>
    <dgm:cxn modelId="{2E785DB6-F2AB-4536-800C-644F85C646A2}" type="presParOf" srcId="{F2D2AD05-C0B9-41F2-A831-C95B3F48B1BF}" destId="{1F18D91F-591D-4E08-BBAF-642EF0DF6776}" srcOrd="1" destOrd="0" presId="urn:microsoft.com/office/officeart/2005/8/layout/hierarchy1"/>
    <dgm:cxn modelId="{21CD9E97-F4AA-4651-8758-E0D4020D4789}" type="presParOf" srcId="{4928DF38-BE00-4209-A694-CA2475A5E62C}" destId="{F9653F87-A8BE-450A-AF23-D00ED870944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C7FF5-4D06-4072-B9A5-EDA6EF41DD37}">
      <dsp:nvSpPr>
        <dsp:cNvPr id="0" name=""/>
        <dsp:cNvSpPr/>
      </dsp:nvSpPr>
      <dsp:spPr>
        <a:xfrm>
          <a:off x="0" y="706671"/>
          <a:ext cx="3073451" cy="19516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18206-3075-4A4A-958D-52924F038482}">
      <dsp:nvSpPr>
        <dsp:cNvPr id="0" name=""/>
        <dsp:cNvSpPr/>
      </dsp:nvSpPr>
      <dsp:spPr>
        <a:xfrm>
          <a:off x="341494" y="1031091"/>
          <a:ext cx="3073451" cy="195164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Current policies substantially reduced GHG emissions</a:t>
          </a:r>
        </a:p>
      </dsp:txBody>
      <dsp:txXfrm>
        <a:off x="398656" y="1088253"/>
        <a:ext cx="2959127" cy="1837317"/>
      </dsp:txXfrm>
    </dsp:sp>
    <dsp:sp modelId="{9A407FA6-647C-4D5A-9356-644DF7978CE5}">
      <dsp:nvSpPr>
        <dsp:cNvPr id="0" name=""/>
        <dsp:cNvSpPr/>
      </dsp:nvSpPr>
      <dsp:spPr>
        <a:xfrm>
          <a:off x="3756441" y="706671"/>
          <a:ext cx="3073451" cy="19516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1E3EA7-A875-4725-86D4-B063E06EC364}">
      <dsp:nvSpPr>
        <dsp:cNvPr id="0" name=""/>
        <dsp:cNvSpPr/>
      </dsp:nvSpPr>
      <dsp:spPr>
        <a:xfrm>
          <a:off x="4097935" y="1031091"/>
          <a:ext cx="3073451" cy="195164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Stricter ETS and political ambition required</a:t>
          </a:r>
        </a:p>
      </dsp:txBody>
      <dsp:txXfrm>
        <a:off x="4155097" y="1088253"/>
        <a:ext cx="2959127" cy="1837317"/>
      </dsp:txXfrm>
    </dsp:sp>
    <dsp:sp modelId="{3E0FA37A-B40D-46DC-8206-F430256C3495}">
      <dsp:nvSpPr>
        <dsp:cNvPr id="0" name=""/>
        <dsp:cNvSpPr/>
      </dsp:nvSpPr>
      <dsp:spPr>
        <a:xfrm>
          <a:off x="7512882" y="706671"/>
          <a:ext cx="3073451" cy="195164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8D91F-591D-4E08-BBAF-642EF0DF6776}">
      <dsp:nvSpPr>
        <dsp:cNvPr id="0" name=""/>
        <dsp:cNvSpPr/>
      </dsp:nvSpPr>
      <dsp:spPr>
        <a:xfrm>
          <a:off x="7854377" y="1031091"/>
          <a:ext cx="3073451" cy="195164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Energy efficiency in heating and transport is priority </a:t>
          </a:r>
        </a:p>
      </dsp:txBody>
      <dsp:txXfrm>
        <a:off x="7911539" y="1088253"/>
        <a:ext cx="2959127" cy="183731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70109-831B-49EF-BDB1-26A26996A762}"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F7E84-4FE7-48CF-AA40-0DF1586B372C}" type="slidenum">
              <a:rPr lang="en-US" smtClean="0"/>
              <a:t>‹#›</a:t>
            </a:fld>
            <a:endParaRPr lang="en-US"/>
          </a:p>
        </p:txBody>
      </p:sp>
    </p:spTree>
    <p:extLst>
      <p:ext uri="{BB962C8B-B14F-4D97-AF65-F5344CB8AC3E}">
        <p14:creationId xmlns:p14="http://schemas.microsoft.com/office/powerpoint/2010/main" val="53383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AdvOT46dcae81"/>
              </a:rPr>
              <a:t>An identity cleavage that started to cut across the long dominant left-right political cleavage has arguably accentuated socio-political divisions. Its rise can be traced back to several factors, including: the partial transfer of core state powers to the EU and ongoing </a:t>
            </a:r>
            <a:r>
              <a:rPr lang="en-US" sz="1800" b="0" i="0" u="none" strike="noStrike" baseline="0" dirty="0" err="1">
                <a:solidFill>
                  <a:srgbClr val="000000"/>
                </a:solidFill>
                <a:latin typeface="AdvOT46dcae81"/>
              </a:rPr>
              <a:t>globalisation</a:t>
            </a:r>
            <a:r>
              <a:rPr lang="en-US" sz="1800" b="0" i="0" u="none" strike="noStrike" baseline="0" dirty="0">
                <a:solidFill>
                  <a:srgbClr val="000000"/>
                </a:solidFill>
                <a:latin typeface="AdvOT46dcae81"/>
              </a:rPr>
              <a:t> (e.g., </a:t>
            </a:r>
            <a:r>
              <a:rPr lang="en-US" sz="1800" b="0" i="0" u="none" strike="noStrike" baseline="0" dirty="0" err="1">
                <a:solidFill>
                  <a:srgbClr val="000000"/>
                </a:solidFill>
                <a:latin typeface="AdvOT46dcae81"/>
              </a:rPr>
              <a:t>Genschel</a:t>
            </a:r>
            <a:r>
              <a:rPr lang="en-US" sz="1800" b="0" i="0" u="none" strike="noStrike" baseline="0" dirty="0">
                <a:solidFill>
                  <a:srgbClr val="000000"/>
                </a:solidFill>
                <a:latin typeface="AdvOT46dcae81"/>
              </a:rPr>
              <a:t> &amp; </a:t>
            </a:r>
            <a:r>
              <a:rPr lang="en-US" sz="1800" b="0" i="0" u="none" strike="noStrike" baseline="0" dirty="0" err="1">
                <a:solidFill>
                  <a:srgbClr val="000000"/>
                </a:solidFill>
                <a:latin typeface="AdvOT46dcae81"/>
              </a:rPr>
              <a:t>Jachtenfuchs</a:t>
            </a:r>
            <a:r>
              <a:rPr lang="en-US" sz="1800" b="0" i="0" u="none" strike="noStrike" baseline="0" dirty="0">
                <a:solidFill>
                  <a:srgbClr val="000000"/>
                </a:solidFill>
                <a:latin typeface="AdvOT46dcae81"/>
              </a:rPr>
              <a:t>, </a:t>
            </a:r>
            <a:r>
              <a:rPr lang="en-US" sz="1800" b="0" i="0" u="none" strike="noStrike" baseline="0" dirty="0">
                <a:solidFill>
                  <a:srgbClr val="000085"/>
                </a:solidFill>
                <a:latin typeface="AdvOT46dcae81"/>
              </a:rPr>
              <a:t>2018</a:t>
            </a:r>
            <a:r>
              <a:rPr lang="en-US" sz="1800" b="0" i="0" u="none" strike="noStrike" baseline="0" dirty="0">
                <a:solidFill>
                  <a:srgbClr val="000000"/>
                </a:solidFill>
                <a:latin typeface="AdvOT46dcae81"/>
              </a:rPr>
              <a:t>; </a:t>
            </a:r>
            <a:r>
              <a:rPr lang="en-US" sz="1800" b="0" i="0" u="none" strike="noStrike" baseline="0" dirty="0" err="1">
                <a:solidFill>
                  <a:srgbClr val="000000"/>
                </a:solidFill>
                <a:latin typeface="AdvOT46dcae81"/>
              </a:rPr>
              <a:t>Hooghe</a:t>
            </a:r>
            <a:r>
              <a:rPr lang="en-US" sz="1800" b="0" i="0" u="none" strike="noStrike" baseline="0" dirty="0">
                <a:solidFill>
                  <a:srgbClr val="000000"/>
                </a:solidFill>
                <a:latin typeface="AdvOT46dcae81"/>
              </a:rPr>
              <a:t> &amp; Marks, </a:t>
            </a:r>
            <a:r>
              <a:rPr lang="en-US" sz="1800" b="0" i="0" u="none" strike="noStrike" baseline="0" dirty="0">
                <a:solidFill>
                  <a:srgbClr val="000085"/>
                </a:solidFill>
                <a:latin typeface="AdvOT46dcae81"/>
              </a:rPr>
              <a:t>2018</a:t>
            </a:r>
            <a:r>
              <a:rPr lang="en-US" sz="1800" b="0" i="0" u="none" strike="noStrike" baseline="0" dirty="0">
                <a:solidFill>
                  <a:srgbClr val="000000"/>
                </a:solidFill>
                <a:latin typeface="AdvOT46dcae81"/>
              </a:rPr>
              <a:t>); generational value change and a backlash against cosmopolitan and liberal values (Norris &amp; Inglehart,</a:t>
            </a:r>
          </a:p>
          <a:p>
            <a:pPr algn="l"/>
            <a:r>
              <a:rPr lang="en-US" sz="1800" b="0" i="0" u="none" strike="noStrike" baseline="0" dirty="0">
                <a:solidFill>
                  <a:srgbClr val="000085"/>
                </a:solidFill>
                <a:latin typeface="AdvOT46dcae81"/>
              </a:rPr>
              <a:t>2018</a:t>
            </a:r>
            <a:r>
              <a:rPr lang="en-US" sz="1800" b="0" i="0" u="none" strike="noStrike" baseline="0" dirty="0">
                <a:solidFill>
                  <a:srgbClr val="000000"/>
                </a:solidFill>
                <a:latin typeface="AdvOT46dcae81"/>
              </a:rPr>
              <a:t>); socio-economic transformations, particularly the shift towards a knowledge economy; and rising economic inequality, feeding fears of a loss of social status amongst the most heavily a</a:t>
            </a:r>
            <a:r>
              <a:rPr lang="en-US" sz="1800" b="0" i="0" u="none" strike="noStrike" baseline="0" dirty="0">
                <a:solidFill>
                  <a:srgbClr val="000000"/>
                </a:solidFill>
                <a:latin typeface="AdvOT46dcae81+fb"/>
              </a:rPr>
              <a:t>ff</a:t>
            </a:r>
            <a:r>
              <a:rPr lang="en-US" sz="1800" b="0" i="0" u="none" strike="noStrike" baseline="0" dirty="0">
                <a:solidFill>
                  <a:srgbClr val="000000"/>
                </a:solidFill>
                <a:latin typeface="AdvOT46dcae81"/>
              </a:rPr>
              <a:t>ected groups (</a:t>
            </a:r>
            <a:r>
              <a:rPr lang="en-US" sz="1800" b="0" i="0" u="none" strike="noStrike" baseline="0" dirty="0" err="1">
                <a:solidFill>
                  <a:srgbClr val="000000"/>
                </a:solidFill>
                <a:latin typeface="AdvOT46dcae81"/>
              </a:rPr>
              <a:t>Gidron</a:t>
            </a:r>
            <a:r>
              <a:rPr lang="en-US" sz="1800" b="0" i="0" u="none" strike="noStrike" baseline="0" dirty="0">
                <a:solidFill>
                  <a:srgbClr val="000000"/>
                </a:solidFill>
                <a:latin typeface="AdvOT46dcae81"/>
              </a:rPr>
              <a:t> &amp; Hall, </a:t>
            </a:r>
            <a:r>
              <a:rPr lang="en-US" sz="1800" b="0" i="0" u="none" strike="noStrike" baseline="0" dirty="0">
                <a:solidFill>
                  <a:srgbClr val="000085"/>
                </a:solidFill>
                <a:latin typeface="AdvOT46dcae81"/>
              </a:rPr>
              <a:t>2020</a:t>
            </a:r>
            <a:r>
              <a:rPr lang="en-US" sz="1800" b="0" i="0" u="none" strike="noStrike" baseline="0" dirty="0">
                <a:solidFill>
                  <a:srgbClr val="000000"/>
                </a:solidFill>
                <a:latin typeface="AdvOT46dcae81"/>
              </a:rPr>
              <a:t>).</a:t>
            </a:r>
          </a:p>
          <a:p>
            <a:pPr algn="l"/>
            <a:endParaRPr lang="en-US" sz="1800" b="0" i="0" u="none" strike="noStrike" baseline="0" dirty="0">
              <a:solidFill>
                <a:srgbClr val="000000"/>
              </a:solidFill>
              <a:latin typeface="AdvOT46dcae81"/>
            </a:endParaRPr>
          </a:p>
          <a:p>
            <a:pPr algn="l"/>
            <a:r>
              <a:rPr lang="en-US" sz="1800" b="0" i="0" u="none" strike="noStrike" baseline="0" dirty="0">
                <a:latin typeface="AdvOT46dcae81"/>
              </a:rPr>
              <a:t>Post-factual political communication refers to the politically motivated dissemination of </a:t>
            </a:r>
            <a:r>
              <a:rPr lang="en-US" sz="1800" b="0" i="0" u="none" strike="noStrike" baseline="0" dirty="0">
                <a:latin typeface="AdvOT46dcae81+20"/>
              </a:rPr>
              <a:t>‘</a:t>
            </a:r>
            <a:r>
              <a:rPr lang="en-US" sz="1800" b="0" i="0" u="none" strike="noStrike" baseline="0" dirty="0">
                <a:latin typeface="AdvOT46dcae81"/>
              </a:rPr>
              <a:t>information</a:t>
            </a:r>
            <a:r>
              <a:rPr lang="en-US" sz="1800" b="0" i="0" u="none" strike="noStrike" baseline="0" dirty="0">
                <a:latin typeface="AdvOT46dcae81+20"/>
              </a:rPr>
              <a:t>’ </a:t>
            </a:r>
            <a:r>
              <a:rPr lang="en-US" sz="1800" b="0" i="0" u="none" strike="noStrike" baseline="0" dirty="0">
                <a:latin typeface="AdvOT46dcae81"/>
              </a:rPr>
              <a:t>which denies or ignores well-established facts and available evidence.</a:t>
            </a:r>
          </a:p>
          <a:p>
            <a:pPr algn="l"/>
            <a:endParaRPr lang="en-US" sz="1800" b="0" i="0" u="none" strike="noStrike" baseline="0" dirty="0">
              <a:latin typeface="AdvOT46dcae81"/>
            </a:endParaRPr>
          </a:p>
          <a:p>
            <a:pPr algn="l"/>
            <a:r>
              <a:rPr lang="en-US" sz="1800" b="0" i="0" u="none" strike="noStrike" baseline="0" dirty="0">
                <a:solidFill>
                  <a:srgbClr val="000000"/>
                </a:solidFill>
                <a:latin typeface="AdvOT46dcae81"/>
              </a:rPr>
              <a:t>An increasing reliance on out-/throughput legitimacy at the expense of input legitimacy has arguably left many liberal democratic institutions acutely vulnerable to challenges. </a:t>
            </a:r>
            <a:r>
              <a:rPr lang="en-US" sz="1800" b="0" i="0" u="none" strike="noStrike" baseline="0" dirty="0">
                <a:solidFill>
                  <a:srgbClr val="000000"/>
                </a:solidFill>
                <a:latin typeface="AdvOT46dcae81+20"/>
              </a:rPr>
              <a:t>‘</a:t>
            </a:r>
            <a:r>
              <a:rPr lang="en-US" sz="1800" b="0" i="0" u="none" strike="noStrike" baseline="0" dirty="0">
                <a:solidFill>
                  <a:srgbClr val="000000"/>
                </a:solidFill>
                <a:latin typeface="AdvOT46dcae81"/>
              </a:rPr>
              <a:t>Technical</a:t>
            </a:r>
            <a:r>
              <a:rPr lang="en-US" sz="1800" b="0" i="0" u="none" strike="noStrike" baseline="0" dirty="0">
                <a:solidFill>
                  <a:srgbClr val="000000"/>
                </a:solidFill>
                <a:latin typeface="AdvOT46dcae81+20"/>
              </a:rPr>
              <a:t>’ </a:t>
            </a:r>
            <a:r>
              <a:rPr lang="en-US" sz="1800" b="0" i="0" u="none" strike="noStrike" baseline="0" dirty="0">
                <a:solidFill>
                  <a:srgbClr val="000000"/>
                </a:solidFill>
                <a:latin typeface="AdvOT46dcae81"/>
              </a:rPr>
              <a:t>tasks have been placed under the authority of independent and international bodies (such as central banks and regulatory agencies), thereby weakening input legitimacy (</a:t>
            </a:r>
            <a:r>
              <a:rPr lang="en-US" sz="1800" b="0" i="0" u="none" strike="noStrike" baseline="0" dirty="0" err="1">
                <a:solidFill>
                  <a:srgbClr val="000000"/>
                </a:solidFill>
                <a:latin typeface="AdvOT46dcae81"/>
              </a:rPr>
              <a:t>Ste</a:t>
            </a:r>
            <a:r>
              <a:rPr lang="en-US" sz="1800" b="0" i="0" u="none" strike="noStrike" baseline="0" dirty="0" err="1">
                <a:solidFill>
                  <a:srgbClr val="000000"/>
                </a:solidFill>
                <a:latin typeface="AdvOT46dcae81+fb"/>
              </a:rPr>
              <a:t>ff</a:t>
            </a:r>
            <a:r>
              <a:rPr lang="en-US" sz="1800" b="0" i="0" u="none" strike="noStrike" baseline="0" dirty="0" err="1">
                <a:solidFill>
                  <a:srgbClr val="000000"/>
                </a:solidFill>
                <a:latin typeface="AdvOT46dcae81"/>
              </a:rPr>
              <a:t>ek</a:t>
            </a:r>
            <a:r>
              <a:rPr lang="en-US" sz="1800" b="0" i="0" u="none" strike="noStrike" baseline="0" dirty="0">
                <a:solidFill>
                  <a:srgbClr val="000000"/>
                </a:solidFill>
                <a:latin typeface="AdvOT46dcae81"/>
              </a:rPr>
              <a:t>, </a:t>
            </a:r>
            <a:r>
              <a:rPr lang="en-US" sz="1800" b="0" i="0" u="none" strike="noStrike" baseline="0" dirty="0">
                <a:solidFill>
                  <a:srgbClr val="000085"/>
                </a:solidFill>
                <a:latin typeface="AdvOT46dcae81"/>
              </a:rPr>
              <a:t>2014</a:t>
            </a:r>
            <a:r>
              <a:rPr lang="en-US" sz="1800" b="0" i="0" u="none" strike="noStrike" baseline="0" dirty="0">
                <a:solidFill>
                  <a:srgbClr val="000000"/>
                </a:solidFill>
                <a:latin typeface="AdvOT46dcae81"/>
              </a:rPr>
              <a:t>).</a:t>
            </a:r>
          </a:p>
          <a:p>
            <a:pPr algn="l"/>
            <a:endParaRPr lang="en-US" sz="1800" b="0" i="0" u="none" strike="noStrike" baseline="0" dirty="0">
              <a:solidFill>
                <a:srgbClr val="000000"/>
              </a:solidFill>
              <a:latin typeface="AdvOT46dcae81"/>
            </a:endParaRPr>
          </a:p>
          <a:p>
            <a:pPr algn="l"/>
            <a:r>
              <a:rPr lang="en-US" sz="1800" b="0" i="0" u="none" strike="noStrike" baseline="0" dirty="0">
                <a:solidFill>
                  <a:srgbClr val="000000"/>
                </a:solidFill>
                <a:latin typeface="AdvOT46dcae81"/>
              </a:rPr>
              <a:t>The wider literature is replete with examples of how </a:t>
            </a:r>
            <a:r>
              <a:rPr lang="en-US" sz="1800" b="0" i="0" u="none" strike="noStrike" baseline="0" dirty="0" err="1">
                <a:solidFill>
                  <a:srgbClr val="000000"/>
                </a:solidFill>
                <a:latin typeface="AdvOT46dcae81"/>
              </a:rPr>
              <a:t>globalisation</a:t>
            </a:r>
            <a:r>
              <a:rPr lang="en-US" sz="1800" b="0" i="0" u="none" strike="noStrike" baseline="0" dirty="0">
                <a:solidFill>
                  <a:srgbClr val="000000"/>
                </a:solidFill>
                <a:latin typeface="AdvOT46dcae81"/>
              </a:rPr>
              <a:t> and technological advances have reduced the e</a:t>
            </a:r>
            <a:r>
              <a:rPr lang="en-US" sz="1800" b="0" i="0" u="none" strike="noStrike" baseline="0" dirty="0">
                <a:solidFill>
                  <a:srgbClr val="000000"/>
                </a:solidFill>
                <a:latin typeface="AdvOT46dcae81+fb"/>
              </a:rPr>
              <a:t>ff</a:t>
            </a:r>
            <a:r>
              <a:rPr lang="en-US" sz="1800" b="0" i="0" u="none" strike="noStrike" baseline="0" dirty="0">
                <a:solidFill>
                  <a:srgbClr val="000000"/>
                </a:solidFill>
                <a:latin typeface="AdvOT46dcae81"/>
              </a:rPr>
              <a:t>ectiveness of governance. Complex international value chains and the growing mobility of capital, facilitated</a:t>
            </a:r>
          </a:p>
          <a:p>
            <a:pPr algn="l"/>
            <a:r>
              <a:rPr lang="en-US" sz="1800" b="0" i="0" u="none" strike="noStrike" baseline="0" dirty="0">
                <a:solidFill>
                  <a:srgbClr val="000000"/>
                </a:solidFill>
                <a:latin typeface="AdvOT46dcae81"/>
              </a:rPr>
              <a:t>by active </a:t>
            </a:r>
            <a:r>
              <a:rPr lang="en-US" sz="1800" b="0" i="0" u="none" strike="noStrike" baseline="0" dirty="0" err="1">
                <a:solidFill>
                  <a:srgbClr val="000000"/>
                </a:solidFill>
                <a:latin typeface="AdvOT46dcae81"/>
              </a:rPr>
              <a:t>liberalisation</a:t>
            </a:r>
            <a:r>
              <a:rPr lang="en-US" sz="1800" b="0" i="0" u="none" strike="noStrike" baseline="0" dirty="0">
                <a:solidFill>
                  <a:srgbClr val="000000"/>
                </a:solidFill>
                <a:latin typeface="AdvOT46dcae81"/>
              </a:rPr>
              <a:t>, have resulted in greater international competition for inward investment and employment. As a result, individual governments</a:t>
            </a:r>
            <a:r>
              <a:rPr lang="en-US" sz="1800" b="0" i="0" u="none" strike="noStrike" baseline="0" dirty="0">
                <a:solidFill>
                  <a:srgbClr val="000000"/>
                </a:solidFill>
                <a:latin typeface="AdvOT46dcae81+20"/>
              </a:rPr>
              <a:t>’ </a:t>
            </a:r>
            <a:r>
              <a:rPr lang="en-US" sz="1800" b="0" i="0" u="none" strike="noStrike" baseline="0" dirty="0">
                <a:solidFill>
                  <a:srgbClr val="000000"/>
                </a:solidFill>
                <a:latin typeface="AdvOT46dcae81"/>
              </a:rPr>
              <a:t>capacity to pass e</a:t>
            </a:r>
            <a:r>
              <a:rPr lang="en-US" sz="1800" b="0" i="0" u="none" strike="noStrike" baseline="0" dirty="0">
                <a:solidFill>
                  <a:srgbClr val="000000"/>
                </a:solidFill>
                <a:latin typeface="AdvOT46dcae81+fb"/>
              </a:rPr>
              <a:t>ff</a:t>
            </a:r>
            <a:r>
              <a:rPr lang="en-US" sz="1800" b="0" i="0" u="none" strike="noStrike" baseline="0" dirty="0">
                <a:solidFill>
                  <a:srgbClr val="000000"/>
                </a:solidFill>
                <a:latin typeface="AdvOT46dcae81"/>
              </a:rPr>
              <a:t>ective regulation and autonomously determine taxes has arguably been more heavily constrained (Hale et al., </a:t>
            </a:r>
            <a:r>
              <a:rPr lang="en-US" sz="1800" b="0" i="0" u="none" strike="noStrike" baseline="0" dirty="0">
                <a:solidFill>
                  <a:srgbClr val="000085"/>
                </a:solidFill>
                <a:latin typeface="AdvOT46dcae81"/>
              </a:rPr>
              <a:t>2013</a:t>
            </a:r>
            <a:r>
              <a:rPr lang="en-US" sz="1800" b="0" i="0" u="none" strike="noStrike" baseline="0" dirty="0">
                <a:solidFill>
                  <a:srgbClr val="000000"/>
                </a:solidFill>
                <a:latin typeface="AdvOT46dcae81"/>
              </a:rPr>
              <a:t>; </a:t>
            </a:r>
            <a:r>
              <a:rPr lang="en-US" sz="1800" b="0" i="0" u="none" strike="noStrike" baseline="0" dirty="0" err="1">
                <a:solidFill>
                  <a:srgbClr val="000000"/>
                </a:solidFill>
                <a:latin typeface="AdvOT46dcae81"/>
              </a:rPr>
              <a:t>Scharpf</a:t>
            </a:r>
            <a:r>
              <a:rPr lang="en-US" sz="1800" b="0" i="0" u="none" strike="noStrike" baseline="0" dirty="0">
                <a:solidFill>
                  <a:srgbClr val="000000"/>
                </a:solidFill>
                <a:latin typeface="AdvOT46dcae81"/>
              </a:rPr>
              <a:t>, </a:t>
            </a:r>
            <a:r>
              <a:rPr lang="en-US" sz="1800" b="0" i="0" u="none" strike="noStrike" baseline="0" dirty="0">
                <a:solidFill>
                  <a:srgbClr val="000085"/>
                </a:solidFill>
                <a:latin typeface="AdvOT46dcae81"/>
              </a:rPr>
              <a:t>1997</a:t>
            </a:r>
            <a:r>
              <a:rPr lang="en-US" sz="1800" b="0" i="0" u="none" strike="noStrike" baseline="0" dirty="0">
                <a:solidFill>
                  <a:srgbClr val="000000"/>
                </a:solidFill>
                <a:latin typeface="AdvOT46dcae81"/>
              </a:rPr>
              <a:t>; see, however, Iversen &amp; Soskice, </a:t>
            </a:r>
            <a:r>
              <a:rPr lang="en-US" sz="1800" b="0" i="0" u="none" strike="noStrike" baseline="0" dirty="0">
                <a:solidFill>
                  <a:srgbClr val="000085"/>
                </a:solidFill>
                <a:latin typeface="AdvOT46dcae81"/>
              </a:rPr>
              <a:t>2019</a:t>
            </a:r>
            <a:r>
              <a:rPr lang="en-US" sz="1800" b="0" i="0" u="none" strike="noStrike" baseline="0" dirty="0">
                <a:solidFill>
                  <a:srgbClr val="000000"/>
                </a:solidFill>
                <a:latin typeface="AdvOT46dcae81"/>
              </a:rPr>
              <a:t>).</a:t>
            </a:r>
          </a:p>
          <a:p>
            <a:pPr algn="l"/>
            <a:endParaRPr lang="en-US" sz="1800" b="0" i="0" u="none" strike="noStrike" baseline="0" dirty="0">
              <a:solidFill>
                <a:srgbClr val="000000"/>
              </a:solidFill>
              <a:latin typeface="AdvOT46dcae81"/>
            </a:endParaRPr>
          </a:p>
          <a:p>
            <a:pPr algn="l"/>
            <a:r>
              <a:rPr lang="en-US" sz="1800" b="0" i="0" u="none" strike="noStrike" baseline="0" dirty="0">
                <a:latin typeface="AdvOT46dcae81"/>
              </a:rPr>
              <a:t>Finally, while an internationally dominant US initially guaranteed the liberal international order after the Cold War, global politics has since become more multipolar, with a pronounced re-emergence of great power competition and rising system competition between China and the US. China, Russia and India, among others, have emerged as great powers with signi</a:t>
            </a:r>
            <a:r>
              <a:rPr lang="en-US" sz="1800" b="0" i="0" u="none" strike="noStrike" baseline="0" dirty="0">
                <a:latin typeface="AdvOT46dcae81+fb"/>
              </a:rPr>
              <a:t>fi</a:t>
            </a:r>
            <a:r>
              <a:rPr lang="en-US" sz="1800" b="0" i="0" u="none" strike="noStrike" baseline="0" dirty="0">
                <a:latin typeface="AdvOT46dcae81"/>
              </a:rPr>
              <a:t>cant and growing resources.</a:t>
            </a:r>
            <a:endParaRPr lang="en-US" sz="1800" b="0" i="0" u="none" strike="noStrike" baseline="0" dirty="0">
              <a:solidFill>
                <a:srgbClr val="000000"/>
              </a:solidFill>
              <a:latin typeface="AdvOT46dcae81"/>
            </a:endParaRPr>
          </a:p>
          <a:p>
            <a:pPr algn="l"/>
            <a:endParaRPr lang="en-US" dirty="0"/>
          </a:p>
        </p:txBody>
      </p:sp>
      <p:sp>
        <p:nvSpPr>
          <p:cNvPr id="4" name="Slide Number Placeholder 3"/>
          <p:cNvSpPr>
            <a:spLocks noGrp="1"/>
          </p:cNvSpPr>
          <p:nvPr>
            <p:ph type="sldNum" sz="quarter" idx="5"/>
          </p:nvPr>
        </p:nvSpPr>
        <p:spPr/>
        <p:txBody>
          <a:bodyPr/>
          <a:lstStyle/>
          <a:p>
            <a:fld id="{E57F7E84-4FE7-48CF-AA40-0DF1586B372C}" type="slidenum">
              <a:rPr lang="en-US" smtClean="0"/>
              <a:t>5</a:t>
            </a:fld>
            <a:endParaRPr lang="en-US"/>
          </a:p>
        </p:txBody>
      </p:sp>
    </p:spTree>
    <p:extLst>
      <p:ext uri="{BB962C8B-B14F-4D97-AF65-F5344CB8AC3E}">
        <p14:creationId xmlns:p14="http://schemas.microsoft.com/office/powerpoint/2010/main" val="1338623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rialMT"/>
              </a:rPr>
              <a:t>While energy supply and use (excluding transport), agriculture, industrial processes and waste have experienced a decline in emissions, transport emissions have increased between 1990</a:t>
            </a:r>
          </a:p>
          <a:p>
            <a:pPr algn="l"/>
            <a:r>
              <a:rPr lang="en-US" sz="1800" b="0" i="0" u="none" strike="noStrike" baseline="0" dirty="0">
                <a:latin typeface="ArialMT"/>
              </a:rPr>
              <a:t>and 2010. In 2012, however, the main emission reductions occurred in the transport sector (EEA 2013c, 94). The largest reductions were achieved in manufacturing industries and</a:t>
            </a:r>
          </a:p>
          <a:p>
            <a:pPr algn="l"/>
            <a:r>
              <a:rPr lang="en-US" sz="1800" b="0" i="0" u="none" strike="noStrike" baseline="0" dirty="0">
                <a:latin typeface="ArialMT"/>
              </a:rPr>
              <a:t>construction, industrial processes and the energy sector, while absolute reductions within the other sectors have been small since 1990 (Eurostat 2011b, 226). With around 80% of GHG</a:t>
            </a:r>
          </a:p>
          <a:p>
            <a:pPr algn="l"/>
            <a:r>
              <a:rPr lang="en-US" sz="1800" b="0" i="0" u="none" strike="noStrike" baseline="0" dirty="0">
                <a:latin typeface="ArialMT"/>
              </a:rPr>
              <a:t>emissions in 2008, the energy system remains the single largest source of emissions in the EU: the energy sector itself accounts for 31% of all emissions, transport for 22%, industry for 11% and heating for housing for another 11%</a:t>
            </a:r>
          </a:p>
          <a:p>
            <a:pPr algn="l"/>
            <a:endParaRPr lang="en-US" sz="1800" b="0" i="0" u="none" strike="noStrike" baseline="0" dirty="0">
              <a:latin typeface="ArialMT"/>
            </a:endParaRPr>
          </a:p>
          <a:p>
            <a:pPr algn="l"/>
            <a:endParaRPr lang="en-US" dirty="0"/>
          </a:p>
        </p:txBody>
      </p:sp>
      <p:sp>
        <p:nvSpPr>
          <p:cNvPr id="4" name="Slide Number Placeholder 3"/>
          <p:cNvSpPr>
            <a:spLocks noGrp="1"/>
          </p:cNvSpPr>
          <p:nvPr>
            <p:ph type="sldNum" sz="quarter" idx="5"/>
          </p:nvPr>
        </p:nvSpPr>
        <p:spPr/>
        <p:txBody>
          <a:bodyPr/>
          <a:lstStyle/>
          <a:p>
            <a:fld id="{E57F7E84-4FE7-48CF-AA40-0DF1586B372C}" type="slidenum">
              <a:rPr lang="en-US" smtClean="0"/>
              <a:t>10</a:t>
            </a:fld>
            <a:endParaRPr lang="en-US"/>
          </a:p>
        </p:txBody>
      </p:sp>
    </p:spTree>
    <p:extLst>
      <p:ext uri="{BB962C8B-B14F-4D97-AF65-F5344CB8AC3E}">
        <p14:creationId xmlns:p14="http://schemas.microsoft.com/office/powerpoint/2010/main" val="1544055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7F7E84-4FE7-48CF-AA40-0DF1586B372C}" type="slidenum">
              <a:rPr lang="en-US" smtClean="0"/>
              <a:t>11</a:t>
            </a:fld>
            <a:endParaRPr lang="en-US"/>
          </a:p>
        </p:txBody>
      </p:sp>
    </p:spTree>
    <p:extLst>
      <p:ext uri="{BB962C8B-B14F-4D97-AF65-F5344CB8AC3E}">
        <p14:creationId xmlns:p14="http://schemas.microsoft.com/office/powerpoint/2010/main" val="3256328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rialMT"/>
              </a:rPr>
              <a:t>The </a:t>
            </a:r>
            <a:r>
              <a:rPr lang="en-US" sz="1800" b="1" i="0" u="none" strike="noStrike" baseline="0" dirty="0">
                <a:latin typeface="Arial-BoldMT"/>
              </a:rPr>
              <a:t>2009 Renewable Energy Directive</a:t>
            </a:r>
            <a:r>
              <a:rPr lang="en-US" sz="1800" b="0" i="0" u="none" strike="noStrike" baseline="0" dirty="0">
                <a:latin typeface="ArialMT"/>
              </a:rPr>
              <a:t>7 </a:t>
            </a:r>
            <a:r>
              <a:rPr lang="en-US" sz="1800" b="1" i="0" u="none" strike="noStrike" baseline="0" dirty="0">
                <a:latin typeface="Arial-BoldMT"/>
              </a:rPr>
              <a:t>(RED) </a:t>
            </a:r>
            <a:r>
              <a:rPr lang="en-US" sz="1800" b="0" i="0" u="none" strike="noStrike" baseline="0" dirty="0">
                <a:latin typeface="ArialMT"/>
              </a:rPr>
              <a:t>updated this target: the EU committed itself to increase the share of renewable energies in gross final energy consumption8 to 20% by 2020 (European Parliament and European Commission 2009). According to the directive, all MS have to achieve a binding target of 10% renewable energy in final energy consumption in transport as well as individual targets for the total share of renewable in final energy consumption. The differentiated MS targets reflect differences in starting points, resource bases and capacity to invest. All MS developed national renewable energy action plans (NREAPs) in 2010 detailing how they were planning to achieve their target, including trajectories per sector and technology. Based on this planned development they have to report on their progress to the Commission every two years.</a:t>
            </a:r>
          </a:p>
          <a:p>
            <a:pPr algn="l"/>
            <a:endParaRPr lang="en-US" sz="1800" b="0" i="0" u="none" strike="noStrike" baseline="0" dirty="0">
              <a:latin typeface="ArialMT"/>
            </a:endParaRPr>
          </a:p>
          <a:p>
            <a:pPr algn="l"/>
            <a:endParaRPr lang="en-US" dirty="0"/>
          </a:p>
        </p:txBody>
      </p:sp>
      <p:sp>
        <p:nvSpPr>
          <p:cNvPr id="4" name="Slide Number Placeholder 3"/>
          <p:cNvSpPr>
            <a:spLocks noGrp="1"/>
          </p:cNvSpPr>
          <p:nvPr>
            <p:ph type="sldNum" sz="quarter" idx="5"/>
          </p:nvPr>
        </p:nvSpPr>
        <p:spPr/>
        <p:txBody>
          <a:bodyPr/>
          <a:lstStyle/>
          <a:p>
            <a:fld id="{E57F7E84-4FE7-48CF-AA40-0DF1586B372C}" type="slidenum">
              <a:rPr lang="en-US" smtClean="0"/>
              <a:t>12</a:t>
            </a:fld>
            <a:endParaRPr lang="en-US"/>
          </a:p>
        </p:txBody>
      </p:sp>
    </p:spTree>
    <p:extLst>
      <p:ext uri="{BB962C8B-B14F-4D97-AF65-F5344CB8AC3E}">
        <p14:creationId xmlns:p14="http://schemas.microsoft.com/office/powerpoint/2010/main" val="374609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latin typeface="Open Sans" panose="020B0606030504020204" pitchFamily="34" charset="0"/>
              </a:rPr>
              <a:t>Between 1990 and 2016, the energy efficiency of end-use sectors improved by 30 % in the EU-28, at an annual average rate of 1.4 %/year, as measured according to the ODEX indicator</a:t>
            </a:r>
            <a:endParaRPr lang="en-US" sz="1200" dirty="0"/>
          </a:p>
          <a:p>
            <a:endParaRPr lang="en-US" dirty="0"/>
          </a:p>
        </p:txBody>
      </p:sp>
      <p:sp>
        <p:nvSpPr>
          <p:cNvPr id="4" name="Slide Number Placeholder 3"/>
          <p:cNvSpPr>
            <a:spLocks noGrp="1"/>
          </p:cNvSpPr>
          <p:nvPr>
            <p:ph type="sldNum" sz="quarter" idx="5"/>
          </p:nvPr>
        </p:nvSpPr>
        <p:spPr/>
        <p:txBody>
          <a:bodyPr/>
          <a:lstStyle/>
          <a:p>
            <a:fld id="{E57F7E84-4FE7-48CF-AA40-0DF1586B372C}" type="slidenum">
              <a:rPr lang="en-US" smtClean="0"/>
              <a:t>16</a:t>
            </a:fld>
            <a:endParaRPr lang="en-US"/>
          </a:p>
        </p:txBody>
      </p:sp>
    </p:spTree>
    <p:extLst>
      <p:ext uri="{BB962C8B-B14F-4D97-AF65-F5344CB8AC3E}">
        <p14:creationId xmlns:p14="http://schemas.microsoft.com/office/powerpoint/2010/main" val="260468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Energy efficiency in industry has increased by 38 % in the EU-28 over the period 1990-2016, at an annual average rate of 1.8 %/year. </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n the transport sector, energy efficiency increased by 20 % between 1990 and 2016 in the EU as a whole, at an annual average rate of 0.9 %/year.</a:t>
            </a:r>
          </a:p>
          <a:p>
            <a:endParaRPr lang="en-US" b="0" i="0" dirty="0">
              <a:solidFill>
                <a:srgbClr val="333333"/>
              </a:solidFill>
              <a:effectLst/>
              <a:latin typeface="Open Sans" panose="020B0606030504020204" pitchFamily="34" charset="0"/>
            </a:endParaRPr>
          </a:p>
          <a:p>
            <a:r>
              <a:rPr lang="en-US" dirty="0"/>
              <a:t>https://www.eea.europa.eu/data-and-maps/indicators/progress-on-energy-efficiency-in-europe-3/assessment</a:t>
            </a:r>
          </a:p>
        </p:txBody>
      </p:sp>
      <p:sp>
        <p:nvSpPr>
          <p:cNvPr id="4" name="Slide Number Placeholder 3"/>
          <p:cNvSpPr>
            <a:spLocks noGrp="1"/>
          </p:cNvSpPr>
          <p:nvPr>
            <p:ph type="sldNum" sz="quarter" idx="5"/>
          </p:nvPr>
        </p:nvSpPr>
        <p:spPr/>
        <p:txBody>
          <a:bodyPr/>
          <a:lstStyle/>
          <a:p>
            <a:fld id="{E57F7E84-4FE7-48CF-AA40-0DF1586B372C}" type="slidenum">
              <a:rPr lang="en-US" smtClean="0"/>
              <a:t>21</a:t>
            </a:fld>
            <a:endParaRPr lang="en-US"/>
          </a:p>
        </p:txBody>
      </p:sp>
    </p:spTree>
    <p:extLst>
      <p:ext uri="{BB962C8B-B14F-4D97-AF65-F5344CB8AC3E}">
        <p14:creationId xmlns:p14="http://schemas.microsoft.com/office/powerpoint/2010/main" val="4192939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AdvGulliv-R"/>
              </a:rPr>
              <a:t>While the SAVE Directive of the preceding decade included many thematic areas which are of key relevance even today (e.g. metering/ billing, energy certifications, third party financing, etc.), it was the legislative framework set out by the EPBD in 2002, ESD in 2006 and EED in 2012 which mandated the implementation of a wide range policy instruments at national level</a:t>
            </a:r>
          </a:p>
          <a:p>
            <a:pPr algn="l"/>
            <a:endParaRPr lang="en-US" sz="1800" b="0" i="0" u="none" strike="noStrike" baseline="0" dirty="0">
              <a:latin typeface="AdvGulliv-R"/>
            </a:endParaRPr>
          </a:p>
          <a:p>
            <a:pPr algn="l"/>
            <a:endParaRPr lang="en-US" sz="1800" b="0" i="0" u="none" strike="noStrike" baseline="0" dirty="0">
              <a:latin typeface="AdvGulliv-R"/>
            </a:endParaRPr>
          </a:p>
          <a:p>
            <a:pPr algn="l"/>
            <a:endParaRPr lang="en-US" sz="1800" b="0" i="0" u="none" strike="noStrike" baseline="0" dirty="0">
              <a:latin typeface="AdvGulliv-R"/>
            </a:endParaRPr>
          </a:p>
          <a:p>
            <a:pPr algn="l"/>
            <a:endParaRPr lang="en-US" dirty="0"/>
          </a:p>
        </p:txBody>
      </p:sp>
      <p:sp>
        <p:nvSpPr>
          <p:cNvPr id="4" name="Slide Number Placeholder 3"/>
          <p:cNvSpPr>
            <a:spLocks noGrp="1"/>
          </p:cNvSpPr>
          <p:nvPr>
            <p:ph type="sldNum" sz="quarter" idx="5"/>
          </p:nvPr>
        </p:nvSpPr>
        <p:spPr/>
        <p:txBody>
          <a:bodyPr/>
          <a:lstStyle/>
          <a:p>
            <a:fld id="{E57F7E84-4FE7-48CF-AA40-0DF1586B372C}" type="slidenum">
              <a:rPr lang="en-US" smtClean="0"/>
              <a:t>32</a:t>
            </a:fld>
            <a:endParaRPr lang="en-US"/>
          </a:p>
        </p:txBody>
      </p:sp>
    </p:spTree>
    <p:extLst>
      <p:ext uri="{BB962C8B-B14F-4D97-AF65-F5344CB8AC3E}">
        <p14:creationId xmlns:p14="http://schemas.microsoft.com/office/powerpoint/2010/main" val="355244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E014D-7ED4-1E6E-F707-0A1B41D7C3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26C9AF-C640-FF8F-C038-CBA7DA4F75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E39ECD-72BF-D86A-12DB-DABCA3562D4D}"/>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5" name="Footer Placeholder 4">
            <a:extLst>
              <a:ext uri="{FF2B5EF4-FFF2-40B4-BE49-F238E27FC236}">
                <a16:creationId xmlns:a16="http://schemas.microsoft.com/office/drawing/2014/main" id="{B972DDA2-83D8-D538-1087-DF0CFBDBC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A7CA8B-FFD0-D86E-90E5-4331227CAD3D}"/>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270271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B005-339C-8512-682B-E37E1A9F04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758E22-DDFA-FE50-77C8-E012F4F65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22E7-3426-3E06-4A26-8D34C95E7152}"/>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5" name="Footer Placeholder 4">
            <a:extLst>
              <a:ext uri="{FF2B5EF4-FFF2-40B4-BE49-F238E27FC236}">
                <a16:creationId xmlns:a16="http://schemas.microsoft.com/office/drawing/2014/main" id="{34294D49-E055-7F5C-F3E0-B27A209CD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13417C-74B4-4A48-693E-BCA9092B8D56}"/>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227266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E8BD3-25B2-2F73-1522-63AB235577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DB3151-7BAB-40D5-5630-03B10B74B9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D869F8-858F-F41F-C85A-CCF1AEEDA133}"/>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5" name="Footer Placeholder 4">
            <a:extLst>
              <a:ext uri="{FF2B5EF4-FFF2-40B4-BE49-F238E27FC236}">
                <a16:creationId xmlns:a16="http://schemas.microsoft.com/office/drawing/2014/main" id="{47AB2A75-4130-3EAD-CB4D-418BB150E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F2CA6-438D-F845-EE9C-BF1F0E396FBB}"/>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403637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8875C-23AE-6E4D-B9FA-5B538D22930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583A5-EBC0-BB0C-7AA1-F5D68370B0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D4C14-52A6-8984-DD47-44262B89962B}"/>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5" name="Footer Placeholder 4">
            <a:extLst>
              <a:ext uri="{FF2B5EF4-FFF2-40B4-BE49-F238E27FC236}">
                <a16:creationId xmlns:a16="http://schemas.microsoft.com/office/drawing/2014/main" id="{22A264AA-F0F9-3538-2A22-63360ED315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515D8-A882-41B2-9B65-45580B73ECAD}"/>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1278403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2739C-4145-3591-A650-A2310E733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E22215-111E-B29A-B2BF-9CF5F94DA1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9A4523-E8F9-4493-5A8B-81854DDF5107}"/>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5" name="Footer Placeholder 4">
            <a:extLst>
              <a:ext uri="{FF2B5EF4-FFF2-40B4-BE49-F238E27FC236}">
                <a16:creationId xmlns:a16="http://schemas.microsoft.com/office/drawing/2014/main" id="{33D8D031-299E-E82F-0197-96A14D215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2DA40C-21A8-2EF4-A420-3078E505CDA8}"/>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3383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B2ADD-9312-8117-8110-25D37BF6C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FB3B04-C042-98BC-1377-32DBB2FB65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04E0CA-564C-1B70-AA6D-E844F0A7A5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9D9978-A7FF-8FBF-8527-90F581BD2007}"/>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6" name="Footer Placeholder 5">
            <a:extLst>
              <a:ext uri="{FF2B5EF4-FFF2-40B4-BE49-F238E27FC236}">
                <a16:creationId xmlns:a16="http://schemas.microsoft.com/office/drawing/2014/main" id="{CE5857EF-060F-AC31-7C9F-5E3C35581C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A0F7C-D002-F98C-3BE0-881EB827ECFA}"/>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2528804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66A77-32EE-3348-EEE8-67F836F87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FAABD2-8A08-8FA0-90A6-A6A5372269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96DC3F-D45A-F6ED-9E99-C28FF1B538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FBC2BC-786A-6B4F-2923-7235C4BC566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72476F-95F1-ED6E-B11B-FA3D96B7E4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36DBD2-7071-D2EF-2074-37C06DBD66E0}"/>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8" name="Footer Placeholder 7">
            <a:extLst>
              <a:ext uri="{FF2B5EF4-FFF2-40B4-BE49-F238E27FC236}">
                <a16:creationId xmlns:a16="http://schemas.microsoft.com/office/drawing/2014/main" id="{E39A397E-F315-4C6B-911C-48BD42F809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942C78-7A84-289A-A8A5-EE3FE0BD59B3}"/>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23572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19777-52B0-895A-21D1-C5B0EBB479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111E01-5811-510C-F3A2-414A26AA711F}"/>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4" name="Footer Placeholder 3">
            <a:extLst>
              <a:ext uri="{FF2B5EF4-FFF2-40B4-BE49-F238E27FC236}">
                <a16:creationId xmlns:a16="http://schemas.microsoft.com/office/drawing/2014/main" id="{36EAC9D8-FE2C-06DB-4615-C701B04CF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B0258F-C8A1-EC08-38AA-EFA92EC497CE}"/>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505992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D33590-EF26-82A5-2D63-6E64E02BC0E4}"/>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3" name="Footer Placeholder 2">
            <a:extLst>
              <a:ext uri="{FF2B5EF4-FFF2-40B4-BE49-F238E27FC236}">
                <a16:creationId xmlns:a16="http://schemas.microsoft.com/office/drawing/2014/main" id="{BA2FCE73-B5FB-A7B3-C9FF-D8049E4B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6ACFEA-C8EF-E3DD-A907-B44D67DED253}"/>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92008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44FD7-E249-AD08-15C8-0DE1B80C11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D9E2E2-F05C-6BDE-0245-F360FCE24C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0D40D7-FB98-1F45-D307-8AE7203167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465125-F0BF-F736-BEC6-50F1E910769E}"/>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6" name="Footer Placeholder 5">
            <a:extLst>
              <a:ext uri="{FF2B5EF4-FFF2-40B4-BE49-F238E27FC236}">
                <a16:creationId xmlns:a16="http://schemas.microsoft.com/office/drawing/2014/main" id="{588F32D4-7047-043D-D85F-6323751AD0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FE4E65-5E80-D8CC-24F0-D287BFD4D857}"/>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77507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936FE-3A8F-F999-AFA0-3F6B4D7C2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5FA926-2C7F-B64F-4D93-4BDEDB59ED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121E4F-49EE-4327-FAB7-CACC51AE5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647601-1912-876A-32B6-D65811FF7E8D}"/>
              </a:ext>
            </a:extLst>
          </p:cNvPr>
          <p:cNvSpPr>
            <a:spLocks noGrp="1"/>
          </p:cNvSpPr>
          <p:nvPr>
            <p:ph type="dt" sz="half" idx="10"/>
          </p:nvPr>
        </p:nvSpPr>
        <p:spPr/>
        <p:txBody>
          <a:bodyPr/>
          <a:lstStyle/>
          <a:p>
            <a:fld id="{8C3721C4-2094-43D2-9908-13785D8BEE84}" type="datetimeFigureOut">
              <a:rPr lang="en-US" smtClean="0"/>
              <a:t>5/2/2023</a:t>
            </a:fld>
            <a:endParaRPr lang="en-US"/>
          </a:p>
        </p:txBody>
      </p:sp>
      <p:sp>
        <p:nvSpPr>
          <p:cNvPr id="6" name="Footer Placeholder 5">
            <a:extLst>
              <a:ext uri="{FF2B5EF4-FFF2-40B4-BE49-F238E27FC236}">
                <a16:creationId xmlns:a16="http://schemas.microsoft.com/office/drawing/2014/main" id="{6CE475E6-6A5B-4A19-D424-7B929167D3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6E9F68-6C81-C616-2368-15B1A34760C1}"/>
              </a:ext>
            </a:extLst>
          </p:cNvPr>
          <p:cNvSpPr>
            <a:spLocks noGrp="1"/>
          </p:cNvSpPr>
          <p:nvPr>
            <p:ph type="sldNum" sz="quarter" idx="12"/>
          </p:nvPr>
        </p:nvSpPr>
        <p:spPr/>
        <p:txBody>
          <a:bodyPr/>
          <a:lstStyle/>
          <a:p>
            <a:fld id="{032838DF-2CDB-4257-9164-82A213605212}" type="slidenum">
              <a:rPr lang="en-US" smtClean="0"/>
              <a:t>‹#›</a:t>
            </a:fld>
            <a:endParaRPr lang="en-US"/>
          </a:p>
        </p:txBody>
      </p:sp>
    </p:spTree>
    <p:extLst>
      <p:ext uri="{BB962C8B-B14F-4D97-AF65-F5344CB8AC3E}">
        <p14:creationId xmlns:p14="http://schemas.microsoft.com/office/powerpoint/2010/main" val="576994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259516-0822-4BAD-1193-FDCAFECE8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7F577B-01DA-986E-23BA-A03CB1DAD6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E9556-6854-B3BE-3D71-63790B411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721C4-2094-43D2-9908-13785D8BEE84}" type="datetimeFigureOut">
              <a:rPr lang="en-US" smtClean="0"/>
              <a:t>5/2/2023</a:t>
            </a:fld>
            <a:endParaRPr lang="en-US"/>
          </a:p>
        </p:txBody>
      </p:sp>
      <p:sp>
        <p:nvSpPr>
          <p:cNvPr id="5" name="Footer Placeholder 4">
            <a:extLst>
              <a:ext uri="{FF2B5EF4-FFF2-40B4-BE49-F238E27FC236}">
                <a16:creationId xmlns:a16="http://schemas.microsoft.com/office/drawing/2014/main" id="{92874E3A-F349-875B-56B1-15AD235BE4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8ED4A2-7F42-818C-CD6F-3C394A4D02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2838DF-2CDB-4257-9164-82A213605212}" type="slidenum">
              <a:rPr lang="en-US" smtClean="0"/>
              <a:t>‹#›</a:t>
            </a:fld>
            <a:endParaRPr lang="en-US"/>
          </a:p>
        </p:txBody>
      </p:sp>
    </p:spTree>
    <p:extLst>
      <p:ext uri="{BB962C8B-B14F-4D97-AF65-F5344CB8AC3E}">
        <p14:creationId xmlns:p14="http://schemas.microsoft.com/office/powerpoint/2010/main" val="3844159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wwa4PTsm5fw"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youtube.com/watch?v=GV6dY8rrn4w"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r.Sabyrbekov@osce-academy.net"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Windmills">
            <a:extLst>
              <a:ext uri="{FF2B5EF4-FFF2-40B4-BE49-F238E27FC236}">
                <a16:creationId xmlns:a16="http://schemas.microsoft.com/office/drawing/2014/main" id="{81D92C98-24C6-6FF7-42D4-68EF2E77DE6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825BE7-CF50-EBDE-4E51-7C3CA12C932A}"/>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Sectors: Energy</a:t>
            </a:r>
          </a:p>
        </p:txBody>
      </p:sp>
      <p:sp>
        <p:nvSpPr>
          <p:cNvPr id="3" name="Subtitle 2">
            <a:extLst>
              <a:ext uri="{FF2B5EF4-FFF2-40B4-BE49-F238E27FC236}">
                <a16:creationId xmlns:a16="http://schemas.microsoft.com/office/drawing/2014/main" id="{FF9DAF8C-3F29-AFB7-6895-FC55C1E0384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Rahat Sabyrbekov</a:t>
            </a:r>
          </a:p>
          <a:p>
            <a:r>
              <a:rPr lang="en-US" sz="2200">
                <a:solidFill>
                  <a:srgbClr val="FFFFFF"/>
                </a:solidFill>
              </a:rPr>
              <a:t>OSCE Academy</a:t>
            </a:r>
          </a:p>
          <a:p>
            <a:r>
              <a:rPr lang="en-US" sz="2200">
                <a:solidFill>
                  <a:srgbClr val="FFFFFF"/>
                </a:solidFill>
              </a:rPr>
              <a:t>Bishkek 2023</a:t>
            </a:r>
          </a:p>
        </p:txBody>
      </p:sp>
    </p:spTree>
    <p:extLst>
      <p:ext uri="{BB962C8B-B14F-4D97-AF65-F5344CB8AC3E}">
        <p14:creationId xmlns:p14="http://schemas.microsoft.com/office/powerpoint/2010/main" val="258261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C9B446A-6343-4E56-90BA-061E4DDF0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3EC72A1B-03D3-499C-B4BF-AC68EEC22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216322C2-3CF0-4D33-BF90-3F384CF6D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9D98D5-6E02-7FC6-B56E-6CE6AFDE3D14}"/>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400" b="0" i="0" u="none" strike="noStrike" kern="1200" baseline="0">
                <a:solidFill>
                  <a:schemeClr val="tx1"/>
                </a:solidFill>
                <a:latin typeface="+mj-lt"/>
                <a:ea typeface="+mj-ea"/>
                <a:cs typeface="+mj-cs"/>
              </a:rPr>
              <a:t>Implementation and Progress of the Climate and Energy Package 2008</a:t>
            </a:r>
            <a:endParaRPr lang="en-US" sz="2400" kern="1200">
              <a:solidFill>
                <a:schemeClr val="tx1"/>
              </a:solidFill>
              <a:latin typeface="+mj-lt"/>
              <a:ea typeface="+mj-ea"/>
              <a:cs typeface="+mj-cs"/>
            </a:endParaRP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24659E8-1662-3F4B-292F-562FCFC8901F}"/>
              </a:ext>
            </a:extLst>
          </p:cNvPr>
          <p:cNvSpPr>
            <a:spLocks noGrp="1"/>
          </p:cNvSpPr>
          <p:nvPr>
            <p:ph sz="half" idx="1"/>
          </p:nvPr>
        </p:nvSpPr>
        <p:spPr>
          <a:xfrm>
            <a:off x="371094" y="2718054"/>
            <a:ext cx="3438906" cy="3207258"/>
          </a:xfrm>
        </p:spPr>
        <p:txBody>
          <a:bodyPr vert="horz" lIns="91440" tIns="45720" rIns="91440" bIns="45720" rtlCol="0" anchor="t">
            <a:normAutofit/>
          </a:bodyPr>
          <a:lstStyle/>
          <a:p>
            <a:r>
              <a:rPr lang="en-US" sz="1700"/>
              <a:t>All economic sectors have reduced their emissions since 1990, except transport</a:t>
            </a:r>
          </a:p>
          <a:p>
            <a:endParaRPr lang="en-US" sz="1700"/>
          </a:p>
        </p:txBody>
      </p:sp>
      <p:pic>
        <p:nvPicPr>
          <p:cNvPr id="6" name="Content Placeholder 5">
            <a:extLst>
              <a:ext uri="{FF2B5EF4-FFF2-40B4-BE49-F238E27FC236}">
                <a16:creationId xmlns:a16="http://schemas.microsoft.com/office/drawing/2014/main" id="{31BBA0AD-27FA-B750-5CD6-C806663C6EA8}"/>
              </a:ext>
            </a:extLst>
          </p:cNvPr>
          <p:cNvPicPr>
            <a:picLocks noGrp="1" noChangeAspect="1"/>
          </p:cNvPicPr>
          <p:nvPr>
            <p:ph sz="half" idx="2"/>
          </p:nvPr>
        </p:nvPicPr>
        <p:blipFill>
          <a:blip r:embed="rId3"/>
          <a:stretch>
            <a:fillRect/>
          </a:stretch>
        </p:blipFill>
        <p:spPr>
          <a:xfrm>
            <a:off x="4898967" y="1233990"/>
            <a:ext cx="6921940" cy="4499261"/>
          </a:xfrm>
          <a:prstGeom prst="rect">
            <a:avLst/>
          </a:prstGeom>
        </p:spPr>
      </p:pic>
    </p:spTree>
    <p:extLst>
      <p:ext uri="{BB962C8B-B14F-4D97-AF65-F5344CB8AC3E}">
        <p14:creationId xmlns:p14="http://schemas.microsoft.com/office/powerpoint/2010/main" val="3759827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AFF68-A08A-A866-468C-75C654C57107}"/>
              </a:ext>
            </a:extLst>
          </p:cNvPr>
          <p:cNvSpPr>
            <a:spLocks noGrp="1"/>
          </p:cNvSpPr>
          <p:nvPr>
            <p:ph type="title"/>
          </p:nvPr>
        </p:nvSpPr>
        <p:spPr/>
        <p:txBody>
          <a:bodyPr>
            <a:normAutofit fontScale="90000"/>
          </a:bodyPr>
          <a:lstStyle/>
          <a:p>
            <a:r>
              <a:rPr lang="en-US" sz="4400" b="1" i="0" u="none" strike="noStrike" baseline="0" dirty="0">
                <a:latin typeface="Arial-BoldMT"/>
              </a:rPr>
              <a:t>Evaluation of EU policies: contributions of instruments and other factors</a:t>
            </a:r>
            <a:endParaRPr lang="en-US" dirty="0"/>
          </a:p>
        </p:txBody>
      </p:sp>
      <p:sp>
        <p:nvSpPr>
          <p:cNvPr id="3" name="Content Placeholder 2">
            <a:extLst>
              <a:ext uri="{FF2B5EF4-FFF2-40B4-BE49-F238E27FC236}">
                <a16:creationId xmlns:a16="http://schemas.microsoft.com/office/drawing/2014/main" id="{8328E148-295A-F716-79B8-C7A9A048C159}"/>
              </a:ext>
            </a:extLst>
          </p:cNvPr>
          <p:cNvSpPr>
            <a:spLocks noGrp="1"/>
          </p:cNvSpPr>
          <p:nvPr>
            <p:ph idx="1"/>
          </p:nvPr>
        </p:nvSpPr>
        <p:spPr/>
        <p:txBody>
          <a:bodyPr>
            <a:normAutofit/>
          </a:bodyPr>
          <a:lstStyle/>
          <a:p>
            <a:r>
              <a:rPr lang="en-US" i="0" u="none" strike="noStrike" baseline="0" dirty="0"/>
              <a:t>Many factors have contributed to these reductions. </a:t>
            </a:r>
          </a:p>
          <a:p>
            <a:pPr lvl="1"/>
            <a:r>
              <a:rPr lang="en-US" sz="2800" i="0" u="none" strike="noStrike" baseline="0" dirty="0"/>
              <a:t>EU climate and energy policy, increasing importance of the services sector, larger imports of consumer goods, warmer winters, economic crisis.</a:t>
            </a:r>
          </a:p>
          <a:p>
            <a:r>
              <a:rPr lang="en-US" dirty="0"/>
              <a:t>Climate and energy policy </a:t>
            </a:r>
          </a:p>
          <a:p>
            <a:pPr algn="l"/>
            <a:r>
              <a:rPr lang="en-US" i="0" u="none" strike="noStrike" baseline="0" dirty="0"/>
              <a:t>Renewable energies resulting from introduction of national support schemes, triggered by EU RES support</a:t>
            </a:r>
          </a:p>
          <a:p>
            <a:pPr algn="l"/>
            <a:r>
              <a:rPr lang="en-US" i="0" u="none" strike="noStrike" baseline="0" dirty="0"/>
              <a:t>Emission trading</a:t>
            </a:r>
            <a:endParaRPr lang="en-US" dirty="0"/>
          </a:p>
          <a:p>
            <a:pPr algn="l"/>
            <a:r>
              <a:rPr lang="en-US" i="0" u="none" strike="noStrike" baseline="0" dirty="0"/>
              <a:t>Emission reductions in agriculture and waste</a:t>
            </a:r>
            <a:endParaRPr lang="en-US" dirty="0"/>
          </a:p>
        </p:txBody>
      </p:sp>
    </p:spTree>
    <p:extLst>
      <p:ext uri="{BB962C8B-B14F-4D97-AF65-F5344CB8AC3E}">
        <p14:creationId xmlns:p14="http://schemas.microsoft.com/office/powerpoint/2010/main" val="27152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528F-EAE9-294B-8D9B-ED3399E5428A}"/>
              </a:ext>
            </a:extLst>
          </p:cNvPr>
          <p:cNvSpPr>
            <a:spLocks noGrp="1"/>
          </p:cNvSpPr>
          <p:nvPr>
            <p:ph type="title"/>
          </p:nvPr>
        </p:nvSpPr>
        <p:spPr>
          <a:xfrm>
            <a:off x="838200" y="365125"/>
            <a:ext cx="10515600" cy="779463"/>
          </a:xfrm>
        </p:spPr>
        <p:txBody>
          <a:bodyPr>
            <a:normAutofit/>
          </a:bodyPr>
          <a:lstStyle/>
          <a:p>
            <a:r>
              <a:rPr lang="en-US" sz="3600" b="1" i="0" u="none" strike="noStrike" baseline="0" dirty="0">
                <a:latin typeface="Arial-BoldMT"/>
              </a:rPr>
              <a:t>Target: Expanding renewable energy</a:t>
            </a:r>
            <a:endParaRPr lang="en-US" sz="3600" dirty="0"/>
          </a:p>
        </p:txBody>
      </p:sp>
      <p:sp>
        <p:nvSpPr>
          <p:cNvPr id="3" name="Content Placeholder 2">
            <a:extLst>
              <a:ext uri="{FF2B5EF4-FFF2-40B4-BE49-F238E27FC236}">
                <a16:creationId xmlns:a16="http://schemas.microsoft.com/office/drawing/2014/main" id="{E62CF02E-8F29-993D-229A-10BCDECE4F1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42F4609-E68D-9C4D-0279-74FAD14F6DE9}"/>
              </a:ext>
            </a:extLst>
          </p:cNvPr>
          <p:cNvPicPr>
            <a:picLocks noChangeAspect="1"/>
          </p:cNvPicPr>
          <p:nvPr/>
        </p:nvPicPr>
        <p:blipFill>
          <a:blip r:embed="rId3"/>
          <a:stretch>
            <a:fillRect/>
          </a:stretch>
        </p:blipFill>
        <p:spPr>
          <a:xfrm>
            <a:off x="838200" y="1041432"/>
            <a:ext cx="9998122" cy="5311600"/>
          </a:xfrm>
          <a:prstGeom prst="rect">
            <a:avLst/>
          </a:prstGeom>
        </p:spPr>
      </p:pic>
    </p:spTree>
    <p:extLst>
      <p:ext uri="{BB962C8B-B14F-4D97-AF65-F5344CB8AC3E}">
        <p14:creationId xmlns:p14="http://schemas.microsoft.com/office/powerpoint/2010/main" val="3126979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ABC54-7FCC-F159-0F2D-98BE4B316A7A}"/>
              </a:ext>
            </a:extLst>
          </p:cNvPr>
          <p:cNvSpPr>
            <a:spLocks noGrp="1"/>
          </p:cNvSpPr>
          <p:nvPr>
            <p:ph type="title"/>
          </p:nvPr>
        </p:nvSpPr>
        <p:spPr/>
        <p:txBody>
          <a:bodyPr/>
          <a:lstStyle/>
          <a:p>
            <a:r>
              <a:rPr lang="en-US" sz="4400" b="1" i="0" u="none" strike="noStrike" baseline="0" dirty="0">
                <a:latin typeface="Arial-BoldMT"/>
              </a:rPr>
              <a:t>Evaluation of Instruments: Renewable Energy Directive</a:t>
            </a:r>
            <a:endParaRPr lang="en-US" dirty="0"/>
          </a:p>
        </p:txBody>
      </p:sp>
      <p:sp>
        <p:nvSpPr>
          <p:cNvPr id="3" name="Content Placeholder 2">
            <a:extLst>
              <a:ext uri="{FF2B5EF4-FFF2-40B4-BE49-F238E27FC236}">
                <a16:creationId xmlns:a16="http://schemas.microsoft.com/office/drawing/2014/main" id="{2FCE4F44-03B5-A776-C1D4-958520C2EC3F}"/>
              </a:ext>
            </a:extLst>
          </p:cNvPr>
          <p:cNvSpPr>
            <a:spLocks noGrp="1"/>
          </p:cNvSpPr>
          <p:nvPr>
            <p:ph idx="1"/>
          </p:nvPr>
        </p:nvSpPr>
        <p:spPr/>
        <p:txBody>
          <a:bodyPr>
            <a:normAutofit lnSpcReduction="10000"/>
          </a:bodyPr>
          <a:lstStyle/>
          <a:p>
            <a:r>
              <a:rPr lang="en-US" sz="3600" dirty="0"/>
              <a:t>The Renewable Energy Directive sets a framework for renewable energy promotion by providing:</a:t>
            </a:r>
          </a:p>
          <a:p>
            <a:pPr lvl="1"/>
            <a:r>
              <a:rPr lang="en-US" sz="3200" dirty="0"/>
              <a:t>Mandatory targets;</a:t>
            </a:r>
          </a:p>
          <a:p>
            <a:pPr lvl="1"/>
            <a:r>
              <a:rPr lang="en-US" sz="3200" dirty="0"/>
              <a:t>Detailed planning and regular monitoring requirements for MS;</a:t>
            </a:r>
          </a:p>
          <a:p>
            <a:pPr lvl="1"/>
            <a:r>
              <a:rPr lang="en-US" sz="3200" dirty="0"/>
              <a:t>A common framework for sustainability certification of biofuels;</a:t>
            </a:r>
          </a:p>
          <a:p>
            <a:pPr lvl="1"/>
            <a:r>
              <a:rPr lang="en-US" sz="3200" dirty="0"/>
              <a:t>Rules on simplification of administrative procedures to be implemented by MS.</a:t>
            </a:r>
          </a:p>
        </p:txBody>
      </p:sp>
    </p:spTree>
    <p:extLst>
      <p:ext uri="{BB962C8B-B14F-4D97-AF65-F5344CB8AC3E}">
        <p14:creationId xmlns:p14="http://schemas.microsoft.com/office/powerpoint/2010/main" val="1607902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D44C-A354-EB36-5F57-014CEE522B25}"/>
              </a:ext>
            </a:extLst>
          </p:cNvPr>
          <p:cNvSpPr>
            <a:spLocks noGrp="1"/>
          </p:cNvSpPr>
          <p:nvPr>
            <p:ph type="title"/>
          </p:nvPr>
        </p:nvSpPr>
        <p:spPr/>
        <p:txBody>
          <a:bodyPr/>
          <a:lstStyle/>
          <a:p>
            <a:r>
              <a:rPr lang="en-US" dirty="0"/>
              <a:t>Renewable energy policy database and support</a:t>
            </a:r>
          </a:p>
        </p:txBody>
      </p:sp>
      <p:pic>
        <p:nvPicPr>
          <p:cNvPr id="5" name="Content Placeholder 4">
            <a:extLst>
              <a:ext uri="{FF2B5EF4-FFF2-40B4-BE49-F238E27FC236}">
                <a16:creationId xmlns:a16="http://schemas.microsoft.com/office/drawing/2014/main" id="{E0C6D447-7239-821B-133B-12D328340D20}"/>
              </a:ext>
            </a:extLst>
          </p:cNvPr>
          <p:cNvPicPr>
            <a:picLocks noGrp="1" noChangeAspect="1"/>
          </p:cNvPicPr>
          <p:nvPr>
            <p:ph idx="1"/>
          </p:nvPr>
        </p:nvPicPr>
        <p:blipFill>
          <a:blip r:embed="rId2"/>
          <a:stretch>
            <a:fillRect/>
          </a:stretch>
        </p:blipFill>
        <p:spPr>
          <a:xfrm>
            <a:off x="389019" y="1883391"/>
            <a:ext cx="11413961" cy="4609484"/>
          </a:xfrm>
        </p:spPr>
      </p:pic>
    </p:spTree>
    <p:extLst>
      <p:ext uri="{BB962C8B-B14F-4D97-AF65-F5344CB8AC3E}">
        <p14:creationId xmlns:p14="http://schemas.microsoft.com/office/powerpoint/2010/main" val="3930049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0CAD7D-E765-6DF4-B96A-DB4B836A6FEE}"/>
              </a:ext>
            </a:extLst>
          </p:cNvPr>
          <p:cNvSpPr>
            <a:spLocks noGrp="1"/>
          </p:cNvSpPr>
          <p:nvPr>
            <p:ph type="title"/>
          </p:nvPr>
        </p:nvSpPr>
        <p:spPr>
          <a:xfrm>
            <a:off x="841248" y="426720"/>
            <a:ext cx="10506456" cy="1919141"/>
          </a:xfrm>
        </p:spPr>
        <p:txBody>
          <a:bodyPr anchor="b">
            <a:normAutofit/>
          </a:bodyPr>
          <a:lstStyle/>
          <a:p>
            <a:r>
              <a:rPr lang="en-US" sz="6000"/>
              <a:t>Target: Increasing Energy Efficiency</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5D1825B-B3CB-2E59-AF81-9D723796FBC1}"/>
              </a:ext>
            </a:extLst>
          </p:cNvPr>
          <p:cNvSpPr>
            <a:spLocks noGrp="1"/>
          </p:cNvSpPr>
          <p:nvPr>
            <p:ph idx="1"/>
          </p:nvPr>
        </p:nvSpPr>
        <p:spPr>
          <a:xfrm>
            <a:off x="841248" y="3337269"/>
            <a:ext cx="10509504" cy="2905686"/>
          </a:xfrm>
        </p:spPr>
        <p:txBody>
          <a:bodyPr>
            <a:normAutofit/>
          </a:bodyPr>
          <a:lstStyle/>
          <a:p>
            <a:r>
              <a:rPr lang="en-US" sz="2200"/>
              <a:t>The EU aimed to improve energy efficiency by 20% by 2020.</a:t>
            </a:r>
          </a:p>
          <a:p>
            <a:r>
              <a:rPr lang="en-US" sz="2200"/>
              <a:t>There are also considerable differences between MS. Only four Member States (Bulgaria, Denmark, France and Germany) are making “good progress” in reducing energy consumption and primary energy intensity. </a:t>
            </a:r>
          </a:p>
          <a:p>
            <a:r>
              <a:rPr lang="en-US" sz="2200"/>
              <a:t>Current policies in most MS, however, are not sufficiently developed and / or implemented</a:t>
            </a:r>
          </a:p>
        </p:txBody>
      </p:sp>
    </p:spTree>
    <p:extLst>
      <p:ext uri="{BB962C8B-B14F-4D97-AF65-F5344CB8AC3E}">
        <p14:creationId xmlns:p14="http://schemas.microsoft.com/office/powerpoint/2010/main" val="341735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C477752-ACCA-41C1-9B1D-D0CED1F9C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62360-102B-DE8A-AE0C-75A535E14163}"/>
              </a:ext>
            </a:extLst>
          </p:cNvPr>
          <p:cNvSpPr>
            <a:spLocks noGrp="1"/>
          </p:cNvSpPr>
          <p:nvPr>
            <p:ph type="title"/>
          </p:nvPr>
        </p:nvSpPr>
        <p:spPr>
          <a:xfrm>
            <a:off x="838200" y="347664"/>
            <a:ext cx="6163624" cy="1306475"/>
          </a:xfrm>
        </p:spPr>
        <p:txBody>
          <a:bodyPr vert="horz" lIns="91440" tIns="45720" rIns="91440" bIns="45720" rtlCol="0" anchor="ctr">
            <a:normAutofit/>
          </a:bodyPr>
          <a:lstStyle/>
          <a:p>
            <a:pPr algn="ctr"/>
            <a:r>
              <a:rPr lang="en-US" kern="1200">
                <a:solidFill>
                  <a:schemeClr val="tx1"/>
                </a:solidFill>
                <a:latin typeface="+mj-lt"/>
                <a:ea typeface="+mj-ea"/>
                <a:cs typeface="+mj-cs"/>
              </a:rPr>
              <a:t>Energy efficiency progress</a:t>
            </a:r>
          </a:p>
        </p:txBody>
      </p:sp>
      <p:pic>
        <p:nvPicPr>
          <p:cNvPr id="6" name="Content Placeholder 5">
            <a:extLst>
              <a:ext uri="{FF2B5EF4-FFF2-40B4-BE49-F238E27FC236}">
                <a16:creationId xmlns:a16="http://schemas.microsoft.com/office/drawing/2014/main" id="{3DEB0933-3FFA-1388-AF73-E57865080718}"/>
              </a:ext>
            </a:extLst>
          </p:cNvPr>
          <p:cNvPicPr>
            <a:picLocks noGrp="1" noChangeAspect="1"/>
          </p:cNvPicPr>
          <p:nvPr>
            <p:ph sz="half" idx="2"/>
          </p:nvPr>
        </p:nvPicPr>
        <p:blipFill>
          <a:blip r:embed="rId3"/>
          <a:stretch>
            <a:fillRect/>
          </a:stretch>
        </p:blipFill>
        <p:spPr>
          <a:xfrm>
            <a:off x="1731432" y="1845426"/>
            <a:ext cx="8726082" cy="4450303"/>
          </a:xfrm>
          <a:prstGeom prst="rect">
            <a:avLst/>
          </a:prstGeom>
        </p:spPr>
      </p:pic>
    </p:spTree>
    <p:extLst>
      <p:ext uri="{BB962C8B-B14F-4D97-AF65-F5344CB8AC3E}">
        <p14:creationId xmlns:p14="http://schemas.microsoft.com/office/powerpoint/2010/main" val="4022587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10B90F-0768-0535-0928-3278F0272C28}"/>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E2685B18-3541-DDE9-4089-82A601F2865A}"/>
              </a:ext>
            </a:extLst>
          </p:cNvPr>
          <p:cNvPicPr>
            <a:picLocks noChangeAspect="1"/>
          </p:cNvPicPr>
          <p:nvPr/>
        </p:nvPicPr>
        <p:blipFill>
          <a:blip r:embed="rId2"/>
          <a:stretch>
            <a:fillRect/>
          </a:stretch>
        </p:blipFill>
        <p:spPr>
          <a:xfrm>
            <a:off x="573206" y="290545"/>
            <a:ext cx="10914348" cy="6202330"/>
          </a:xfrm>
          <a:prstGeom prst="rect">
            <a:avLst/>
          </a:prstGeom>
        </p:spPr>
      </p:pic>
    </p:spTree>
    <p:extLst>
      <p:ext uri="{BB962C8B-B14F-4D97-AF65-F5344CB8AC3E}">
        <p14:creationId xmlns:p14="http://schemas.microsoft.com/office/powerpoint/2010/main" val="27830049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368B2E2-3A19-AD7D-44E9-1C80E730C92E}"/>
              </a:ext>
            </a:extLst>
          </p:cNvPr>
          <p:cNvPicPr>
            <a:picLocks noGrp="1" noChangeAspect="1"/>
          </p:cNvPicPr>
          <p:nvPr>
            <p:ph idx="1"/>
          </p:nvPr>
        </p:nvPicPr>
        <p:blipFill rotWithShape="1">
          <a:blip r:embed="rId2"/>
          <a:srcRect b="18494"/>
          <a:stretch/>
        </p:blipFill>
        <p:spPr>
          <a:xfrm>
            <a:off x="20" y="1282"/>
            <a:ext cx="12191980" cy="6856718"/>
          </a:xfrm>
          <a:prstGeom prst="rect">
            <a:avLst/>
          </a:prstGeom>
        </p:spPr>
      </p:pic>
    </p:spTree>
    <p:extLst>
      <p:ext uri="{BB962C8B-B14F-4D97-AF65-F5344CB8AC3E}">
        <p14:creationId xmlns:p14="http://schemas.microsoft.com/office/powerpoint/2010/main" val="932222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1D08809E-D462-9E61-47F6-125C8C4AD944}"/>
              </a:ext>
            </a:extLst>
          </p:cNvPr>
          <p:cNvPicPr>
            <a:picLocks noGrp="1" noChangeAspect="1"/>
          </p:cNvPicPr>
          <p:nvPr>
            <p:ph idx="1"/>
          </p:nvPr>
        </p:nvPicPr>
        <p:blipFill rotWithShape="1">
          <a:blip r:embed="rId2"/>
          <a:srcRect b="3035"/>
          <a:stretch/>
        </p:blipFill>
        <p:spPr>
          <a:xfrm>
            <a:off x="20" y="1282"/>
            <a:ext cx="12191980" cy="6856718"/>
          </a:xfrm>
          <a:prstGeom prst="rect">
            <a:avLst/>
          </a:prstGeom>
        </p:spPr>
      </p:pic>
    </p:spTree>
    <p:extLst>
      <p:ext uri="{BB962C8B-B14F-4D97-AF65-F5344CB8AC3E}">
        <p14:creationId xmlns:p14="http://schemas.microsoft.com/office/powerpoint/2010/main" val="1367432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19B9CD8-8A0C-526E-FD3F-5E849B28A3A1}"/>
              </a:ext>
            </a:extLst>
          </p:cNvPr>
          <p:cNvSpPr>
            <a:spLocks noGrp="1"/>
          </p:cNvSpPr>
          <p:nvPr>
            <p:ph type="ctrTitle"/>
          </p:nvPr>
        </p:nvSpPr>
        <p:spPr>
          <a:xfrm>
            <a:off x="643468" y="643467"/>
            <a:ext cx="4620584" cy="4567137"/>
          </a:xfrm>
        </p:spPr>
        <p:txBody>
          <a:bodyPr>
            <a:normAutofit/>
          </a:bodyPr>
          <a:lstStyle/>
          <a:p>
            <a:pPr algn="l"/>
            <a:r>
              <a:rPr lang="en-US" sz="3400"/>
              <a:t>EU climate and energy governance in times of crisis: towards a new agenda, Journal of European</a:t>
            </a:r>
            <a:br>
              <a:rPr lang="en-US" sz="3400"/>
            </a:br>
            <a:r>
              <a:rPr lang="en-US" sz="3400"/>
              <a:t>Public Policy, 28:7, 959-979, DOI: 10.1080/13501763.2021.1918221</a:t>
            </a:r>
          </a:p>
        </p:txBody>
      </p:sp>
      <p:sp>
        <p:nvSpPr>
          <p:cNvPr id="5" name="Subtitle 4">
            <a:extLst>
              <a:ext uri="{FF2B5EF4-FFF2-40B4-BE49-F238E27FC236}">
                <a16:creationId xmlns:a16="http://schemas.microsoft.com/office/drawing/2014/main" id="{832FBB7C-4D3C-158D-2A0F-2F8B41296B53}"/>
              </a:ext>
            </a:extLst>
          </p:cNvPr>
          <p:cNvSpPr>
            <a:spLocks noGrp="1"/>
          </p:cNvSpPr>
          <p:nvPr>
            <p:ph type="subTitle" idx="1"/>
          </p:nvPr>
        </p:nvSpPr>
        <p:spPr>
          <a:xfrm>
            <a:off x="643467" y="5277684"/>
            <a:ext cx="4620584" cy="775494"/>
          </a:xfrm>
        </p:spPr>
        <p:txBody>
          <a:bodyPr>
            <a:normAutofit/>
          </a:bodyPr>
          <a:lstStyle/>
          <a:p>
            <a:pPr algn="l"/>
            <a:r>
              <a:rPr lang="en-US" sz="2200"/>
              <a:t>Ingmar von </a:t>
            </a:r>
            <a:r>
              <a:rPr lang="en-US" sz="2200" err="1"/>
              <a:t>Homeyer</a:t>
            </a:r>
            <a:r>
              <a:rPr lang="en-US" sz="2200"/>
              <a:t>, Sebastian </a:t>
            </a:r>
            <a:r>
              <a:rPr lang="en-US" sz="2200" err="1"/>
              <a:t>Oberthür</a:t>
            </a:r>
            <a:r>
              <a:rPr lang="en-US" sz="2200"/>
              <a:t> &amp; Andrew J. Jordan (2021) </a:t>
            </a:r>
          </a:p>
        </p:txBody>
      </p:sp>
      <p:pic>
        <p:nvPicPr>
          <p:cNvPr id="7" name="Picture 6">
            <a:extLst>
              <a:ext uri="{FF2B5EF4-FFF2-40B4-BE49-F238E27FC236}">
                <a16:creationId xmlns:a16="http://schemas.microsoft.com/office/drawing/2014/main" id="{06F5CE0D-9001-4EBF-5B9D-CDA2DD550FAD}"/>
              </a:ext>
            </a:extLst>
          </p:cNvPr>
          <p:cNvPicPr>
            <a:picLocks noChangeAspect="1"/>
          </p:cNvPicPr>
          <p:nvPr/>
        </p:nvPicPr>
        <p:blipFill rotWithShape="1">
          <a:blip r:embed="rId2"/>
          <a:srcRect r="130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148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F34C988E-07A2-EA83-6A05-A955547D39DE}"/>
              </a:ext>
            </a:extLst>
          </p:cNvPr>
          <p:cNvPicPr>
            <a:picLocks noGrp="1" noChangeAspect="1"/>
          </p:cNvPicPr>
          <p:nvPr>
            <p:ph idx="1"/>
          </p:nvPr>
        </p:nvPicPr>
        <p:blipFill rotWithShape="1">
          <a:blip r:embed="rId2"/>
          <a:srcRect l="1886" r="6096" b="-1"/>
          <a:stretch/>
        </p:blipFill>
        <p:spPr>
          <a:xfrm>
            <a:off x="20" y="1282"/>
            <a:ext cx="12191980" cy="6856718"/>
          </a:xfrm>
          <a:prstGeom prst="rect">
            <a:avLst/>
          </a:prstGeom>
        </p:spPr>
      </p:pic>
    </p:spTree>
    <p:extLst>
      <p:ext uri="{BB962C8B-B14F-4D97-AF65-F5344CB8AC3E}">
        <p14:creationId xmlns:p14="http://schemas.microsoft.com/office/powerpoint/2010/main" val="2508167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9136299D-8939-362A-E5B0-7084FF3CC7C1}"/>
              </a:ext>
            </a:extLst>
          </p:cNvPr>
          <p:cNvPicPr>
            <a:picLocks noGrp="1" noChangeAspect="1"/>
          </p:cNvPicPr>
          <p:nvPr>
            <p:ph idx="1"/>
          </p:nvPr>
        </p:nvPicPr>
        <p:blipFill rotWithShape="1">
          <a:blip r:embed="rId3"/>
          <a:srcRect b="11781"/>
          <a:stretch/>
        </p:blipFill>
        <p:spPr>
          <a:xfrm>
            <a:off x="20" y="1282"/>
            <a:ext cx="12191980" cy="6856718"/>
          </a:xfrm>
          <a:prstGeom prst="rect">
            <a:avLst/>
          </a:prstGeom>
        </p:spPr>
      </p:pic>
    </p:spTree>
    <p:extLst>
      <p:ext uri="{BB962C8B-B14F-4D97-AF65-F5344CB8AC3E}">
        <p14:creationId xmlns:p14="http://schemas.microsoft.com/office/powerpoint/2010/main" val="1646407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D861F1-F386-4A7D-A4BF-3BEB82DEB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370E17F-EA6A-C215-19CA-0B7DC0E31A36}"/>
              </a:ext>
            </a:extLst>
          </p:cNvPr>
          <p:cNvSpPr>
            <a:spLocks noGrp="1"/>
          </p:cNvSpPr>
          <p:nvPr>
            <p:ph type="title"/>
          </p:nvPr>
        </p:nvSpPr>
        <p:spPr>
          <a:xfrm>
            <a:off x="1115568" y="1408153"/>
            <a:ext cx="10168128" cy="1315035"/>
          </a:xfrm>
        </p:spPr>
        <p:txBody>
          <a:bodyPr>
            <a:normAutofit/>
          </a:bodyPr>
          <a:lstStyle/>
          <a:p>
            <a:r>
              <a:rPr lang="en-US" sz="4000" b="1" i="0" u="none" strike="noStrike" baseline="0">
                <a:latin typeface="Arial-BoldMT"/>
              </a:rPr>
              <a:t>Evaluation of instruments</a:t>
            </a:r>
            <a:endParaRPr lang="en-US" sz="4000"/>
          </a:p>
        </p:txBody>
      </p:sp>
      <p:sp>
        <p:nvSpPr>
          <p:cNvPr id="12" name="Rectangle 11">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7136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BAD904F1-EE24-51E5-6917-41A3EAE9C32A}"/>
              </a:ext>
            </a:extLst>
          </p:cNvPr>
          <p:cNvSpPr>
            <a:spLocks noGrp="1"/>
          </p:cNvSpPr>
          <p:nvPr>
            <p:ph idx="1"/>
          </p:nvPr>
        </p:nvSpPr>
        <p:spPr>
          <a:xfrm>
            <a:off x="1115568" y="2962656"/>
            <a:ext cx="10168128" cy="2624328"/>
          </a:xfrm>
        </p:spPr>
        <p:txBody>
          <a:bodyPr>
            <a:normAutofit/>
          </a:bodyPr>
          <a:lstStyle/>
          <a:p>
            <a:r>
              <a:rPr lang="en-US" sz="2000" i="0" u="none" strike="noStrike" baseline="0">
                <a:latin typeface="Arial-BoldMT"/>
              </a:rPr>
              <a:t>Product Standards: </a:t>
            </a:r>
            <a:r>
              <a:rPr lang="en-US" sz="2000" i="0" u="none" strike="noStrike" baseline="0">
                <a:latin typeface="ArialMT"/>
              </a:rPr>
              <a:t>The Ecodesign Directive (2009/125/EC)</a:t>
            </a:r>
          </a:p>
          <a:p>
            <a:r>
              <a:rPr lang="en-US" sz="2000" i="0" u="none" strike="noStrike" baseline="0">
                <a:latin typeface="Arial-BoldMT"/>
              </a:rPr>
              <a:t>Energy Performance Standards for Buildings (EPBD)</a:t>
            </a:r>
          </a:p>
          <a:p>
            <a:r>
              <a:rPr lang="en-US" sz="2000" i="0" u="none" strike="noStrike" baseline="0">
                <a:latin typeface="Arial-BoldMT"/>
              </a:rPr>
              <a:t>Efficiency Standards for Cars</a:t>
            </a:r>
            <a:endParaRPr lang="en-US" sz="2000">
              <a:latin typeface="Arial-BoldMT"/>
            </a:endParaRPr>
          </a:p>
          <a:p>
            <a:r>
              <a:rPr lang="en-US" sz="2000" i="0" u="none" strike="noStrike" baseline="0">
                <a:latin typeface="Arial-BoldMT"/>
              </a:rPr>
              <a:t>Energy Taxation Directive</a:t>
            </a:r>
          </a:p>
          <a:p>
            <a:r>
              <a:rPr lang="en-US" sz="2000">
                <a:latin typeface="Arial-BoldMT"/>
              </a:rPr>
              <a:t>Energy Efficiency Directive</a:t>
            </a:r>
            <a:endParaRPr lang="en-US" sz="2000">
              <a:latin typeface="ArialMT"/>
            </a:endParaRPr>
          </a:p>
        </p:txBody>
      </p:sp>
    </p:spTree>
    <p:extLst>
      <p:ext uri="{BB962C8B-B14F-4D97-AF65-F5344CB8AC3E}">
        <p14:creationId xmlns:p14="http://schemas.microsoft.com/office/powerpoint/2010/main" val="24158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D4E3A-514D-94AC-29A1-2DA97CB621E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i="0" u="none" strike="noStrike" kern="1200" baseline="0">
                <a:solidFill>
                  <a:schemeClr val="bg1"/>
                </a:solidFill>
                <a:latin typeface="+mj-lt"/>
                <a:ea typeface="+mj-ea"/>
                <a:cs typeface="+mj-cs"/>
              </a:rPr>
              <a:t>EU Climate and Energy Policies after 2020 – Targets and Instruments</a:t>
            </a:r>
            <a:endParaRPr lang="en-US" sz="3200" kern="1200">
              <a:solidFill>
                <a:schemeClr val="bg1"/>
              </a:solidFill>
              <a:latin typeface="+mj-lt"/>
              <a:ea typeface="+mj-ea"/>
              <a:cs typeface="+mj-cs"/>
            </a:endParaRPr>
          </a:p>
        </p:txBody>
      </p:sp>
      <p:pic>
        <p:nvPicPr>
          <p:cNvPr id="5" name="Content Placeholder 4">
            <a:extLst>
              <a:ext uri="{FF2B5EF4-FFF2-40B4-BE49-F238E27FC236}">
                <a16:creationId xmlns:a16="http://schemas.microsoft.com/office/drawing/2014/main" id="{7FE97779-43F5-CE4D-DC74-12357959D542}"/>
              </a:ext>
            </a:extLst>
          </p:cNvPr>
          <p:cNvPicPr>
            <a:picLocks noGrp="1" noChangeAspect="1"/>
          </p:cNvPicPr>
          <p:nvPr>
            <p:ph idx="1"/>
          </p:nvPr>
        </p:nvPicPr>
        <p:blipFill>
          <a:blip r:embed="rId2"/>
          <a:stretch>
            <a:fillRect/>
          </a:stretch>
        </p:blipFill>
        <p:spPr>
          <a:xfrm>
            <a:off x="643467" y="1677682"/>
            <a:ext cx="10905066" cy="4389288"/>
          </a:xfrm>
          <a:prstGeom prst="rect">
            <a:avLst/>
          </a:prstGeom>
        </p:spPr>
      </p:pic>
    </p:spTree>
    <p:extLst>
      <p:ext uri="{BB962C8B-B14F-4D97-AF65-F5344CB8AC3E}">
        <p14:creationId xmlns:p14="http://schemas.microsoft.com/office/powerpoint/2010/main" val="4232388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B9FAD7-0962-3BBC-1D79-A10F97966FE8}"/>
              </a:ext>
            </a:extLst>
          </p:cNvPr>
          <p:cNvSpPr>
            <a:spLocks noGrp="1"/>
          </p:cNvSpPr>
          <p:nvPr>
            <p:ph type="title"/>
          </p:nvPr>
        </p:nvSpPr>
        <p:spPr>
          <a:xfrm>
            <a:off x="1383564" y="348865"/>
            <a:ext cx="9718111" cy="1576446"/>
          </a:xfrm>
        </p:spPr>
        <p:txBody>
          <a:bodyPr anchor="ctr">
            <a:normAutofit/>
          </a:bodyPr>
          <a:lstStyle/>
          <a:p>
            <a:r>
              <a:rPr lang="en-US" sz="4000" b="1" i="0" u="none" strike="noStrike" baseline="0">
                <a:solidFill>
                  <a:srgbClr val="FFFFFF"/>
                </a:solidFill>
                <a:latin typeface="Arial-BoldMT"/>
              </a:rPr>
              <a:t>EU Climate and Energy after 2020: Summary and Recommendations</a:t>
            </a: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B6B6D73A-F2E0-9064-3834-DAE60DF561BC}"/>
              </a:ext>
            </a:extLst>
          </p:cNvPr>
          <p:cNvGraphicFramePr>
            <a:graphicFrameLocks noGrp="1"/>
          </p:cNvGraphicFramePr>
          <p:nvPr>
            <p:ph idx="1"/>
            <p:extLst>
              <p:ext uri="{D42A27DB-BD31-4B8C-83A1-F6EECF244321}">
                <p14:modId xmlns:p14="http://schemas.microsoft.com/office/powerpoint/2010/main" val="1265512265"/>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9014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D861F1-F386-4A7D-A4BF-3BEB82DEB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8EBF30-BEB7-68DA-11A6-82D070CA2B85}"/>
              </a:ext>
            </a:extLst>
          </p:cNvPr>
          <p:cNvSpPr>
            <a:spLocks noGrp="1"/>
          </p:cNvSpPr>
          <p:nvPr>
            <p:ph type="title"/>
          </p:nvPr>
        </p:nvSpPr>
        <p:spPr>
          <a:xfrm>
            <a:off x="1115568" y="1408153"/>
            <a:ext cx="10168128" cy="1315035"/>
          </a:xfrm>
        </p:spPr>
        <p:txBody>
          <a:bodyPr>
            <a:normAutofit/>
          </a:bodyPr>
          <a:lstStyle/>
          <a:p>
            <a:r>
              <a:rPr lang="en-US" sz="4000"/>
              <a:t>Future of European Energy</a:t>
            </a:r>
          </a:p>
        </p:txBody>
      </p:sp>
      <p:sp>
        <p:nvSpPr>
          <p:cNvPr id="12" name="Rectangle 11">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7136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7C4DEF9-1F69-4140-20A4-41A57F9F65E9}"/>
              </a:ext>
            </a:extLst>
          </p:cNvPr>
          <p:cNvSpPr>
            <a:spLocks noGrp="1"/>
          </p:cNvSpPr>
          <p:nvPr>
            <p:ph idx="1"/>
          </p:nvPr>
        </p:nvSpPr>
        <p:spPr>
          <a:xfrm>
            <a:off x="1115568" y="2962656"/>
            <a:ext cx="10168128" cy="2624328"/>
          </a:xfrm>
        </p:spPr>
        <p:txBody>
          <a:bodyPr>
            <a:normAutofit/>
          </a:bodyPr>
          <a:lstStyle/>
          <a:p>
            <a:r>
              <a:rPr lang="en-US" sz="2000">
                <a:hlinkClick r:id="rId2"/>
              </a:rPr>
              <a:t>https://www.youtube.com/watch?v=wwa4PTsm5fw</a:t>
            </a:r>
            <a:r>
              <a:rPr lang="en-US" sz="2000"/>
              <a:t> </a:t>
            </a:r>
          </a:p>
        </p:txBody>
      </p:sp>
    </p:spTree>
    <p:extLst>
      <p:ext uri="{BB962C8B-B14F-4D97-AF65-F5344CB8AC3E}">
        <p14:creationId xmlns:p14="http://schemas.microsoft.com/office/powerpoint/2010/main" val="221622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itle 3">
            <a:extLst>
              <a:ext uri="{FF2B5EF4-FFF2-40B4-BE49-F238E27FC236}">
                <a16:creationId xmlns:a16="http://schemas.microsoft.com/office/drawing/2014/main" id="{05A52662-7CD9-D944-EC2E-1CF0D4AE036A}"/>
              </a:ext>
            </a:extLst>
          </p:cNvPr>
          <p:cNvSpPr>
            <a:spLocks noGrp="1"/>
          </p:cNvSpPr>
          <p:nvPr>
            <p:ph type="ctrTitle"/>
          </p:nvPr>
        </p:nvSpPr>
        <p:spPr>
          <a:xfrm>
            <a:off x="1804988" y="1442172"/>
            <a:ext cx="8582025" cy="2177328"/>
          </a:xfrm>
        </p:spPr>
        <p:txBody>
          <a:bodyPr anchor="ctr">
            <a:normAutofit/>
          </a:bodyPr>
          <a:lstStyle/>
          <a:p>
            <a:pPr marL="0" marR="0">
              <a:spcBef>
                <a:spcPts val="0"/>
              </a:spcBef>
              <a:spcAft>
                <a:spcPts val="800"/>
              </a:spcAft>
            </a:pPr>
            <a:r>
              <a:rPr lang="en-US" sz="4600">
                <a:effectLst/>
                <a:latin typeface="Calibri" panose="020F0502020204030204" pitchFamily="34" charset="0"/>
                <a:ea typeface="Calibri" panose="020F0502020204030204" pitchFamily="34" charset="0"/>
                <a:cs typeface="Calibri" panose="020F0502020204030204" pitchFamily="34" charset="0"/>
              </a:rPr>
              <a:t>Review of 50 years of EU energy efficiency policies for buildings. </a:t>
            </a:r>
            <a:endParaRPr lang="en-US" sz="4600"/>
          </a:p>
        </p:txBody>
      </p:sp>
      <p:sp>
        <p:nvSpPr>
          <p:cNvPr id="14" name="Rectangle: Rounded Corners 13">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48459639-FB78-F021-8CF9-7EE9C80B9633}"/>
              </a:ext>
            </a:extLst>
          </p:cNvPr>
          <p:cNvSpPr>
            <a:spLocks noGrp="1"/>
          </p:cNvSpPr>
          <p:nvPr>
            <p:ph type="subTitle" idx="1"/>
          </p:nvPr>
        </p:nvSpPr>
        <p:spPr>
          <a:xfrm>
            <a:off x="2566988" y="3962400"/>
            <a:ext cx="7058025" cy="581025"/>
          </a:xfrm>
        </p:spPr>
        <p:txBody>
          <a:bodyPr anchor="ctr">
            <a:normAutofit/>
          </a:bodyPr>
          <a:lstStyle/>
          <a:p>
            <a:r>
              <a:rPr lang="en-US" sz="1500">
                <a:solidFill>
                  <a:srgbClr val="FFFFFF"/>
                </a:solidFill>
                <a:latin typeface="Calibri" panose="020F0502020204030204" pitchFamily="34" charset="0"/>
                <a:ea typeface="Calibri" panose="020F0502020204030204" pitchFamily="34" charset="0"/>
                <a:cs typeface="Calibri" panose="020F0502020204030204" pitchFamily="34" charset="0"/>
              </a:rPr>
              <a:t>M. Economidou, V. Todeschi, P. Bertoldi, D. D’Agostino, P. Zangheri, L. Castellazzi, 2022 </a:t>
            </a:r>
            <a:endParaRPr lang="en-US" sz="1500">
              <a:solidFill>
                <a:srgbClr val="FFFFFF"/>
              </a:solidFill>
            </a:endParaRPr>
          </a:p>
        </p:txBody>
      </p:sp>
    </p:spTree>
    <p:extLst>
      <p:ext uri="{BB962C8B-B14F-4D97-AF65-F5344CB8AC3E}">
        <p14:creationId xmlns:p14="http://schemas.microsoft.com/office/powerpoint/2010/main" val="66489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CA990D-7833-42A8-1036-BA7F6D92210A}"/>
              </a:ext>
            </a:extLst>
          </p:cNvPr>
          <p:cNvSpPr>
            <a:spLocks noGrp="1"/>
          </p:cNvSpPr>
          <p:nvPr>
            <p:ph type="title"/>
          </p:nvPr>
        </p:nvSpPr>
        <p:spPr>
          <a:xfrm>
            <a:off x="841248" y="502920"/>
            <a:ext cx="10509504" cy="1975104"/>
          </a:xfrm>
        </p:spPr>
        <p:txBody>
          <a:bodyPr anchor="b">
            <a:normAutofit/>
          </a:bodyPr>
          <a:lstStyle/>
          <a:p>
            <a:r>
              <a:rPr lang="en-US" sz="5400"/>
              <a:t>Introduction</a:t>
            </a:r>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E9A1C9D-F1C9-1482-7DA3-5EFC341C3F4A}"/>
              </a:ext>
            </a:extLst>
          </p:cNvPr>
          <p:cNvSpPr>
            <a:spLocks noGrp="1"/>
          </p:cNvSpPr>
          <p:nvPr>
            <p:ph idx="1"/>
          </p:nvPr>
        </p:nvSpPr>
        <p:spPr>
          <a:xfrm>
            <a:off x="841248" y="3328416"/>
            <a:ext cx="10509504" cy="2715768"/>
          </a:xfrm>
        </p:spPr>
        <p:txBody>
          <a:bodyPr>
            <a:normAutofit/>
          </a:bodyPr>
          <a:lstStyle/>
          <a:p>
            <a:r>
              <a:rPr lang="en-US" sz="2000" b="0" i="0" u="none" strike="noStrike" baseline="0">
                <a:latin typeface="AdvGulliv-R"/>
              </a:rPr>
              <a:t>Accounting for about 40% of EU’s final energy and 36% of CO2 emissions, buildings are associated with a significant untapped energy saving potential</a:t>
            </a:r>
          </a:p>
          <a:p>
            <a:r>
              <a:rPr lang="en-US" sz="2000" b="0" i="0" u="none" strike="noStrike" baseline="0">
                <a:latin typeface="AdvGulliv-R"/>
              </a:rPr>
              <a:t>Much of the energy currently used in buildings is wasted due to outdated construction practices, use of inefficient systems or appliances and lack of effective technical control systems.</a:t>
            </a:r>
          </a:p>
          <a:p>
            <a:r>
              <a:rPr lang="en-US" sz="2000" b="0" i="0" u="none" strike="noStrike" baseline="0">
                <a:latin typeface="AdvGulliv-R"/>
              </a:rPr>
              <a:t>Review of 50 years of the EE policies adopted by the EU and some of the policies adopted by its Member States (MSs) since the 1970s in order to improve the energy security and equity, reduce the impact on the environment, and increase the competitiveness of the European economy</a:t>
            </a:r>
            <a:endParaRPr lang="en-US" sz="2000"/>
          </a:p>
        </p:txBody>
      </p:sp>
    </p:spTree>
    <p:extLst>
      <p:ext uri="{BB962C8B-B14F-4D97-AF65-F5344CB8AC3E}">
        <p14:creationId xmlns:p14="http://schemas.microsoft.com/office/powerpoint/2010/main" val="142822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0221D0-B6C3-0292-3DDE-4FECD5709484}"/>
              </a:ext>
            </a:extLst>
          </p:cNvPr>
          <p:cNvSpPr>
            <a:spLocks noGrp="1"/>
          </p:cNvSpPr>
          <p:nvPr>
            <p:ph sz="half" idx="1"/>
          </p:nvPr>
        </p:nvSpPr>
        <p:spPr>
          <a:xfrm>
            <a:off x="1554334" y="1059301"/>
            <a:ext cx="3097617" cy="4562511"/>
          </a:xfrm>
        </p:spPr>
        <p:txBody>
          <a:bodyPr>
            <a:normAutofit/>
          </a:bodyPr>
          <a:lstStyle/>
          <a:p>
            <a:pPr marL="192024" indent="-192024" defTabSz="768096">
              <a:spcBef>
                <a:spcPts val="840"/>
              </a:spcBef>
            </a:pPr>
            <a:r>
              <a:rPr lang="en-US" sz="2352" kern="1200">
                <a:solidFill>
                  <a:schemeClr val="tx1"/>
                </a:solidFill>
                <a:latin typeface="+mn-lt"/>
                <a:ea typeface="+mn-ea"/>
                <a:cs typeface="+mn-cs"/>
              </a:rPr>
              <a:t>EU energy efficiency of buildings has started in 1970s</a:t>
            </a:r>
          </a:p>
          <a:p>
            <a:pPr marL="192024" indent="-192024" defTabSz="768096">
              <a:spcBef>
                <a:spcPts val="840"/>
              </a:spcBef>
            </a:pPr>
            <a:endParaRPr lang="en-US" sz="2352" kern="1200">
              <a:solidFill>
                <a:schemeClr val="tx1"/>
              </a:solidFill>
              <a:latin typeface="+mn-lt"/>
              <a:ea typeface="+mn-ea"/>
              <a:cs typeface="+mn-cs"/>
            </a:endParaRPr>
          </a:p>
          <a:p>
            <a:pPr marL="192024" indent="-192024" defTabSz="768096">
              <a:spcBef>
                <a:spcPts val="840"/>
              </a:spcBef>
            </a:pPr>
            <a:endParaRPr lang="en-US" sz="2352" kern="1200">
              <a:solidFill>
                <a:schemeClr val="tx1"/>
              </a:solidFill>
              <a:latin typeface="+mn-lt"/>
              <a:ea typeface="+mn-ea"/>
              <a:cs typeface="+mn-cs"/>
            </a:endParaRPr>
          </a:p>
          <a:p>
            <a:pPr marL="192024" indent="-192024" defTabSz="768096">
              <a:spcBef>
                <a:spcPts val="840"/>
              </a:spcBef>
            </a:pPr>
            <a:r>
              <a:rPr lang="en-US" sz="2352" kern="1200">
                <a:solidFill>
                  <a:schemeClr val="tx1"/>
                </a:solidFill>
                <a:latin typeface="AdvGulliv-R"/>
                <a:ea typeface="+mn-ea"/>
                <a:cs typeface="+mn-cs"/>
              </a:rPr>
              <a:t>Many of the energy efficiency measures can generate significant energy savings</a:t>
            </a:r>
            <a:endParaRPr lang="en-US"/>
          </a:p>
        </p:txBody>
      </p:sp>
      <p:pic>
        <p:nvPicPr>
          <p:cNvPr id="8" name="Content Placeholder 7">
            <a:extLst>
              <a:ext uri="{FF2B5EF4-FFF2-40B4-BE49-F238E27FC236}">
                <a16:creationId xmlns:a16="http://schemas.microsoft.com/office/drawing/2014/main" id="{33E32F7B-4BB9-BA2E-6161-CF193646B17D}"/>
              </a:ext>
            </a:extLst>
          </p:cNvPr>
          <p:cNvPicPr>
            <a:picLocks noGrp="1" noChangeAspect="1"/>
          </p:cNvPicPr>
          <p:nvPr>
            <p:ph sz="half" idx="2"/>
          </p:nvPr>
        </p:nvPicPr>
        <p:blipFill>
          <a:blip r:embed="rId2"/>
          <a:stretch>
            <a:fillRect/>
          </a:stretch>
        </p:blipFill>
        <p:spPr>
          <a:xfrm>
            <a:off x="5568075" y="643466"/>
            <a:ext cx="5069591" cy="5571067"/>
          </a:xfrm>
        </p:spPr>
      </p:pic>
    </p:spTree>
    <p:extLst>
      <p:ext uri="{BB962C8B-B14F-4D97-AF65-F5344CB8AC3E}">
        <p14:creationId xmlns:p14="http://schemas.microsoft.com/office/powerpoint/2010/main" val="3559934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703B05-31DF-796B-1566-53CEF7A96FAB}"/>
              </a:ext>
            </a:extLst>
          </p:cNvPr>
          <p:cNvPicPr>
            <a:picLocks noChangeAspect="1"/>
          </p:cNvPicPr>
          <p:nvPr/>
        </p:nvPicPr>
        <p:blipFill>
          <a:blip r:embed="rId2"/>
          <a:stretch>
            <a:fillRect/>
          </a:stretch>
        </p:blipFill>
        <p:spPr>
          <a:xfrm>
            <a:off x="832513" y="162089"/>
            <a:ext cx="10372299" cy="6229865"/>
          </a:xfrm>
          <a:prstGeom prst="rect">
            <a:avLst/>
          </a:prstGeom>
        </p:spPr>
      </p:pic>
    </p:spTree>
    <p:extLst>
      <p:ext uri="{BB962C8B-B14F-4D97-AF65-F5344CB8AC3E}">
        <p14:creationId xmlns:p14="http://schemas.microsoft.com/office/powerpoint/2010/main" val="2696109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A0A45F-10BB-5BB7-37ED-893FBBD39B37}"/>
              </a:ext>
            </a:extLst>
          </p:cNvPr>
          <p:cNvSpPr>
            <a:spLocks noGrp="1"/>
          </p:cNvSpPr>
          <p:nvPr>
            <p:ph type="title"/>
          </p:nvPr>
        </p:nvSpPr>
        <p:spPr>
          <a:xfrm>
            <a:off x="836679" y="723898"/>
            <a:ext cx="6002110" cy="1495425"/>
          </a:xfrm>
        </p:spPr>
        <p:txBody>
          <a:bodyPr>
            <a:normAutofit/>
          </a:bodyPr>
          <a:lstStyle/>
          <a:p>
            <a:r>
              <a:rPr lang="en-US" sz="4000" b="0" i="0" u="none" strike="noStrike" baseline="0">
                <a:latin typeface="AdvOT3b30f6db.B"/>
              </a:rPr>
              <a:t>The evolution of EU climate governance</a:t>
            </a:r>
            <a:endParaRPr lang="en-US" sz="4000"/>
          </a:p>
        </p:txBody>
      </p:sp>
      <p:sp>
        <p:nvSpPr>
          <p:cNvPr id="3" name="Content Placeholder 2">
            <a:extLst>
              <a:ext uri="{FF2B5EF4-FFF2-40B4-BE49-F238E27FC236}">
                <a16:creationId xmlns:a16="http://schemas.microsoft.com/office/drawing/2014/main" id="{C31633AF-6BE0-10FF-3AF5-605C4F996F6A}"/>
              </a:ext>
            </a:extLst>
          </p:cNvPr>
          <p:cNvSpPr>
            <a:spLocks noGrp="1"/>
          </p:cNvSpPr>
          <p:nvPr>
            <p:ph idx="1"/>
          </p:nvPr>
        </p:nvSpPr>
        <p:spPr>
          <a:xfrm>
            <a:off x="836680" y="2405067"/>
            <a:ext cx="6002110" cy="3729034"/>
          </a:xfrm>
        </p:spPr>
        <p:txBody>
          <a:bodyPr>
            <a:normAutofit/>
          </a:bodyPr>
          <a:lstStyle/>
          <a:p>
            <a:r>
              <a:rPr lang="en-US" sz="2000"/>
              <a:t>The EU has also developed an increasingly dense arsenal of policies covering nearly all relevant policy sub-sectors, such as buildings, transport, industry, power production, forests, renewables and energy efficiency.</a:t>
            </a:r>
          </a:p>
          <a:p>
            <a:r>
              <a:rPr lang="en-US" sz="2000"/>
              <a:t>Today, the policy instrument mix includes market (ETS and various funds supporting climate-friendly innovation and investments), regulatory (e.g., CO2 standards for cars, energy efficiency standards for products) and procedural elements (planning, reporting and review).</a:t>
            </a:r>
          </a:p>
        </p:txBody>
      </p:sp>
      <p:pic>
        <p:nvPicPr>
          <p:cNvPr id="14" name="Picture 4" descr="Oil refinery against blue sky">
            <a:extLst>
              <a:ext uri="{FF2B5EF4-FFF2-40B4-BE49-F238E27FC236}">
                <a16:creationId xmlns:a16="http://schemas.microsoft.com/office/drawing/2014/main" id="{782AFB3D-5089-1172-0AFD-3285CF801DB3}"/>
              </a:ext>
            </a:extLst>
          </p:cNvPr>
          <p:cNvPicPr>
            <a:picLocks noChangeAspect="1"/>
          </p:cNvPicPr>
          <p:nvPr/>
        </p:nvPicPr>
        <p:blipFill rotWithShape="1">
          <a:blip r:embed="rId2"/>
          <a:srcRect l="33664" r="25387"/>
          <a:stretch/>
        </p:blipFill>
        <p:spPr>
          <a:xfrm>
            <a:off x="7199440" y="10"/>
            <a:ext cx="4992560" cy="6857990"/>
          </a:xfrm>
          <a:prstGeom prst="rect">
            <a:avLst/>
          </a:prstGeom>
          <a:effectLst/>
        </p:spPr>
      </p:pic>
    </p:spTree>
    <p:extLst>
      <p:ext uri="{BB962C8B-B14F-4D97-AF65-F5344CB8AC3E}">
        <p14:creationId xmlns:p14="http://schemas.microsoft.com/office/powerpoint/2010/main" val="2414645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0BCD82-9B7C-1145-9572-D0ED50DD009D}"/>
              </a:ext>
            </a:extLst>
          </p:cNvPr>
          <p:cNvPicPr>
            <a:picLocks noChangeAspect="1"/>
          </p:cNvPicPr>
          <p:nvPr/>
        </p:nvPicPr>
        <p:blipFill>
          <a:blip r:embed="rId2"/>
          <a:stretch>
            <a:fillRect/>
          </a:stretch>
        </p:blipFill>
        <p:spPr>
          <a:xfrm>
            <a:off x="5295332" y="681037"/>
            <a:ext cx="6333298" cy="5389513"/>
          </a:xfrm>
          <a:prstGeom prst="rect">
            <a:avLst/>
          </a:prstGeom>
        </p:spPr>
      </p:pic>
      <p:sp>
        <p:nvSpPr>
          <p:cNvPr id="5" name="Content Placeholder 4">
            <a:extLst>
              <a:ext uri="{FF2B5EF4-FFF2-40B4-BE49-F238E27FC236}">
                <a16:creationId xmlns:a16="http://schemas.microsoft.com/office/drawing/2014/main" id="{EE2EA395-2C4A-224A-8843-F8B696D74969}"/>
              </a:ext>
            </a:extLst>
          </p:cNvPr>
          <p:cNvSpPr>
            <a:spLocks noGrp="1"/>
          </p:cNvSpPr>
          <p:nvPr>
            <p:ph sz="half" idx="1"/>
          </p:nvPr>
        </p:nvSpPr>
        <p:spPr>
          <a:xfrm>
            <a:off x="224051" y="1484431"/>
            <a:ext cx="5181600" cy="4351338"/>
          </a:xfrm>
        </p:spPr>
        <p:txBody>
          <a:bodyPr>
            <a:normAutofit/>
          </a:bodyPr>
          <a:lstStyle/>
          <a:p>
            <a:pPr algn="l"/>
            <a:r>
              <a:rPr lang="en-US" sz="2800" b="0" i="0" u="none" strike="noStrike" baseline="0" dirty="0">
                <a:latin typeface="AdvGulliv-R"/>
              </a:rPr>
              <a:t>The national minimum energy performance requirements have evolved</a:t>
            </a:r>
          </a:p>
          <a:p>
            <a:pPr algn="l"/>
            <a:endParaRPr lang="en-US" dirty="0">
              <a:latin typeface="AdvGulliv-R"/>
            </a:endParaRPr>
          </a:p>
          <a:p>
            <a:pPr algn="l"/>
            <a:r>
              <a:rPr lang="en-US" sz="2800" b="0" i="0" u="none" strike="noStrike" baseline="0" dirty="0">
                <a:latin typeface="AdvGulliv-R"/>
              </a:rPr>
              <a:t>A notable improvement for the countries, attained progressively over a relatively short period through reiterations of at least three legislative steps.</a:t>
            </a:r>
            <a:endParaRPr lang="en-US" dirty="0"/>
          </a:p>
        </p:txBody>
      </p:sp>
    </p:spTree>
    <p:extLst>
      <p:ext uri="{BB962C8B-B14F-4D97-AF65-F5344CB8AC3E}">
        <p14:creationId xmlns:p14="http://schemas.microsoft.com/office/powerpoint/2010/main" val="35880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99F0B-1C54-4C7B-1FBD-179769647B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36D9B04-5357-2287-8FF5-DF2D95CF458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7575B0A-0704-11E5-671E-8AA542178803}"/>
              </a:ext>
            </a:extLst>
          </p:cNvPr>
          <p:cNvSpPr>
            <a:spLocks noGrp="1"/>
          </p:cNvSpPr>
          <p:nvPr>
            <p:ph sz="half" idx="2"/>
          </p:nvPr>
        </p:nvSpPr>
        <p:spPr/>
        <p:txBody>
          <a:bodyPr/>
          <a:lstStyle/>
          <a:p>
            <a:endParaRPr lang="en-US"/>
          </a:p>
        </p:txBody>
      </p:sp>
      <p:pic>
        <p:nvPicPr>
          <p:cNvPr id="6" name="Picture 5">
            <a:extLst>
              <a:ext uri="{FF2B5EF4-FFF2-40B4-BE49-F238E27FC236}">
                <a16:creationId xmlns:a16="http://schemas.microsoft.com/office/drawing/2014/main" id="{06353A33-5B2F-D51E-3985-7871B922494B}"/>
              </a:ext>
            </a:extLst>
          </p:cNvPr>
          <p:cNvPicPr>
            <a:picLocks noChangeAspect="1"/>
          </p:cNvPicPr>
          <p:nvPr/>
        </p:nvPicPr>
        <p:blipFill>
          <a:blip r:embed="rId2"/>
          <a:stretch>
            <a:fillRect/>
          </a:stretch>
        </p:blipFill>
        <p:spPr>
          <a:xfrm>
            <a:off x="955343" y="511740"/>
            <a:ext cx="9703557" cy="5618784"/>
          </a:xfrm>
          <a:prstGeom prst="rect">
            <a:avLst/>
          </a:prstGeom>
        </p:spPr>
      </p:pic>
    </p:spTree>
    <p:extLst>
      <p:ext uri="{BB962C8B-B14F-4D97-AF65-F5344CB8AC3E}">
        <p14:creationId xmlns:p14="http://schemas.microsoft.com/office/powerpoint/2010/main" val="585239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727091-0069-A3A7-437B-CCB19A6FC1A6}"/>
              </a:ext>
            </a:extLst>
          </p:cNvPr>
          <p:cNvSpPr>
            <a:spLocks noGrp="1"/>
          </p:cNvSpPr>
          <p:nvPr>
            <p:ph type="title"/>
          </p:nvPr>
        </p:nvSpPr>
        <p:spPr>
          <a:xfrm>
            <a:off x="621792" y="1161288"/>
            <a:ext cx="3602736" cy="4526280"/>
          </a:xfrm>
        </p:spPr>
        <p:txBody>
          <a:bodyPr>
            <a:normAutofit/>
          </a:bodyPr>
          <a:lstStyle/>
          <a:p>
            <a:r>
              <a:rPr lang="en-US" sz="4000"/>
              <a:t>Conclusion (1)</a:t>
            </a:r>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EF9AF18F-9937-FC42-7D3F-75ADAFE1F8E3}"/>
              </a:ext>
            </a:extLst>
          </p:cNvPr>
          <p:cNvSpPr>
            <a:spLocks noGrp="1"/>
          </p:cNvSpPr>
          <p:nvPr>
            <p:ph idx="1"/>
          </p:nvPr>
        </p:nvSpPr>
        <p:spPr>
          <a:xfrm>
            <a:off x="5434149" y="932688"/>
            <a:ext cx="5916603" cy="4992624"/>
          </a:xfrm>
        </p:spPr>
        <p:txBody>
          <a:bodyPr anchor="ctr">
            <a:normAutofit/>
          </a:bodyPr>
          <a:lstStyle/>
          <a:p>
            <a:r>
              <a:rPr lang="en-US" sz="2000" b="0" i="0" u="none" strike="noStrike" baseline="0">
                <a:latin typeface="AdvGulliv-R"/>
              </a:rPr>
              <a:t>The EU has adopted policies and programmes to promote general energy efficiency since the 1970s and since the 1980s focusing on buildings.</a:t>
            </a:r>
          </a:p>
          <a:p>
            <a:r>
              <a:rPr lang="en-US" sz="2000" b="0" i="0" u="none" strike="noStrike" baseline="0">
                <a:latin typeface="AdvGulliv-R"/>
              </a:rPr>
              <a:t>Important developments have also occurred in the diversification of instruments and tools deployed in energy efficiency policy, moving from policies solely comprising building codes up until the 1990s to comprehensive policy packages from the 2000s onwards.</a:t>
            </a:r>
          </a:p>
          <a:p>
            <a:r>
              <a:rPr lang="en-US" sz="2000" b="0" i="0" u="none" strike="noStrike" baseline="0">
                <a:latin typeface="AdvGulliv-R"/>
              </a:rPr>
              <a:t>The adoption of more stringent building standards and requirements for boilers has contributed to a decline in heating energy consumption, which is the major energy use in the building sector in the EU.</a:t>
            </a:r>
          </a:p>
          <a:p>
            <a:endParaRPr lang="en-US" sz="2000"/>
          </a:p>
        </p:txBody>
      </p:sp>
    </p:spTree>
    <p:extLst>
      <p:ext uri="{BB962C8B-B14F-4D97-AF65-F5344CB8AC3E}">
        <p14:creationId xmlns:p14="http://schemas.microsoft.com/office/powerpoint/2010/main" val="41317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9141E7-FEDD-DBF9-6B1D-271075281692}"/>
              </a:ext>
            </a:extLst>
          </p:cNvPr>
          <p:cNvSpPr>
            <a:spLocks noGrp="1"/>
          </p:cNvSpPr>
          <p:nvPr>
            <p:ph type="title"/>
          </p:nvPr>
        </p:nvSpPr>
        <p:spPr>
          <a:xfrm>
            <a:off x="621792" y="1161288"/>
            <a:ext cx="3602736" cy="4526280"/>
          </a:xfrm>
        </p:spPr>
        <p:txBody>
          <a:bodyPr>
            <a:normAutofit/>
          </a:bodyPr>
          <a:lstStyle/>
          <a:p>
            <a:r>
              <a:rPr lang="en-US" sz="4000"/>
              <a:t>Conclusion (2)</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1B3FBA9-A203-36FD-ACB3-DFA8F27F4385}"/>
              </a:ext>
            </a:extLst>
          </p:cNvPr>
          <p:cNvSpPr>
            <a:spLocks noGrp="1"/>
          </p:cNvSpPr>
          <p:nvPr>
            <p:ph idx="1"/>
          </p:nvPr>
        </p:nvSpPr>
        <p:spPr>
          <a:xfrm>
            <a:off x="5434149" y="932688"/>
            <a:ext cx="5916603" cy="4992624"/>
          </a:xfrm>
        </p:spPr>
        <p:txBody>
          <a:bodyPr anchor="ctr">
            <a:normAutofit/>
          </a:bodyPr>
          <a:lstStyle/>
          <a:p>
            <a:r>
              <a:rPr lang="en-US" sz="2000" b="0" i="0" u="none" strike="noStrike" baseline="0">
                <a:latin typeface="AdvGulliv-R"/>
              </a:rPr>
              <a:t>Buildings are increasingly expected to meet higher performance requirements, reaching a positive balance between the produced and required energy</a:t>
            </a:r>
          </a:p>
          <a:p>
            <a:r>
              <a:rPr lang="en-US" sz="2000">
                <a:latin typeface="AdvGulliv-R"/>
              </a:rPr>
              <a:t>T</a:t>
            </a:r>
            <a:r>
              <a:rPr lang="en-US" sz="2000" b="0" i="0" u="none" strike="noStrike" baseline="0">
                <a:latin typeface="AdvGulliv-R"/>
              </a:rPr>
              <a:t>he inclusion of climate change impact on buildings.</a:t>
            </a:r>
          </a:p>
          <a:p>
            <a:r>
              <a:rPr lang="en-US" sz="2000" b="0" i="0" u="none" strike="noStrike" baseline="0">
                <a:latin typeface="AdvGulliv-R"/>
              </a:rPr>
              <a:t>Solid financial component on energy efficiency has a key role in the transition towards climate-neutral buildings, with a need for more targeted financial mechanisms, new financial models and more active participation of financial institutions.</a:t>
            </a:r>
            <a:endParaRPr lang="en-US" sz="2000"/>
          </a:p>
        </p:txBody>
      </p:sp>
    </p:spTree>
    <p:extLst>
      <p:ext uri="{BB962C8B-B14F-4D97-AF65-F5344CB8AC3E}">
        <p14:creationId xmlns:p14="http://schemas.microsoft.com/office/powerpoint/2010/main" val="1619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B303717-68CC-490B-8A5C-7B07F8D9784F}"/>
              </a:ext>
            </a:extLst>
          </p:cNvPr>
          <p:cNvSpPr>
            <a:spLocks noGrp="1"/>
          </p:cNvSpPr>
          <p:nvPr>
            <p:ph type="title"/>
          </p:nvPr>
        </p:nvSpPr>
        <p:spPr>
          <a:xfrm>
            <a:off x="1115568" y="548640"/>
            <a:ext cx="10168128" cy="1179576"/>
          </a:xfrm>
        </p:spPr>
        <p:txBody>
          <a:bodyPr>
            <a:normAutofit/>
          </a:bodyPr>
          <a:lstStyle/>
          <a:p>
            <a:r>
              <a:rPr lang="en-US" sz="4000"/>
              <a:t>Demonstration of Smart Readiness Indicator</a:t>
            </a:r>
          </a:p>
        </p:txBody>
      </p:sp>
      <p:sp>
        <p:nvSpPr>
          <p:cNvPr id="19"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0BB0FA5-FD25-EA39-914C-D814B158CD81}"/>
              </a:ext>
            </a:extLst>
          </p:cNvPr>
          <p:cNvSpPr>
            <a:spLocks noGrp="1"/>
          </p:cNvSpPr>
          <p:nvPr>
            <p:ph idx="1"/>
          </p:nvPr>
        </p:nvSpPr>
        <p:spPr>
          <a:xfrm>
            <a:off x="1115568" y="2481943"/>
            <a:ext cx="10168128" cy="3695020"/>
          </a:xfrm>
        </p:spPr>
        <p:txBody>
          <a:bodyPr>
            <a:normAutofit/>
          </a:bodyPr>
          <a:lstStyle/>
          <a:p>
            <a:r>
              <a:rPr lang="en-US" sz="2200">
                <a:hlinkClick r:id="rId2"/>
              </a:rPr>
              <a:t>https://www.youtube.com/watch?v=GV6dY8rrn4w</a:t>
            </a:r>
            <a:r>
              <a:rPr lang="en-US" sz="2200"/>
              <a:t> </a:t>
            </a:r>
          </a:p>
        </p:txBody>
      </p:sp>
    </p:spTree>
    <p:extLst>
      <p:ext uri="{BB962C8B-B14F-4D97-AF65-F5344CB8AC3E}">
        <p14:creationId xmlns:p14="http://schemas.microsoft.com/office/powerpoint/2010/main" val="2128899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A20C60F-5EF9-DEFF-EC18-C1DDCDA10D9A}"/>
              </a:ext>
            </a:extLst>
          </p:cNvPr>
          <p:cNvSpPr>
            <a:spLocks noGrp="1"/>
          </p:cNvSpPr>
          <p:nvPr>
            <p:ph type="ctrTitle"/>
          </p:nvPr>
        </p:nvSpPr>
        <p:spPr>
          <a:xfrm>
            <a:off x="838200" y="451381"/>
            <a:ext cx="10512552" cy="4066540"/>
          </a:xfrm>
        </p:spPr>
        <p:txBody>
          <a:bodyPr anchor="b">
            <a:normAutofit/>
          </a:bodyPr>
          <a:lstStyle/>
          <a:p>
            <a:pPr algn="l"/>
            <a:r>
              <a:rPr lang="en-US" sz="6600"/>
              <a:t>Thank you! Questions?</a:t>
            </a:r>
          </a:p>
        </p:txBody>
      </p:sp>
      <p:sp>
        <p:nvSpPr>
          <p:cNvPr id="5" name="Subtitle 4">
            <a:extLst>
              <a:ext uri="{FF2B5EF4-FFF2-40B4-BE49-F238E27FC236}">
                <a16:creationId xmlns:a16="http://schemas.microsoft.com/office/drawing/2014/main" id="{2B3A4600-2DF6-BCEB-F3E6-A4A6001DE2BB}"/>
              </a:ext>
            </a:extLst>
          </p:cNvPr>
          <p:cNvSpPr>
            <a:spLocks noGrp="1"/>
          </p:cNvSpPr>
          <p:nvPr>
            <p:ph type="subTitle" idx="1"/>
          </p:nvPr>
        </p:nvSpPr>
        <p:spPr>
          <a:xfrm>
            <a:off x="838199" y="4983276"/>
            <a:ext cx="10512552" cy="1126680"/>
          </a:xfrm>
        </p:spPr>
        <p:txBody>
          <a:bodyPr>
            <a:normAutofit/>
          </a:bodyPr>
          <a:lstStyle/>
          <a:p>
            <a:pPr algn="l"/>
            <a:r>
              <a:rPr lang="en-US">
                <a:hlinkClick r:id="rId2"/>
              </a:rPr>
              <a:t>r.sabyrbekov@osce-academy.net</a:t>
            </a:r>
            <a:r>
              <a:rPr lang="en-US"/>
              <a:t> </a:t>
            </a:r>
          </a:p>
        </p:txBody>
      </p:sp>
      <p:sp>
        <p:nvSpPr>
          <p:cNvPr id="20"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68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6EBF2-652F-140D-78CD-B7AF3C05E32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i="0" u="none" strike="noStrike" kern="1200" baseline="0">
                <a:solidFill>
                  <a:schemeClr val="bg1"/>
                </a:solidFill>
                <a:latin typeface="+mj-lt"/>
                <a:ea typeface="+mj-ea"/>
                <a:cs typeface="+mj-cs"/>
              </a:rPr>
              <a:t>EU GHG emission reduction targets.</a:t>
            </a:r>
            <a:endParaRPr lang="en-US" sz="3200" kern="1200">
              <a:solidFill>
                <a:schemeClr val="bg1"/>
              </a:solidFill>
              <a:latin typeface="+mj-lt"/>
              <a:ea typeface="+mj-ea"/>
              <a:cs typeface="+mj-cs"/>
            </a:endParaRPr>
          </a:p>
        </p:txBody>
      </p:sp>
      <p:pic>
        <p:nvPicPr>
          <p:cNvPr id="5" name="Content Placeholder 4">
            <a:extLst>
              <a:ext uri="{FF2B5EF4-FFF2-40B4-BE49-F238E27FC236}">
                <a16:creationId xmlns:a16="http://schemas.microsoft.com/office/drawing/2014/main" id="{CFAECB35-1AB2-9A07-47CF-8FCC6368F261}"/>
              </a:ext>
            </a:extLst>
          </p:cNvPr>
          <p:cNvPicPr>
            <a:picLocks noGrp="1" noChangeAspect="1"/>
          </p:cNvPicPr>
          <p:nvPr>
            <p:ph idx="1"/>
          </p:nvPr>
        </p:nvPicPr>
        <p:blipFill>
          <a:blip r:embed="rId2"/>
          <a:stretch>
            <a:fillRect/>
          </a:stretch>
        </p:blipFill>
        <p:spPr>
          <a:xfrm>
            <a:off x="643467" y="2182041"/>
            <a:ext cx="10905066" cy="3380571"/>
          </a:xfrm>
          <a:prstGeom prst="rect">
            <a:avLst/>
          </a:prstGeom>
        </p:spPr>
      </p:pic>
    </p:spTree>
    <p:extLst>
      <p:ext uri="{BB962C8B-B14F-4D97-AF65-F5344CB8AC3E}">
        <p14:creationId xmlns:p14="http://schemas.microsoft.com/office/powerpoint/2010/main" val="4206504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Low angle view of modern skyscrapers rising straight up against a dramatic sky">
            <a:extLst>
              <a:ext uri="{FF2B5EF4-FFF2-40B4-BE49-F238E27FC236}">
                <a16:creationId xmlns:a16="http://schemas.microsoft.com/office/drawing/2014/main" id="{6527A750-5FC5-B8F1-3E19-DF2298DE9AA2}"/>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C8463323-1B56-8A91-A54D-FEAEAACA591C}"/>
              </a:ext>
            </a:extLst>
          </p:cNvPr>
          <p:cNvSpPr>
            <a:spLocks noGrp="1"/>
          </p:cNvSpPr>
          <p:nvPr>
            <p:ph type="title"/>
          </p:nvPr>
        </p:nvSpPr>
        <p:spPr>
          <a:xfrm>
            <a:off x="838199" y="557189"/>
            <a:ext cx="5155263" cy="5571899"/>
          </a:xfrm>
        </p:spPr>
        <p:txBody>
          <a:bodyPr>
            <a:normAutofit/>
          </a:bodyPr>
          <a:lstStyle/>
          <a:p>
            <a:r>
              <a:rPr lang="en-US" b="0" i="0" u="none" strike="noStrike" baseline="0">
                <a:solidFill>
                  <a:srgbClr val="FFFFFF"/>
                </a:solidFill>
                <a:latin typeface="AdvOT3b30f6db.B"/>
              </a:rPr>
              <a:t>Five crisis trends</a:t>
            </a:r>
            <a:endParaRPr lang="en-US">
              <a:solidFill>
                <a:srgbClr val="FFFFFF"/>
              </a:solidFill>
            </a:endParaRPr>
          </a:p>
        </p:txBody>
      </p:sp>
      <p:sp>
        <p:nvSpPr>
          <p:cNvPr id="3" name="Content Placeholder 2">
            <a:extLst>
              <a:ext uri="{FF2B5EF4-FFF2-40B4-BE49-F238E27FC236}">
                <a16:creationId xmlns:a16="http://schemas.microsoft.com/office/drawing/2014/main" id="{19A2C116-7CA5-5513-7CB6-13602ADBED8F}"/>
              </a:ext>
            </a:extLst>
          </p:cNvPr>
          <p:cNvSpPr>
            <a:spLocks noGrp="1"/>
          </p:cNvSpPr>
          <p:nvPr>
            <p:ph idx="1"/>
          </p:nvPr>
        </p:nvSpPr>
        <p:spPr>
          <a:xfrm>
            <a:off x="6195375" y="557189"/>
            <a:ext cx="5158424" cy="5571899"/>
          </a:xfrm>
        </p:spPr>
        <p:txBody>
          <a:bodyPr anchor="ctr">
            <a:normAutofit/>
          </a:bodyPr>
          <a:lstStyle/>
          <a:p>
            <a:pPr marL="514350" indent="-514350">
              <a:buFont typeface="+mj-lt"/>
              <a:buAutoNum type="arabicPeriod"/>
            </a:pPr>
            <a:r>
              <a:rPr lang="en-US" sz="2000" b="0" i="0" u="none" strike="noStrike" baseline="0">
                <a:solidFill>
                  <a:srgbClr val="FFFFFF"/>
                </a:solidFill>
                <a:latin typeface="AdvOTd0125be5.BI"/>
              </a:rPr>
              <a:t>Growing socio-political divisions</a:t>
            </a:r>
          </a:p>
          <a:p>
            <a:pPr marL="514350" indent="-514350">
              <a:buFont typeface="+mj-lt"/>
              <a:buAutoNum type="arabicPeriod"/>
            </a:pPr>
            <a:r>
              <a:rPr lang="en-US" sz="2000" b="0" i="0" u="none" strike="noStrike" baseline="0">
                <a:solidFill>
                  <a:srgbClr val="FFFFFF"/>
                </a:solidFill>
                <a:latin typeface="AdvOTd0125be5.BI"/>
              </a:rPr>
              <a:t>Rising </a:t>
            </a:r>
            <a:r>
              <a:rPr lang="en-US" sz="2000" b="0" i="0" u="none" strike="noStrike" baseline="0">
                <a:solidFill>
                  <a:srgbClr val="FFFFFF"/>
                </a:solidFill>
                <a:latin typeface="AdvOTd0125be5.BI+20"/>
              </a:rPr>
              <a:t>‘</a:t>
            </a:r>
            <a:r>
              <a:rPr lang="en-US" sz="2000" b="0" i="0" u="none" strike="noStrike" baseline="0">
                <a:solidFill>
                  <a:srgbClr val="FFFFFF"/>
                </a:solidFill>
                <a:latin typeface="AdvOTd0125be5.BI"/>
              </a:rPr>
              <a:t>post-factual</a:t>
            </a:r>
            <a:r>
              <a:rPr lang="en-US" sz="2000" b="0" i="0" u="none" strike="noStrike" baseline="0">
                <a:solidFill>
                  <a:srgbClr val="FFFFFF"/>
                </a:solidFill>
                <a:latin typeface="AdvOTd0125be5.BI+20"/>
              </a:rPr>
              <a:t>’ </a:t>
            </a:r>
            <a:r>
              <a:rPr lang="en-US" sz="2000" b="0" i="0" u="none" strike="noStrike" baseline="0">
                <a:solidFill>
                  <a:srgbClr val="FFFFFF"/>
                </a:solidFill>
                <a:latin typeface="AdvOTd0125be5.BI"/>
              </a:rPr>
              <a:t>forms of political communication</a:t>
            </a:r>
          </a:p>
          <a:p>
            <a:pPr marL="514350" indent="-514350">
              <a:buFont typeface="+mj-lt"/>
              <a:buAutoNum type="arabicPeriod"/>
            </a:pPr>
            <a:r>
              <a:rPr lang="en-US" sz="2000" b="0" i="0" u="none" strike="noStrike" baseline="0">
                <a:solidFill>
                  <a:srgbClr val="FFFFFF"/>
                </a:solidFill>
                <a:latin typeface="AdvOTd0125be5.BI"/>
              </a:rPr>
              <a:t>Growing legitimacy challenges</a:t>
            </a:r>
          </a:p>
          <a:p>
            <a:pPr marL="514350" indent="-514350">
              <a:buFont typeface="+mj-lt"/>
              <a:buAutoNum type="arabicPeriod"/>
            </a:pPr>
            <a:r>
              <a:rPr lang="en-US" sz="2000">
                <a:solidFill>
                  <a:srgbClr val="FFFFFF"/>
                </a:solidFill>
                <a:latin typeface="AdvOTd0125be5.BI"/>
              </a:rPr>
              <a:t>Increasing constraints on governance capacity</a:t>
            </a:r>
          </a:p>
          <a:p>
            <a:pPr marL="514350" indent="-514350">
              <a:buFont typeface="+mj-lt"/>
              <a:buAutoNum type="arabicPeriod"/>
            </a:pPr>
            <a:r>
              <a:rPr lang="en-US" sz="2000">
                <a:solidFill>
                  <a:srgbClr val="FFFFFF"/>
                </a:solidFill>
                <a:latin typeface="AdvOTd0125be5.BI"/>
              </a:rPr>
              <a:t>Wider geopolitical shifts</a:t>
            </a:r>
          </a:p>
          <a:p>
            <a:pPr marL="514350" indent="-514350">
              <a:buFont typeface="+mj-lt"/>
              <a:buAutoNum type="arabicPeriod"/>
            </a:pPr>
            <a:endParaRPr lang="en-US" sz="2000" b="0" i="0" u="none" strike="noStrike" baseline="0">
              <a:solidFill>
                <a:srgbClr val="FFFFFF"/>
              </a:solidFill>
              <a:latin typeface="AdvOTd0125be5.BI"/>
            </a:endParaRPr>
          </a:p>
          <a:p>
            <a:pPr marL="514350" indent="-514350">
              <a:buFont typeface="+mj-lt"/>
              <a:buAutoNum type="arabicPeriod"/>
            </a:pPr>
            <a:endParaRPr lang="en-US" sz="2000">
              <a:solidFill>
                <a:srgbClr val="FFFFFF"/>
              </a:solidFill>
            </a:endParaRPr>
          </a:p>
        </p:txBody>
      </p:sp>
    </p:spTree>
    <p:extLst>
      <p:ext uri="{BB962C8B-B14F-4D97-AF65-F5344CB8AC3E}">
        <p14:creationId xmlns:p14="http://schemas.microsoft.com/office/powerpoint/2010/main" val="177752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5874CA-9C7D-715F-765D-311F9C86CF55}"/>
              </a:ext>
            </a:extLst>
          </p:cNvPr>
          <p:cNvPicPr>
            <a:picLocks noGrp="1" noChangeAspect="1"/>
          </p:cNvPicPr>
          <p:nvPr>
            <p:ph idx="1"/>
          </p:nvPr>
        </p:nvPicPr>
        <p:blipFill>
          <a:blip r:embed="rId2"/>
          <a:stretch>
            <a:fillRect/>
          </a:stretch>
        </p:blipFill>
        <p:spPr>
          <a:xfrm>
            <a:off x="928048" y="288624"/>
            <a:ext cx="9867332" cy="5967232"/>
          </a:xfrm>
          <a:prstGeom prst="rect">
            <a:avLst/>
          </a:prstGeom>
        </p:spPr>
      </p:pic>
    </p:spTree>
    <p:extLst>
      <p:ext uri="{BB962C8B-B14F-4D97-AF65-F5344CB8AC3E}">
        <p14:creationId xmlns:p14="http://schemas.microsoft.com/office/powerpoint/2010/main" val="4038864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AE380-1EFE-B082-9A8F-B37FF0DCCA4C}"/>
              </a:ext>
            </a:extLst>
          </p:cNvPr>
          <p:cNvSpPr>
            <a:spLocks noGrp="1"/>
          </p:cNvSpPr>
          <p:nvPr>
            <p:ph type="title"/>
          </p:nvPr>
        </p:nvSpPr>
        <p:spPr>
          <a:xfrm>
            <a:off x="836679" y="723898"/>
            <a:ext cx="6002110" cy="1495425"/>
          </a:xfrm>
        </p:spPr>
        <p:txBody>
          <a:bodyPr>
            <a:normAutofit/>
          </a:bodyPr>
          <a:lstStyle/>
          <a:p>
            <a:r>
              <a:rPr lang="en-US" sz="4000" b="0" i="0" u="none" strike="noStrike" baseline="0">
                <a:latin typeface="AdvOT3b30f6db.B"/>
              </a:rPr>
              <a:t>Key </a:t>
            </a:r>
            <a:r>
              <a:rPr lang="en-US" sz="4000" b="0" i="0" u="none" strike="noStrike" baseline="0">
                <a:latin typeface="AdvOT3b30f6db.B+fb"/>
              </a:rPr>
              <a:t>fi</a:t>
            </a:r>
            <a:r>
              <a:rPr lang="en-US" sz="4000" b="0" i="0" u="none" strike="noStrike" baseline="0">
                <a:latin typeface="AdvOT3b30f6db.B"/>
              </a:rPr>
              <a:t>ndings</a:t>
            </a:r>
            <a:endParaRPr lang="en-US" sz="4000"/>
          </a:p>
        </p:txBody>
      </p:sp>
      <p:sp>
        <p:nvSpPr>
          <p:cNvPr id="3" name="Content Placeholder 2">
            <a:extLst>
              <a:ext uri="{FF2B5EF4-FFF2-40B4-BE49-F238E27FC236}">
                <a16:creationId xmlns:a16="http://schemas.microsoft.com/office/drawing/2014/main" id="{FD644E59-10B0-85A8-816F-8EA37BF4F090}"/>
              </a:ext>
            </a:extLst>
          </p:cNvPr>
          <p:cNvSpPr>
            <a:spLocks noGrp="1"/>
          </p:cNvSpPr>
          <p:nvPr>
            <p:ph idx="1"/>
          </p:nvPr>
        </p:nvSpPr>
        <p:spPr>
          <a:xfrm>
            <a:off x="836680" y="2405067"/>
            <a:ext cx="6002110" cy="3729034"/>
          </a:xfrm>
        </p:spPr>
        <p:txBody>
          <a:bodyPr>
            <a:normAutofit/>
          </a:bodyPr>
          <a:lstStyle/>
          <a:p>
            <a:r>
              <a:rPr lang="en-US" sz="2000" b="0" i="0" u="none" strike="noStrike" baseline="0">
                <a:latin typeface="AdvOTd0125be5.BI"/>
              </a:rPr>
              <a:t>E</a:t>
            </a:r>
            <a:r>
              <a:rPr lang="en-US" sz="2000" b="0" i="0" u="none" strike="noStrike" baseline="0">
                <a:latin typeface="AdvOTd0125be5.BI+fb"/>
              </a:rPr>
              <a:t>ff</a:t>
            </a:r>
            <a:r>
              <a:rPr lang="en-US" sz="2000" b="0" i="0" u="none" strike="noStrike" baseline="0">
                <a:latin typeface="AdvOTd0125be5.BI"/>
              </a:rPr>
              <a:t>ects: strengthening of EU climate and energy governance</a:t>
            </a:r>
          </a:p>
          <a:p>
            <a:pPr lvl="1"/>
            <a:r>
              <a:rPr lang="en-US" sz="2000"/>
              <a:t>The contributions in fact suggest that EU climate and energy policy has advanced not only despite, but to some extent even because of the crisis trends (e.g., the emergence of a more supportive coalition in the EP in response to the rise of populist parties).</a:t>
            </a:r>
          </a:p>
          <a:p>
            <a:r>
              <a:rPr lang="en-US" sz="2000" b="0" i="0" u="none" strike="noStrike" baseline="0">
                <a:latin typeface="AdvOTd0125be5.BI"/>
              </a:rPr>
              <a:t>Driving forces: countervailing e</a:t>
            </a:r>
            <a:r>
              <a:rPr lang="en-US" sz="2000" b="0" i="0" u="none" strike="noStrike" baseline="0">
                <a:latin typeface="AdvOTd0125be5.BI+fb"/>
              </a:rPr>
              <a:t>ff</a:t>
            </a:r>
            <a:r>
              <a:rPr lang="en-US" sz="2000" b="0" i="0" u="none" strike="noStrike" baseline="0">
                <a:latin typeface="AdvOTd0125be5.BI"/>
              </a:rPr>
              <a:t>ects and response</a:t>
            </a:r>
            <a:r>
              <a:rPr lang="en-US" sz="2000">
                <a:latin typeface="AdvOTd0125be5.BI"/>
              </a:rPr>
              <a:t>s</a:t>
            </a:r>
          </a:p>
          <a:p>
            <a:endParaRPr lang="en-US" sz="2000" b="0" i="0" u="none" strike="noStrike" baseline="0">
              <a:latin typeface="AdvOTd0125be5.BI"/>
            </a:endParaRPr>
          </a:p>
          <a:p>
            <a:r>
              <a:rPr lang="en-US" sz="2000" b="0" i="0" u="none" strike="noStrike" baseline="0">
                <a:latin typeface="AdvOTd0125be5.BI"/>
              </a:rPr>
              <a:t>Interactions and feedback e</a:t>
            </a:r>
            <a:r>
              <a:rPr lang="en-US" sz="2000" b="0" i="0" u="none" strike="noStrike" baseline="0">
                <a:latin typeface="AdvOTd0125be5.BI+fb"/>
              </a:rPr>
              <a:t>ff</a:t>
            </a:r>
            <a:r>
              <a:rPr lang="en-US" sz="2000" b="0" i="0" u="none" strike="noStrike" baseline="0">
                <a:latin typeface="AdvOTd0125be5.BI"/>
              </a:rPr>
              <a:t>ects</a:t>
            </a:r>
          </a:p>
          <a:p>
            <a:pPr lvl="1"/>
            <a:endParaRPr lang="en-US" sz="2000" b="0" i="0" u="none" strike="noStrike" baseline="0">
              <a:latin typeface="AdvOTd0125be5.BI"/>
            </a:endParaRPr>
          </a:p>
        </p:txBody>
      </p:sp>
      <p:pic>
        <p:nvPicPr>
          <p:cNvPr id="5" name="Picture 4" descr="Graph on document with pen">
            <a:extLst>
              <a:ext uri="{FF2B5EF4-FFF2-40B4-BE49-F238E27FC236}">
                <a16:creationId xmlns:a16="http://schemas.microsoft.com/office/drawing/2014/main" id="{C8827950-50AD-67C4-D0F8-8BC753E227E6}"/>
              </a:ext>
            </a:extLst>
          </p:cNvPr>
          <p:cNvPicPr>
            <a:picLocks noChangeAspect="1"/>
          </p:cNvPicPr>
          <p:nvPr/>
        </p:nvPicPr>
        <p:blipFill rotWithShape="1">
          <a:blip r:embed="rId2"/>
          <a:srcRect l="32564" r="18842" b="-1"/>
          <a:stretch/>
        </p:blipFill>
        <p:spPr>
          <a:xfrm>
            <a:off x="7199440" y="10"/>
            <a:ext cx="4992560" cy="6857990"/>
          </a:xfrm>
          <a:prstGeom prst="rect">
            <a:avLst/>
          </a:prstGeom>
          <a:effectLst/>
        </p:spPr>
      </p:pic>
    </p:spTree>
    <p:extLst>
      <p:ext uri="{BB962C8B-B14F-4D97-AF65-F5344CB8AC3E}">
        <p14:creationId xmlns:p14="http://schemas.microsoft.com/office/powerpoint/2010/main" val="3443295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B30B30E-C3D3-FE72-4620-6D74D01F077C}"/>
              </a:ext>
            </a:extLst>
          </p:cNvPr>
          <p:cNvSpPr>
            <a:spLocks noGrp="1"/>
          </p:cNvSpPr>
          <p:nvPr>
            <p:ph type="ctrTitle"/>
          </p:nvPr>
        </p:nvSpPr>
        <p:spPr>
          <a:xfrm>
            <a:off x="1524003" y="1999615"/>
            <a:ext cx="9144000" cy="2764028"/>
          </a:xfrm>
        </p:spPr>
        <p:txBody>
          <a:bodyPr anchor="ctr">
            <a:normAutofit/>
          </a:bodyPr>
          <a:lstStyle/>
          <a:p>
            <a:pPr marL="0" marR="0">
              <a:spcBef>
                <a:spcPts val="0"/>
              </a:spcBef>
              <a:spcAft>
                <a:spcPts val="800"/>
              </a:spcAft>
            </a:pPr>
            <a:r>
              <a:rPr lang="en-US" sz="3400">
                <a:effectLst/>
                <a:latin typeface="Calibri" panose="020F0502020204030204" pitchFamily="34" charset="0"/>
                <a:ea typeface="Calibri" panose="020F0502020204030204" pitchFamily="34" charset="0"/>
                <a:cs typeface="Calibri" panose="020F0502020204030204" pitchFamily="34" charset="0"/>
              </a:rPr>
              <a:t>Meyer-Ohlendorf, Nils; Matthias Duwe; Katharina Umpfenbach and Keighley McFarland 2014: The Next EU Climate and Energy Package – EU Climate Policies after 2020, Ecologic Institute, Berlin.</a:t>
            </a:r>
            <a:br>
              <a:rPr lang="en-US" sz="3400">
                <a:effectLst/>
                <a:latin typeface="Calibri" panose="020F0502020204030204" pitchFamily="34" charset="0"/>
                <a:ea typeface="Calibri" panose="020F0502020204030204" pitchFamily="34" charset="0"/>
                <a:cs typeface="Times New Roman" panose="02020603050405020304" pitchFamily="18" charset="0"/>
              </a:rPr>
            </a:br>
            <a:endParaRPr lang="en-US" sz="3400"/>
          </a:p>
        </p:txBody>
      </p:sp>
      <p:sp>
        <p:nvSpPr>
          <p:cNvPr id="5" name="Subtitle 4">
            <a:extLst>
              <a:ext uri="{FF2B5EF4-FFF2-40B4-BE49-F238E27FC236}">
                <a16:creationId xmlns:a16="http://schemas.microsoft.com/office/drawing/2014/main" id="{68322C64-1E8C-DC86-5763-D7250C557847}"/>
              </a:ext>
            </a:extLst>
          </p:cNvPr>
          <p:cNvSpPr>
            <a:spLocks noGrp="1"/>
          </p:cNvSpPr>
          <p:nvPr>
            <p:ph type="subTitle" idx="1"/>
          </p:nvPr>
        </p:nvSpPr>
        <p:spPr>
          <a:xfrm>
            <a:off x="1966912" y="5645150"/>
            <a:ext cx="8258176" cy="631825"/>
          </a:xfrm>
        </p:spPr>
        <p:txBody>
          <a:bodyPr anchor="ctr">
            <a:normAutofit/>
          </a:bodyPr>
          <a:lstStyle/>
          <a:p>
            <a:endParaRPr lang="en-US" sz="2800"/>
          </a:p>
        </p:txBody>
      </p:sp>
      <p:sp>
        <p:nvSpPr>
          <p:cNvPr id="16" name="Rectangle 15">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733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E706-AD37-466B-C2A0-89086F3E2665}"/>
              </a:ext>
            </a:extLst>
          </p:cNvPr>
          <p:cNvSpPr>
            <a:spLocks noGrp="1"/>
          </p:cNvSpPr>
          <p:nvPr>
            <p:ph type="title"/>
          </p:nvPr>
        </p:nvSpPr>
        <p:spPr/>
        <p:txBody>
          <a:bodyPr/>
          <a:lstStyle/>
          <a:p>
            <a:r>
              <a:rPr lang="en-US"/>
              <a:t>Introduction</a:t>
            </a:r>
            <a:endParaRPr lang="en-US" dirty="0"/>
          </a:p>
        </p:txBody>
      </p:sp>
      <p:sp>
        <p:nvSpPr>
          <p:cNvPr id="3" name="Content Placeholder 2">
            <a:extLst>
              <a:ext uri="{FF2B5EF4-FFF2-40B4-BE49-F238E27FC236}">
                <a16:creationId xmlns:a16="http://schemas.microsoft.com/office/drawing/2014/main" id="{A564F155-E0F5-2101-A8EF-9C462FEA8B0B}"/>
              </a:ext>
            </a:extLst>
          </p:cNvPr>
          <p:cNvSpPr>
            <a:spLocks noGrp="1"/>
          </p:cNvSpPr>
          <p:nvPr>
            <p:ph idx="1"/>
          </p:nvPr>
        </p:nvSpPr>
        <p:spPr>
          <a:xfrm>
            <a:off x="838200" y="1460310"/>
            <a:ext cx="10515600" cy="4716653"/>
          </a:xfrm>
        </p:spPr>
        <p:txBody>
          <a:bodyPr>
            <a:normAutofit fontScale="85000" lnSpcReduction="10000"/>
          </a:bodyPr>
          <a:lstStyle/>
          <a:p>
            <a:pPr algn="l"/>
            <a:r>
              <a:rPr lang="en-US" b="1" i="0" u="none" strike="noStrike" baseline="0" dirty="0"/>
              <a:t>This study discusses EU climate and energy policies for the decade after 2020</a:t>
            </a:r>
            <a:r>
              <a:rPr lang="en-US" b="0" i="0" u="none" strike="noStrike" baseline="0" dirty="0"/>
              <a:t>: what should EU climate and energy policies look like between 2020 and 2030?</a:t>
            </a:r>
          </a:p>
          <a:p>
            <a:pPr algn="l"/>
            <a:endParaRPr lang="en-US" b="0" i="0" u="none" strike="noStrike" baseline="0" dirty="0"/>
          </a:p>
          <a:p>
            <a:pPr algn="l"/>
            <a:r>
              <a:rPr lang="en-US" b="0" i="0" u="none" strike="noStrike" baseline="0" dirty="0"/>
              <a:t>There are many possible answers to this question. They will differ depending on the context of those providing the answers, their interests and perception, political and economic circumstances, or assessment of technological innovation.</a:t>
            </a:r>
          </a:p>
          <a:p>
            <a:pPr algn="l"/>
            <a:endParaRPr lang="en-US" b="0" i="0" u="none" strike="noStrike" baseline="0" dirty="0"/>
          </a:p>
          <a:p>
            <a:pPr algn="l"/>
            <a:r>
              <a:rPr lang="en-US" b="0" i="0" u="none" strike="noStrike" baseline="0" dirty="0"/>
              <a:t>Regardless of these differences, any response must keep one thing in mind: climate and energy policies of the next decade must put the EU on a path of </a:t>
            </a:r>
            <a:r>
              <a:rPr lang="en-US" b="0" i="0" u="none" strike="noStrike" baseline="0" dirty="0" err="1"/>
              <a:t>decarbonising</a:t>
            </a:r>
            <a:r>
              <a:rPr lang="en-US" b="0" i="0" u="none" strike="noStrike" baseline="0" dirty="0"/>
              <a:t> its economies and societies. </a:t>
            </a:r>
          </a:p>
          <a:p>
            <a:pPr algn="l"/>
            <a:r>
              <a:rPr lang="en-US" b="0" i="0" u="none" strike="noStrike" baseline="0" dirty="0"/>
              <a:t>Climate change makes </a:t>
            </a:r>
            <a:r>
              <a:rPr lang="en-US" b="0" i="0" u="none" strike="noStrike" baseline="0" dirty="0" err="1"/>
              <a:t>decarbonisation</a:t>
            </a:r>
            <a:r>
              <a:rPr lang="en-US" b="0" i="0" u="none" strike="noStrike" baseline="0" dirty="0"/>
              <a:t> indispensable; energy security, </a:t>
            </a:r>
            <a:r>
              <a:rPr lang="en-US" b="0" i="0" u="none" strike="noStrike" baseline="0" dirty="0" err="1"/>
              <a:t>competiveness</a:t>
            </a:r>
            <a:r>
              <a:rPr lang="en-US" b="0" i="0" u="none" strike="noStrike" baseline="0" dirty="0"/>
              <a:t> and innovation – to name a few aspects – are other key considerations.</a:t>
            </a:r>
            <a:endParaRPr lang="en-US" dirty="0"/>
          </a:p>
        </p:txBody>
      </p:sp>
    </p:spTree>
    <p:extLst>
      <p:ext uri="{BB962C8B-B14F-4D97-AF65-F5344CB8AC3E}">
        <p14:creationId xmlns:p14="http://schemas.microsoft.com/office/powerpoint/2010/main" val="240665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1953</Words>
  <Application>Microsoft Office PowerPoint</Application>
  <PresentationFormat>Widescreen</PresentationFormat>
  <Paragraphs>122</Paragraphs>
  <Slides>35</Slides>
  <Notes>7</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35</vt:i4>
      </vt:variant>
    </vt:vector>
  </HeadingPairs>
  <TitlesOfParts>
    <vt:vector size="51" baseType="lpstr">
      <vt:lpstr>AdvGulliv-R</vt:lpstr>
      <vt:lpstr>AdvOT3b30f6db.B</vt:lpstr>
      <vt:lpstr>AdvOT3b30f6db.B+fb</vt:lpstr>
      <vt:lpstr>AdvOT46dcae81</vt:lpstr>
      <vt:lpstr>AdvOT46dcae81+20</vt:lpstr>
      <vt:lpstr>AdvOT46dcae81+fb</vt:lpstr>
      <vt:lpstr>AdvOTd0125be5.BI</vt:lpstr>
      <vt:lpstr>AdvOTd0125be5.BI+20</vt:lpstr>
      <vt:lpstr>AdvOTd0125be5.BI+fb</vt:lpstr>
      <vt:lpstr>Arial</vt:lpstr>
      <vt:lpstr>Arial-BoldMT</vt:lpstr>
      <vt:lpstr>ArialMT</vt:lpstr>
      <vt:lpstr>Calibri</vt:lpstr>
      <vt:lpstr>Calibri Light</vt:lpstr>
      <vt:lpstr>Open Sans</vt:lpstr>
      <vt:lpstr>Office Theme</vt:lpstr>
      <vt:lpstr>Sectors: Energy</vt:lpstr>
      <vt:lpstr>EU climate and energy governance in times of crisis: towards a new agenda, Journal of European Public Policy, 28:7, 959-979, DOI: 10.1080/13501763.2021.1918221</vt:lpstr>
      <vt:lpstr>The evolution of EU climate governance</vt:lpstr>
      <vt:lpstr>EU GHG emission reduction targets.</vt:lpstr>
      <vt:lpstr>Five crisis trends</vt:lpstr>
      <vt:lpstr>PowerPoint Presentation</vt:lpstr>
      <vt:lpstr>Key findings</vt:lpstr>
      <vt:lpstr>Meyer-Ohlendorf, Nils; Matthias Duwe; Katharina Umpfenbach and Keighley McFarland 2014: The Next EU Climate and Energy Package – EU Climate Policies after 2020, Ecologic Institute, Berlin. </vt:lpstr>
      <vt:lpstr>Introduction</vt:lpstr>
      <vt:lpstr>Implementation and Progress of the Climate and Energy Package 2008</vt:lpstr>
      <vt:lpstr>Evaluation of EU policies: contributions of instruments and other factors</vt:lpstr>
      <vt:lpstr>Target: Expanding renewable energy</vt:lpstr>
      <vt:lpstr>Evaluation of Instruments: Renewable Energy Directive</vt:lpstr>
      <vt:lpstr>Renewable energy policy database and support</vt:lpstr>
      <vt:lpstr>Target: Increasing Energy Efficiency</vt:lpstr>
      <vt:lpstr>Energy efficiency progress</vt:lpstr>
      <vt:lpstr>PowerPoint Presentation</vt:lpstr>
      <vt:lpstr>PowerPoint Presentation</vt:lpstr>
      <vt:lpstr>PowerPoint Presentation</vt:lpstr>
      <vt:lpstr>PowerPoint Presentation</vt:lpstr>
      <vt:lpstr>PowerPoint Presentation</vt:lpstr>
      <vt:lpstr>Evaluation of instruments</vt:lpstr>
      <vt:lpstr>EU Climate and Energy Policies after 2020 – Targets and Instruments</vt:lpstr>
      <vt:lpstr>EU Climate and Energy after 2020: Summary and Recommendations</vt:lpstr>
      <vt:lpstr>Future of European Energy</vt:lpstr>
      <vt:lpstr>Review of 50 years of EU energy efficiency policies for buildings. </vt:lpstr>
      <vt:lpstr>Introduction</vt:lpstr>
      <vt:lpstr>PowerPoint Presentation</vt:lpstr>
      <vt:lpstr>PowerPoint Presentation</vt:lpstr>
      <vt:lpstr>PowerPoint Presentation</vt:lpstr>
      <vt:lpstr>PowerPoint Presentation</vt:lpstr>
      <vt:lpstr>Conclusion (1)</vt:lpstr>
      <vt:lpstr>Conclusion (2)</vt:lpstr>
      <vt:lpstr>Demonstration of Smart Readiness Indicator</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Sectors: Energy</dc:title>
  <dc:creator>Rahat Sabyrbekov</dc:creator>
  <cp:lastModifiedBy>Rahat Sabyrbekov</cp:lastModifiedBy>
  <cp:revision>29</cp:revision>
  <dcterms:created xsi:type="dcterms:W3CDTF">2023-04-30T08:20:30Z</dcterms:created>
  <dcterms:modified xsi:type="dcterms:W3CDTF">2023-05-02T06:51:12Z</dcterms:modified>
</cp:coreProperties>
</file>