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68" r:id="rId2"/>
    <p:sldId id="269" r:id="rId3"/>
    <p:sldId id="281" r:id="rId4"/>
    <p:sldId id="270" r:id="rId5"/>
    <p:sldId id="271" r:id="rId6"/>
    <p:sldId id="273" r:id="rId7"/>
    <p:sldId id="272" r:id="rId8"/>
    <p:sldId id="275" r:id="rId9"/>
    <p:sldId id="274" r:id="rId10"/>
    <p:sldId id="277" r:id="rId11"/>
    <p:sldId id="279" r:id="rId12"/>
    <p:sldId id="278" r:id="rId13"/>
    <p:sldId id="282" r:id="rId14"/>
  </p:sldIdLst>
  <p:sldSz cx="9144000" cy="6858000" type="screen4x3"/>
  <p:notesSz cx="6858000" cy="994568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</p:showPr>
  <p:clrMru>
    <a:srgbClr val="E5DBA1"/>
    <a:srgbClr val="BABA93"/>
    <a:srgbClr val="BABB93"/>
    <a:srgbClr val="DEDEAF"/>
    <a:srgbClr val="999999"/>
    <a:srgbClr val="D9D9D9"/>
    <a:srgbClr val="CCCCCC"/>
    <a:srgbClr val="C80F0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24" autoAdjust="0"/>
    <p:restoredTop sz="92399" autoAdjust="0"/>
  </p:normalViewPr>
  <p:slideViewPr>
    <p:cSldViewPr snapToGrid="0">
      <p:cViewPr varScale="1">
        <p:scale>
          <a:sx n="70" d="100"/>
          <a:sy n="70" d="100"/>
        </p:scale>
        <p:origin x="-1118" y="-82"/>
      </p:cViewPr>
      <p:guideLst>
        <p:guide orient="horz" pos="3935"/>
        <p:guide pos="288"/>
        <p:guide pos="726"/>
        <p:guide pos="5029"/>
        <p:guide pos="43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-2634" y="-102"/>
      </p:cViewPr>
      <p:guideLst>
        <p:guide orient="horz" pos="3132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47F930EC-4FD0-431B-BB9B-47DE359CDF6F}" type="slidenum">
              <a:rPr lang="de-DE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5029200" cy="447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276F4F92-661F-4424-ADED-7D3829A4203F}" type="slidenum">
              <a:rPr lang="de-DE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3078EF-9FED-435B-A7E1-F13248F2741F}" type="slidenum">
              <a:rPr lang="de-DE"/>
              <a:pPr/>
              <a:t>1</a:t>
            </a:fld>
            <a:endParaRPr lang="de-DE" dirty="0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B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6624638"/>
            <a:ext cx="9144000" cy="233362"/>
          </a:xfrm>
          <a:prstGeom prst="rect">
            <a:avLst/>
          </a:prstGeom>
          <a:solidFill>
            <a:srgbClr val="93939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6934200" y="6596063"/>
            <a:ext cx="1981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fld id="{B6627C32-A0CE-40F6-BDFA-3C7C724DC8AA}" type="datetime1">
              <a:rPr lang="de-DE" sz="1200" b="0">
                <a:solidFill>
                  <a:schemeClr val="bg1"/>
                </a:solidFill>
              </a:rPr>
              <a:pPr/>
              <a:t>13.11.2012</a:t>
            </a:fld>
            <a:r>
              <a:rPr lang="de-DE" sz="1200" b="0" dirty="0">
                <a:solidFill>
                  <a:schemeClr val="bg1"/>
                </a:solidFill>
              </a:rPr>
              <a:t>     Seite </a:t>
            </a:r>
            <a:fld id="{F7DC8B0F-09E1-4ADE-8436-67CF7C966884}" type="slidenum">
              <a:rPr lang="de-DE" sz="1200" b="0">
                <a:solidFill>
                  <a:schemeClr val="bg1"/>
                </a:solidFill>
              </a:rPr>
              <a:pPr/>
              <a:t>‹#›</a:t>
            </a:fld>
            <a:endParaRPr lang="de-DE" sz="1200" b="0" dirty="0">
              <a:solidFill>
                <a:schemeClr val="bg1"/>
              </a:solidFill>
            </a:endParaRPr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2133600" y="0"/>
            <a:ext cx="7010400" cy="762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39393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BZ" sz="2400" b="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93190" name="Line 6"/>
          <p:cNvSpPr>
            <a:spLocks noChangeShapeType="1"/>
          </p:cNvSpPr>
          <p:nvPr/>
        </p:nvSpPr>
        <p:spPr bwMode="auto">
          <a:xfrm flipH="1">
            <a:off x="0" y="762000"/>
            <a:ext cx="9144000" cy="0"/>
          </a:xfrm>
          <a:prstGeom prst="line">
            <a:avLst/>
          </a:prstGeom>
          <a:noFill/>
          <a:ln w="3175">
            <a:solidFill>
              <a:srgbClr val="E6E6E6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 dirty="0"/>
          </a:p>
        </p:txBody>
      </p:sp>
      <p:pic>
        <p:nvPicPr>
          <p:cNvPr id="93191" name="Picture 7"/>
          <p:cNvPicPr>
            <a:picLocks noChangeAspect="1" noChangeArrowheads="1"/>
          </p:cNvPicPr>
          <p:nvPr/>
        </p:nvPicPr>
        <p:blipFill>
          <a:blip r:embed="rId2" cstate="print">
            <a:lum contrast="-20000"/>
          </a:blip>
          <a:srcRect/>
          <a:stretch>
            <a:fillRect/>
          </a:stretch>
        </p:blipFill>
        <p:spPr bwMode="auto">
          <a:xfrm>
            <a:off x="7999413" y="0"/>
            <a:ext cx="1144587" cy="762000"/>
          </a:xfrm>
          <a:prstGeom prst="rect">
            <a:avLst/>
          </a:prstGeom>
          <a:noFill/>
        </p:spPr>
      </p:pic>
      <p:sp>
        <p:nvSpPr>
          <p:cNvPr id="93193" name="Rectangle 9"/>
          <p:cNvSpPr>
            <a:spLocks noChangeArrowheads="1"/>
          </p:cNvSpPr>
          <p:nvPr/>
        </p:nvSpPr>
        <p:spPr bwMode="auto">
          <a:xfrm>
            <a:off x="0" y="6624638"/>
            <a:ext cx="9144000" cy="233362"/>
          </a:xfrm>
          <a:prstGeom prst="rect">
            <a:avLst/>
          </a:prstGeom>
          <a:solidFill>
            <a:srgbClr val="93939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93195" name="Rectangle 11"/>
          <p:cNvSpPr>
            <a:spLocks noChangeArrowheads="1"/>
          </p:cNvSpPr>
          <p:nvPr/>
        </p:nvSpPr>
        <p:spPr bwMode="auto">
          <a:xfrm>
            <a:off x="2133600" y="0"/>
            <a:ext cx="7010400" cy="762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39393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BZ" sz="2400" b="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93196" name="Line 12"/>
          <p:cNvSpPr>
            <a:spLocks noChangeShapeType="1"/>
          </p:cNvSpPr>
          <p:nvPr/>
        </p:nvSpPr>
        <p:spPr bwMode="auto">
          <a:xfrm flipH="1">
            <a:off x="0" y="762000"/>
            <a:ext cx="9144000" cy="0"/>
          </a:xfrm>
          <a:prstGeom prst="line">
            <a:avLst/>
          </a:prstGeom>
          <a:noFill/>
          <a:ln w="3175">
            <a:solidFill>
              <a:srgbClr val="E6E6E6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 dirty="0"/>
          </a:p>
        </p:txBody>
      </p:sp>
      <p:sp>
        <p:nvSpPr>
          <p:cNvPr id="93199" name="Rectangle 15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1040400" y="1993726"/>
            <a:ext cx="7034400" cy="1143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de-DE" dirty="0" smtClean="0"/>
              <a:t>Click </a:t>
            </a:r>
            <a:r>
              <a:rPr lang="de-DE" dirty="0" err="1" smtClean="0"/>
              <a:t>here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title</a:t>
            </a:r>
            <a:endParaRPr lang="de-DE" dirty="0"/>
          </a:p>
        </p:txBody>
      </p:sp>
      <p:sp>
        <p:nvSpPr>
          <p:cNvPr id="93200" name="Rectangle 16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040400" y="3239022"/>
            <a:ext cx="70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r>
              <a:rPr lang="de-DE" dirty="0" smtClean="0"/>
              <a:t>Click </a:t>
            </a:r>
            <a:r>
              <a:rPr lang="de-DE" dirty="0" err="1" smtClean="0"/>
              <a:t>here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</a:t>
            </a:r>
            <a:r>
              <a:rPr lang="de-DE" dirty="0" err="1" smtClean="0"/>
              <a:t>subtitle</a:t>
            </a:r>
            <a:endParaRPr lang="de-DE" dirty="0"/>
          </a:p>
        </p:txBody>
      </p:sp>
      <p:sp>
        <p:nvSpPr>
          <p:cNvPr id="93202" name="Line 18"/>
          <p:cNvSpPr>
            <a:spLocks noChangeShapeType="1"/>
          </p:cNvSpPr>
          <p:nvPr/>
        </p:nvSpPr>
        <p:spPr bwMode="auto">
          <a:xfrm flipH="1">
            <a:off x="0" y="762000"/>
            <a:ext cx="9144000" cy="0"/>
          </a:xfrm>
          <a:prstGeom prst="line">
            <a:avLst/>
          </a:prstGeom>
          <a:noFill/>
          <a:ln w="3175">
            <a:solidFill>
              <a:srgbClr val="D9D9D9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 dirty="0"/>
          </a:p>
        </p:txBody>
      </p:sp>
      <p:pic>
        <p:nvPicPr>
          <p:cNvPr id="93204" name="Picture 20" descr="Weltkugel_klein_neu.gif                                        0005A183jeany                          BB53F533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96238" y="0"/>
            <a:ext cx="1147762" cy="762000"/>
          </a:xfrm>
          <a:prstGeom prst="rect">
            <a:avLst/>
          </a:prstGeom>
          <a:noFill/>
        </p:spPr>
      </p:pic>
      <p:pic>
        <p:nvPicPr>
          <p:cNvPr id="15" name="Grafik 14" descr="gizlogo-standard-rgb.gif"/>
          <p:cNvPicPr>
            <a:picLocks noChangeAspect="1"/>
          </p:cNvPicPr>
          <p:nvPr userDrawn="1"/>
        </p:nvPicPr>
        <p:blipFill>
          <a:blip r:embed="rId4" cstate="print"/>
          <a:srcRect t="17992" b="17450"/>
          <a:stretch>
            <a:fillRect/>
          </a:stretch>
        </p:blipFill>
        <p:spPr>
          <a:xfrm>
            <a:off x="283425" y="114300"/>
            <a:ext cx="900000" cy="581025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Click </a:t>
            </a:r>
            <a:r>
              <a:rPr lang="de-DE" dirty="0" err="1" smtClean="0"/>
              <a:t>here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title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600" baseline="0"/>
            </a:lvl5pPr>
          </a:lstStyle>
          <a:p>
            <a:pPr lvl="0"/>
            <a:r>
              <a:rPr lang="de-DE" dirty="0" smtClean="0"/>
              <a:t>Click </a:t>
            </a:r>
            <a:r>
              <a:rPr lang="de-DE" dirty="0" err="1" smtClean="0"/>
              <a:t>here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endParaRPr lang="de-DE" dirty="0" smtClean="0"/>
          </a:p>
          <a:p>
            <a:pPr lvl="1"/>
            <a:r>
              <a:rPr lang="de-DE" dirty="0" smtClean="0"/>
              <a:t>Second </a:t>
            </a:r>
            <a:r>
              <a:rPr lang="de-DE" dirty="0" err="1" smtClean="0"/>
              <a:t>layer</a:t>
            </a:r>
            <a:endParaRPr lang="de-DE" dirty="0" smtClean="0"/>
          </a:p>
          <a:p>
            <a:pPr lvl="2"/>
            <a:r>
              <a:rPr lang="de-DE" dirty="0" smtClean="0"/>
              <a:t>Third </a:t>
            </a:r>
            <a:r>
              <a:rPr lang="de-DE" dirty="0" err="1" smtClean="0"/>
              <a:t>layer</a:t>
            </a:r>
            <a:endParaRPr lang="de-DE" dirty="0" smtClean="0"/>
          </a:p>
          <a:p>
            <a:pPr lvl="3"/>
            <a:r>
              <a:rPr lang="de-DE" dirty="0" err="1" smtClean="0"/>
              <a:t>Fourth</a:t>
            </a:r>
            <a:r>
              <a:rPr lang="de-DE" dirty="0" smtClean="0"/>
              <a:t> </a:t>
            </a:r>
            <a:r>
              <a:rPr lang="de-DE" dirty="0" err="1" smtClean="0"/>
              <a:t>layer</a:t>
            </a:r>
            <a:endParaRPr lang="de-DE" dirty="0" smtClean="0"/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</a:t>
            </a:r>
            <a:r>
              <a:rPr lang="de-DE" dirty="0" err="1" smtClean="0"/>
              <a:t>layer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2CB778-1684-4820-AE01-A6CF65E48D70}" type="datetime1">
              <a:rPr lang="de-DE" smtClean="0"/>
              <a:pPr/>
              <a:t>13.11.2012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BZ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40400" y="3880808"/>
            <a:ext cx="7034400" cy="1144800"/>
          </a:xfr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lang="de-DE" sz="360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/>
              <a:t>Click </a:t>
            </a:r>
            <a:r>
              <a:rPr lang="de-DE" dirty="0" err="1" smtClean="0"/>
              <a:t>here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title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040400" y="2292939"/>
            <a:ext cx="7034400" cy="1500187"/>
          </a:xfrm>
        </p:spPr>
        <p:txBody>
          <a:bodyPr anchor="b"/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C80F0F"/>
              </a:buClr>
              <a:buFont typeface="Wingdings" pitchFamily="2" charset="2"/>
              <a:buNone/>
              <a:tabLst>
                <a:tab pos="2190750" algn="l"/>
              </a:tabLst>
              <a:defRPr lang="de-DE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 smtClean="0"/>
              <a:t>Click </a:t>
            </a:r>
            <a:r>
              <a:rPr lang="de-DE" dirty="0" err="1" smtClean="0"/>
              <a:t>here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69C08B-3F0B-45F7-96FC-E0E7F1EDB571}" type="datetime1">
              <a:rPr lang="de-DE" smtClean="0"/>
              <a:pPr/>
              <a:t>13.11.2012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BZ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Click </a:t>
            </a:r>
            <a:r>
              <a:rPr lang="de-DE" dirty="0" err="1" smtClean="0"/>
              <a:t>here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title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1039813" y="2106613"/>
            <a:ext cx="3481200" cy="4114800"/>
          </a:xfrm>
        </p:spPr>
        <p:txBody>
          <a:bodyPr/>
          <a:lstStyle>
            <a:lvl1pPr>
              <a:defRPr sz="240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6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Click </a:t>
            </a:r>
            <a:r>
              <a:rPr lang="de-DE" dirty="0" err="1" smtClean="0"/>
              <a:t>here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endParaRPr lang="de-DE" dirty="0" smtClean="0"/>
          </a:p>
          <a:p>
            <a:pPr lvl="1"/>
            <a:r>
              <a:rPr lang="de-DE" dirty="0" smtClean="0"/>
              <a:t>Second </a:t>
            </a:r>
            <a:r>
              <a:rPr lang="de-DE" dirty="0" err="1" smtClean="0"/>
              <a:t>layer</a:t>
            </a:r>
            <a:endParaRPr lang="de-DE" dirty="0" smtClean="0"/>
          </a:p>
          <a:p>
            <a:pPr lvl="2"/>
            <a:r>
              <a:rPr lang="de-DE" dirty="0" smtClean="0"/>
              <a:t>Third </a:t>
            </a:r>
            <a:r>
              <a:rPr lang="de-DE" dirty="0" err="1" smtClean="0"/>
              <a:t>layer</a:t>
            </a:r>
            <a:endParaRPr lang="de-DE" dirty="0" smtClean="0"/>
          </a:p>
          <a:p>
            <a:pPr lvl="3"/>
            <a:r>
              <a:rPr lang="de-DE" dirty="0" err="1" smtClean="0"/>
              <a:t>Fourth</a:t>
            </a:r>
            <a:r>
              <a:rPr lang="de-DE" dirty="0" smtClean="0"/>
              <a:t> </a:t>
            </a:r>
            <a:r>
              <a:rPr lang="de-DE" dirty="0" err="1" smtClean="0"/>
              <a:t>layer</a:t>
            </a:r>
            <a:endParaRPr lang="de-DE" dirty="0" smtClean="0"/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</a:t>
            </a:r>
            <a:r>
              <a:rPr lang="de-DE" dirty="0" err="1" smtClean="0"/>
              <a:t>layer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595812" y="2106613"/>
            <a:ext cx="3481200" cy="41148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Click </a:t>
            </a:r>
            <a:r>
              <a:rPr lang="de-DE" dirty="0" err="1" smtClean="0"/>
              <a:t>here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endParaRPr lang="de-DE" dirty="0" smtClean="0"/>
          </a:p>
          <a:p>
            <a:pPr lvl="1"/>
            <a:r>
              <a:rPr lang="de-DE" dirty="0" smtClean="0"/>
              <a:t>Second </a:t>
            </a:r>
            <a:r>
              <a:rPr lang="de-DE" dirty="0" err="1" smtClean="0"/>
              <a:t>layer</a:t>
            </a:r>
            <a:endParaRPr lang="de-DE" dirty="0" smtClean="0"/>
          </a:p>
          <a:p>
            <a:pPr lvl="2"/>
            <a:r>
              <a:rPr lang="de-DE" dirty="0" smtClean="0"/>
              <a:t>Third </a:t>
            </a:r>
            <a:r>
              <a:rPr lang="de-DE" dirty="0" err="1" smtClean="0"/>
              <a:t>layer</a:t>
            </a:r>
            <a:endParaRPr lang="de-DE" dirty="0" smtClean="0"/>
          </a:p>
          <a:p>
            <a:pPr lvl="3"/>
            <a:r>
              <a:rPr lang="de-DE" dirty="0" err="1" smtClean="0"/>
              <a:t>Fourth</a:t>
            </a:r>
            <a:r>
              <a:rPr lang="de-DE" dirty="0" smtClean="0"/>
              <a:t> </a:t>
            </a:r>
            <a:r>
              <a:rPr lang="de-DE" dirty="0" err="1" smtClean="0"/>
              <a:t>layer</a:t>
            </a:r>
            <a:endParaRPr lang="de-DE" dirty="0" smtClean="0"/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</a:t>
            </a:r>
            <a:r>
              <a:rPr lang="de-DE" dirty="0" err="1" smtClean="0"/>
              <a:t>layer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D9DA14-23DB-4005-9410-95D99DFE4ACC}" type="datetime1">
              <a:rPr lang="de-DE" smtClean="0"/>
              <a:pPr/>
              <a:t>13.11.2012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BZ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40400" y="1411200"/>
            <a:ext cx="7034400" cy="6192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040400" y="2098784"/>
            <a:ext cx="3463200" cy="46905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endParaRPr lang="de-DE" dirty="0" smtClean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1040400" y="2668044"/>
            <a:ext cx="3463200" cy="355739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Click </a:t>
            </a:r>
            <a:r>
              <a:rPr lang="de-DE" dirty="0" err="1" smtClean="0"/>
              <a:t>here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endParaRPr lang="de-DE" dirty="0" smtClean="0"/>
          </a:p>
          <a:p>
            <a:pPr lvl="1"/>
            <a:r>
              <a:rPr lang="de-DE" dirty="0" smtClean="0"/>
              <a:t>Second </a:t>
            </a:r>
            <a:r>
              <a:rPr lang="de-DE" dirty="0" err="1" smtClean="0"/>
              <a:t>layer</a:t>
            </a:r>
            <a:endParaRPr lang="de-DE" dirty="0" smtClean="0"/>
          </a:p>
          <a:p>
            <a:pPr lvl="2"/>
            <a:r>
              <a:rPr lang="de-DE" dirty="0" smtClean="0"/>
              <a:t>Third </a:t>
            </a:r>
            <a:r>
              <a:rPr lang="de-DE" dirty="0" err="1" smtClean="0"/>
              <a:t>layer</a:t>
            </a:r>
            <a:endParaRPr lang="de-DE" dirty="0" smtClean="0"/>
          </a:p>
          <a:p>
            <a:pPr lvl="3"/>
            <a:r>
              <a:rPr lang="de-DE" dirty="0" err="1" smtClean="0"/>
              <a:t>Fourth</a:t>
            </a:r>
            <a:r>
              <a:rPr lang="de-DE" dirty="0" smtClean="0"/>
              <a:t> </a:t>
            </a:r>
            <a:r>
              <a:rPr lang="de-DE" dirty="0" err="1" smtClean="0"/>
              <a:t>layer</a:t>
            </a:r>
            <a:endParaRPr lang="de-DE" dirty="0" smtClean="0"/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</a:t>
            </a:r>
            <a:r>
              <a:rPr lang="de-DE" dirty="0" err="1" smtClean="0"/>
              <a:t>layer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15200" y="2098783"/>
            <a:ext cx="3463200" cy="46905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endParaRPr lang="de-DE" dirty="0" smtClean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4615200" y="2668044"/>
            <a:ext cx="3463200" cy="3557392"/>
          </a:xfrm>
        </p:spPr>
        <p:txBody>
          <a:bodyPr/>
          <a:lstStyle>
            <a:lvl1pPr>
              <a:defRPr lang="de-DE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200" dirty="0" smtClean="0">
                <a:solidFill>
                  <a:schemeClr val="tx1"/>
                </a:solidFill>
                <a:latin typeface="+mn-lt"/>
              </a:defRPr>
            </a:lvl2pPr>
            <a:lvl3pPr>
              <a:defRPr lang="de-DE" sz="2000" dirty="0" smtClean="0">
                <a:solidFill>
                  <a:schemeClr val="tx1"/>
                </a:solidFill>
                <a:latin typeface="+mn-lt"/>
              </a:defRPr>
            </a:lvl3pPr>
            <a:lvl4pPr>
              <a:defRPr lang="de-DE" sz="1800" dirty="0" smtClean="0">
                <a:solidFill>
                  <a:schemeClr val="tx1"/>
                </a:solidFill>
                <a:latin typeface="+mn-lt"/>
              </a:defRPr>
            </a:lvl4pPr>
            <a:lvl5pPr>
              <a:defRPr lang="de-DE" sz="1600" dirty="0" smtClean="0">
                <a:solidFill>
                  <a:schemeClr val="tx1"/>
                </a:solidFill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Click </a:t>
            </a:r>
            <a:r>
              <a:rPr lang="de-DE" dirty="0" err="1" smtClean="0"/>
              <a:t>here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endParaRPr lang="de-DE" dirty="0" smtClean="0"/>
          </a:p>
          <a:p>
            <a:pPr lvl="1"/>
            <a:r>
              <a:rPr lang="de-DE" dirty="0" smtClean="0"/>
              <a:t>Second </a:t>
            </a:r>
            <a:r>
              <a:rPr lang="de-DE" dirty="0" err="1" smtClean="0"/>
              <a:t>layer</a:t>
            </a:r>
            <a:endParaRPr lang="de-DE" dirty="0" smtClean="0"/>
          </a:p>
          <a:p>
            <a:pPr lvl="2"/>
            <a:r>
              <a:rPr lang="de-DE" dirty="0" smtClean="0"/>
              <a:t>Third </a:t>
            </a:r>
            <a:r>
              <a:rPr lang="de-DE" dirty="0" err="1" smtClean="0"/>
              <a:t>layer</a:t>
            </a:r>
            <a:endParaRPr lang="de-DE" dirty="0" smtClean="0"/>
          </a:p>
          <a:p>
            <a:pPr lvl="3"/>
            <a:r>
              <a:rPr lang="de-DE" dirty="0" err="1" smtClean="0"/>
              <a:t>Fourth</a:t>
            </a:r>
            <a:r>
              <a:rPr lang="de-DE" dirty="0" smtClean="0"/>
              <a:t> </a:t>
            </a:r>
            <a:r>
              <a:rPr lang="de-DE" dirty="0" err="1" smtClean="0"/>
              <a:t>layer</a:t>
            </a:r>
            <a:endParaRPr lang="de-DE" dirty="0" smtClean="0"/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</a:t>
            </a:r>
            <a:r>
              <a:rPr lang="de-DE" dirty="0" err="1" smtClean="0"/>
              <a:t>layer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691A89-BDBC-4828-A08B-29C7176101A4}" type="datetime1">
              <a:rPr lang="de-DE" smtClean="0"/>
              <a:pPr/>
              <a:t>13.11.2012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BZ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title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C72ECF-0AE0-4187-A5C1-9378F853A497}" type="datetime1">
              <a:rPr lang="de-DE" smtClean="0"/>
              <a:pPr/>
              <a:t>13.11.2012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BZ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B70727-BA99-4A8B-B070-898FC5BD9116}" type="datetime1">
              <a:rPr lang="de-DE" smtClean="0"/>
              <a:pPr/>
              <a:t>13.11.2012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BZ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40400" y="1411200"/>
            <a:ext cx="2484000" cy="1357052"/>
          </a:xfrm>
        </p:spPr>
        <p:txBody>
          <a:bodyPr anchor="b"/>
          <a:lstStyle>
            <a:lvl1pPr algn="l">
              <a:defRPr sz="2800" b="0" baseline="0"/>
            </a:lvl1pPr>
          </a:lstStyle>
          <a:p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title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620022" y="1411201"/>
            <a:ext cx="4453200" cy="481423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Click </a:t>
            </a:r>
            <a:r>
              <a:rPr lang="de-DE" dirty="0" err="1" smtClean="0"/>
              <a:t>here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endParaRPr lang="de-DE" dirty="0" smtClean="0"/>
          </a:p>
          <a:p>
            <a:pPr lvl="1"/>
            <a:r>
              <a:rPr lang="de-DE" dirty="0" smtClean="0"/>
              <a:t>Second </a:t>
            </a:r>
            <a:r>
              <a:rPr lang="de-DE" dirty="0" err="1" smtClean="0"/>
              <a:t>layer</a:t>
            </a:r>
            <a:endParaRPr lang="de-DE" dirty="0" smtClean="0"/>
          </a:p>
          <a:p>
            <a:pPr lvl="2"/>
            <a:r>
              <a:rPr lang="de-DE" dirty="0" smtClean="0"/>
              <a:t>Third </a:t>
            </a:r>
            <a:r>
              <a:rPr lang="de-DE" dirty="0" err="1" smtClean="0"/>
              <a:t>layer</a:t>
            </a:r>
            <a:endParaRPr lang="de-DE" dirty="0" smtClean="0"/>
          </a:p>
          <a:p>
            <a:pPr lvl="3"/>
            <a:r>
              <a:rPr lang="de-DE" dirty="0" err="1" smtClean="0"/>
              <a:t>Fourth</a:t>
            </a:r>
            <a:r>
              <a:rPr lang="de-DE" dirty="0" smtClean="0"/>
              <a:t> </a:t>
            </a:r>
            <a:r>
              <a:rPr lang="de-DE" dirty="0" err="1" smtClean="0"/>
              <a:t>layer</a:t>
            </a:r>
            <a:endParaRPr lang="de-DE" dirty="0" smtClean="0"/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</a:t>
            </a:r>
            <a:r>
              <a:rPr lang="de-DE" dirty="0" err="1" smtClean="0"/>
              <a:t>layer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1040400" y="2893512"/>
            <a:ext cx="2484000" cy="3331925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endParaRPr lang="de-DE" dirty="0" smtClean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586C2A-983F-4022-9DD0-DD623A56FF94}" type="datetime1">
              <a:rPr lang="de-DE" smtClean="0"/>
              <a:pPr/>
              <a:t>13.11.2012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BZ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40400" y="4860099"/>
            <a:ext cx="7034400" cy="526093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title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 hasCustomPrompt="1"/>
          </p:nvPr>
        </p:nvSpPr>
        <p:spPr>
          <a:xfrm>
            <a:off x="1152525" y="1411201"/>
            <a:ext cx="6831014" cy="3361215"/>
          </a:xfrm>
        </p:spPr>
        <p:txBody>
          <a:bodyPr/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 smtClean="0"/>
              <a:t>Click </a:t>
            </a:r>
            <a:r>
              <a:rPr lang="de-DE" dirty="0" err="1" smtClean="0"/>
              <a:t>icon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</a:t>
            </a:r>
            <a:r>
              <a:rPr lang="de-DE" dirty="0" err="1" smtClean="0"/>
              <a:t>picture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1040400" y="5486400"/>
            <a:ext cx="7034400" cy="739036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endParaRPr lang="de-DE" dirty="0" smtClean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0ECFE9-3A9E-4E5E-AF41-520ACE265A77}" type="datetime1">
              <a:rPr lang="de-DE" smtClean="0"/>
              <a:pPr/>
              <a:t>13.11.2012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BZ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6624638"/>
            <a:ext cx="9144000" cy="233362"/>
          </a:xfrm>
          <a:prstGeom prst="rect">
            <a:avLst/>
          </a:prstGeom>
          <a:solidFill>
            <a:srgbClr val="93939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6934200" y="6596063"/>
            <a:ext cx="1981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fld id="{AB81C545-FE68-41D5-BEA4-2878944C354C}" type="datetime1">
              <a:rPr lang="de-DE" sz="1200" b="0">
                <a:solidFill>
                  <a:schemeClr val="bg1"/>
                </a:solidFill>
              </a:rPr>
              <a:pPr/>
              <a:t>13.11.2012</a:t>
            </a:fld>
            <a:r>
              <a:rPr lang="de-DE" sz="1200" b="0" dirty="0">
                <a:solidFill>
                  <a:schemeClr val="bg1"/>
                </a:solidFill>
              </a:rPr>
              <a:t>     Seite </a:t>
            </a:r>
            <a:fld id="{F100B36D-5590-4186-A03B-FBE69F711ADE}" type="slidenum">
              <a:rPr lang="de-DE" sz="1200" b="0">
                <a:solidFill>
                  <a:schemeClr val="bg1"/>
                </a:solidFill>
              </a:rPr>
              <a:pPr/>
              <a:t>‹#›</a:t>
            </a:fld>
            <a:endParaRPr lang="de-DE" sz="1200" b="0" dirty="0">
              <a:solidFill>
                <a:schemeClr val="bg1"/>
              </a:solidFill>
            </a:endParaRP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2133600" y="0"/>
            <a:ext cx="7010400" cy="762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39393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BZ" sz="2400" b="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75782" name="Line 6"/>
          <p:cNvSpPr>
            <a:spLocks noChangeShapeType="1"/>
          </p:cNvSpPr>
          <p:nvPr/>
        </p:nvSpPr>
        <p:spPr bwMode="auto">
          <a:xfrm flipH="1">
            <a:off x="0" y="762000"/>
            <a:ext cx="9144000" cy="0"/>
          </a:xfrm>
          <a:prstGeom prst="line">
            <a:avLst/>
          </a:prstGeom>
          <a:noFill/>
          <a:ln w="3175">
            <a:solidFill>
              <a:srgbClr val="E6E6E6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 dirty="0"/>
          </a:p>
        </p:txBody>
      </p:sp>
      <p:pic>
        <p:nvPicPr>
          <p:cNvPr id="75783" name="Picture 7"/>
          <p:cNvPicPr>
            <a:picLocks noChangeAspect="1" noChangeArrowheads="1"/>
          </p:cNvPicPr>
          <p:nvPr/>
        </p:nvPicPr>
        <p:blipFill>
          <a:blip r:embed="rId11" cstate="print">
            <a:lum contrast="-20000"/>
          </a:blip>
          <a:srcRect/>
          <a:stretch>
            <a:fillRect/>
          </a:stretch>
        </p:blipFill>
        <p:spPr bwMode="auto">
          <a:xfrm>
            <a:off x="7999413" y="0"/>
            <a:ext cx="1144587" cy="762000"/>
          </a:xfrm>
          <a:prstGeom prst="rect">
            <a:avLst/>
          </a:prstGeom>
          <a:noFill/>
        </p:spPr>
      </p:pic>
      <p:sp>
        <p:nvSpPr>
          <p:cNvPr id="75785" name="Rectangle 9"/>
          <p:cNvSpPr>
            <a:spLocks noChangeArrowheads="1"/>
          </p:cNvSpPr>
          <p:nvPr/>
        </p:nvSpPr>
        <p:spPr bwMode="auto">
          <a:xfrm>
            <a:off x="0" y="6624638"/>
            <a:ext cx="9144000" cy="233362"/>
          </a:xfrm>
          <a:prstGeom prst="rect">
            <a:avLst/>
          </a:prstGeom>
          <a:solidFill>
            <a:srgbClr val="93939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75787" name="Rectangle 11"/>
          <p:cNvSpPr>
            <a:spLocks noChangeArrowheads="1"/>
          </p:cNvSpPr>
          <p:nvPr/>
        </p:nvSpPr>
        <p:spPr bwMode="auto">
          <a:xfrm>
            <a:off x="2133600" y="0"/>
            <a:ext cx="7010400" cy="762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39393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BZ" sz="2400" b="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7579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39812" y="1411289"/>
            <a:ext cx="7034400" cy="617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Click </a:t>
            </a:r>
            <a:r>
              <a:rPr lang="de-DE" dirty="0" err="1" smtClean="0"/>
              <a:t>here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title</a:t>
            </a:r>
          </a:p>
        </p:txBody>
      </p:sp>
      <p:sp>
        <p:nvSpPr>
          <p:cNvPr id="7579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9812" y="2106613"/>
            <a:ext cx="7034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Click </a:t>
            </a:r>
            <a:r>
              <a:rPr lang="de-DE" dirty="0" err="1" smtClean="0"/>
              <a:t>here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endParaRPr lang="de-DE" dirty="0" smtClean="0"/>
          </a:p>
          <a:p>
            <a:pPr lvl="1"/>
            <a:r>
              <a:rPr lang="de-DE" dirty="0" smtClean="0"/>
              <a:t>Second </a:t>
            </a:r>
            <a:r>
              <a:rPr lang="de-DE" dirty="0" err="1" smtClean="0"/>
              <a:t>layer</a:t>
            </a:r>
            <a:endParaRPr lang="de-DE" dirty="0" smtClean="0"/>
          </a:p>
          <a:p>
            <a:pPr lvl="2"/>
            <a:r>
              <a:rPr lang="de-DE" dirty="0" smtClean="0"/>
              <a:t>Third </a:t>
            </a:r>
            <a:r>
              <a:rPr lang="de-DE" dirty="0" err="1" smtClean="0"/>
              <a:t>layer</a:t>
            </a:r>
            <a:endParaRPr lang="de-DE" dirty="0" smtClean="0"/>
          </a:p>
          <a:p>
            <a:pPr lvl="3"/>
            <a:r>
              <a:rPr lang="de-DE" dirty="0" err="1" smtClean="0"/>
              <a:t>Fourth</a:t>
            </a:r>
            <a:r>
              <a:rPr lang="de-DE" dirty="0" smtClean="0"/>
              <a:t> </a:t>
            </a:r>
            <a:r>
              <a:rPr lang="de-DE" dirty="0" err="1" smtClean="0"/>
              <a:t>layer</a:t>
            </a:r>
            <a:endParaRPr lang="de-DE" dirty="0" smtClean="0"/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</a:t>
            </a:r>
            <a:r>
              <a:rPr lang="de-DE" dirty="0" err="1" smtClean="0"/>
              <a:t>layer</a:t>
            </a:r>
            <a:endParaRPr lang="de-DE" dirty="0" smtClean="0"/>
          </a:p>
        </p:txBody>
      </p:sp>
      <p:sp>
        <p:nvSpPr>
          <p:cNvPr id="7579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56400" y="6602400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 b="0">
                <a:solidFill>
                  <a:schemeClr val="bg1"/>
                </a:solidFill>
              </a:defRPr>
            </a:lvl1pPr>
          </a:lstStyle>
          <a:p>
            <a:fld id="{94AC2515-8215-418A-964A-E2B00192C2E1}" type="datetime1">
              <a:rPr lang="de-DE" smtClean="0"/>
              <a:pPr/>
              <a:t>13.11.2012</a:t>
            </a:fld>
            <a:endParaRPr lang="de-DE" dirty="0"/>
          </a:p>
        </p:txBody>
      </p:sp>
      <p:sp>
        <p:nvSpPr>
          <p:cNvPr id="75795" name="Text Box 19"/>
          <p:cNvSpPr txBox="1">
            <a:spLocks noChangeArrowheads="1"/>
          </p:cNvSpPr>
          <p:nvPr/>
        </p:nvSpPr>
        <p:spPr bwMode="auto">
          <a:xfrm>
            <a:off x="7893050" y="6602399"/>
            <a:ext cx="927100" cy="27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 sz="1200" b="0" dirty="0" smtClean="0">
                <a:solidFill>
                  <a:schemeClr val="bg1"/>
                </a:solidFill>
              </a:rPr>
              <a:t>Page </a:t>
            </a:r>
            <a:fld id="{327115CA-E6A4-425F-BB4F-A64D48743A27}" type="slidenum">
              <a:rPr lang="de-DE" sz="1200" b="0">
                <a:solidFill>
                  <a:schemeClr val="bg1"/>
                </a:solidFill>
              </a:rPr>
              <a:pPr/>
              <a:t>‹#›</a:t>
            </a:fld>
            <a:endParaRPr lang="de-DE" sz="1200" b="0" dirty="0">
              <a:solidFill>
                <a:schemeClr val="bg1"/>
              </a:solidFill>
            </a:endParaRPr>
          </a:p>
        </p:txBody>
      </p:sp>
      <p:sp>
        <p:nvSpPr>
          <p:cNvPr id="75788" name="Line 12"/>
          <p:cNvSpPr>
            <a:spLocks noChangeShapeType="1"/>
          </p:cNvSpPr>
          <p:nvPr/>
        </p:nvSpPr>
        <p:spPr bwMode="auto">
          <a:xfrm flipH="1">
            <a:off x="0" y="762000"/>
            <a:ext cx="9144000" cy="0"/>
          </a:xfrm>
          <a:prstGeom prst="line">
            <a:avLst/>
          </a:prstGeom>
          <a:noFill/>
          <a:ln w="3175">
            <a:solidFill>
              <a:srgbClr val="D9D9D9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 dirty="0"/>
          </a:p>
        </p:txBody>
      </p:sp>
      <p:pic>
        <p:nvPicPr>
          <p:cNvPr id="75799" name="Picture 23" descr="Weltkugel_klein_neu.gif                                        0005A183jeany                          BB53F533: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996238" y="0"/>
            <a:ext cx="1147762" cy="762000"/>
          </a:xfrm>
          <a:prstGeom prst="rect">
            <a:avLst/>
          </a:prstGeom>
          <a:noFill/>
        </p:spPr>
      </p:pic>
      <p:sp>
        <p:nvSpPr>
          <p:cNvPr id="7580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4951" y="6601216"/>
            <a:ext cx="2895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 b="0">
                <a:solidFill>
                  <a:schemeClr val="bg1"/>
                </a:solidFill>
              </a:defRPr>
            </a:lvl1pPr>
          </a:lstStyle>
          <a:p>
            <a:endParaRPr lang="en-BZ" dirty="0"/>
          </a:p>
        </p:txBody>
      </p:sp>
      <p:pic>
        <p:nvPicPr>
          <p:cNvPr id="17" name="Grafik 16" descr="gizlogo-standard-rgb.gif"/>
          <p:cNvPicPr>
            <a:picLocks noChangeAspect="1"/>
          </p:cNvPicPr>
          <p:nvPr/>
        </p:nvPicPr>
        <p:blipFill>
          <a:blip r:embed="rId13" cstate="print"/>
          <a:srcRect t="17992" b="17450"/>
          <a:stretch>
            <a:fillRect/>
          </a:stretch>
        </p:blipFill>
        <p:spPr>
          <a:xfrm>
            <a:off x="283425" y="114300"/>
            <a:ext cx="900000" cy="5810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transition/>
  <p:timing>
    <p:tnLst>
      <p:par>
        <p:cTn id="1" dur="indefinite" restart="never" nodeType="tmRoot"/>
      </p:par>
    </p:tnLst>
  </p:timing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aseline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285750" indent="-285750" algn="l" rtl="0" eaLnBrk="1" fontAlgn="base" hangingPunct="1">
        <a:spcBef>
          <a:spcPct val="20000"/>
        </a:spcBef>
        <a:spcAft>
          <a:spcPct val="0"/>
        </a:spcAft>
        <a:buClr>
          <a:srgbClr val="C80F0F"/>
        </a:buClr>
        <a:buFont typeface="Wingdings" pitchFamily="2" charset="2"/>
        <a:buChar char="§"/>
        <a:tabLst>
          <a:tab pos="2190750" algn="l"/>
        </a:tabLst>
        <a:defRPr sz="2400" baseline="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tabLst>
          <a:tab pos="2190750" algn="l"/>
        </a:tabLst>
        <a:defRPr sz="2400">
          <a:solidFill>
            <a:schemeClr val="tx1"/>
          </a:solidFill>
          <a:latin typeface="+mn-lt"/>
        </a:defRPr>
      </a:lvl2pPr>
      <a:lvl3pPr marL="1238250" indent="-285750" algn="l" rtl="0" eaLnBrk="1" fontAlgn="base" hangingPunct="1">
        <a:spcBef>
          <a:spcPct val="20000"/>
        </a:spcBef>
        <a:spcAft>
          <a:spcPct val="0"/>
        </a:spcAft>
        <a:buClr>
          <a:srgbClr val="999999"/>
        </a:buClr>
        <a:buFont typeface="Wingdings" pitchFamily="2" charset="2"/>
        <a:buChar char="§"/>
        <a:tabLst>
          <a:tab pos="2190750" algn="l"/>
        </a:tabLst>
        <a:defRPr sz="2400" baseline="0">
          <a:solidFill>
            <a:schemeClr val="tx1"/>
          </a:solidFill>
          <a:latin typeface="+mn-lt"/>
        </a:defRPr>
      </a:lvl3pPr>
      <a:lvl4pPr marL="1714500" indent="-285750" algn="l" rtl="0" eaLnBrk="1" fontAlgn="base" hangingPunct="1">
        <a:spcBef>
          <a:spcPct val="20000"/>
        </a:spcBef>
        <a:spcAft>
          <a:spcPct val="0"/>
        </a:spcAft>
        <a:buClr>
          <a:srgbClr val="C80F0F"/>
        </a:buClr>
        <a:buChar char="-"/>
        <a:tabLst>
          <a:tab pos="2190750" algn="l"/>
        </a:tabLst>
        <a:defRPr sz="2400" baseline="0">
          <a:solidFill>
            <a:schemeClr val="tx1"/>
          </a:solidFill>
          <a:latin typeface="+mn-lt"/>
        </a:defRPr>
      </a:lvl4pPr>
      <a:lvl5pPr marL="2190750" indent="-2603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-"/>
        <a:tabLst>
          <a:tab pos="2190750" algn="l"/>
        </a:tabLst>
        <a:defRPr sz="2400" baseline="0">
          <a:solidFill>
            <a:schemeClr val="tx1"/>
          </a:solidFill>
          <a:latin typeface="+mn-lt"/>
        </a:defRPr>
      </a:lvl5pPr>
      <a:lvl6pPr marL="2647950" indent="-2603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-"/>
        <a:tabLst>
          <a:tab pos="2190750" algn="l"/>
        </a:tabLst>
        <a:defRPr sz="2400">
          <a:solidFill>
            <a:schemeClr val="tx1"/>
          </a:solidFill>
          <a:latin typeface="+mn-lt"/>
        </a:defRPr>
      </a:lvl6pPr>
      <a:lvl7pPr marL="3105150" indent="-2603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-"/>
        <a:tabLst>
          <a:tab pos="2190750" algn="l"/>
        </a:tabLst>
        <a:defRPr sz="2400">
          <a:solidFill>
            <a:schemeClr val="tx1"/>
          </a:solidFill>
          <a:latin typeface="+mn-lt"/>
        </a:defRPr>
      </a:lvl7pPr>
      <a:lvl8pPr marL="3562350" indent="-2603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-"/>
        <a:tabLst>
          <a:tab pos="2190750" algn="l"/>
        </a:tabLst>
        <a:defRPr sz="2400">
          <a:solidFill>
            <a:schemeClr val="tx1"/>
          </a:solidFill>
          <a:latin typeface="+mn-lt"/>
        </a:defRPr>
      </a:lvl8pPr>
      <a:lvl9pPr marL="4019550" indent="-2603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-"/>
        <a:tabLst>
          <a:tab pos="2190750" algn="l"/>
        </a:tabLst>
        <a:defRPr sz="2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10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996857" y="1569183"/>
            <a:ext cx="7034400" cy="1143000"/>
          </a:xfrm>
        </p:spPr>
        <p:txBody>
          <a:bodyPr/>
          <a:lstStyle/>
          <a:p>
            <a:r>
              <a:rPr lang="en-BZ" b="1" dirty="0" smtClean="0"/>
              <a:t>The importance of</a:t>
            </a:r>
            <a:br>
              <a:rPr lang="en-BZ" b="1" dirty="0" smtClean="0"/>
            </a:br>
            <a:r>
              <a:rPr lang="en-BZ" b="1" dirty="0" smtClean="0"/>
              <a:t> </a:t>
            </a:r>
            <a:r>
              <a:rPr lang="en-BZ" b="1" dirty="0" smtClean="0">
                <a:solidFill>
                  <a:srgbClr val="C00000"/>
                </a:solidFill>
              </a:rPr>
              <a:t>non-tariff barriers</a:t>
            </a:r>
            <a:r>
              <a:rPr lang="en-BZ" b="1" dirty="0" smtClean="0"/>
              <a:t> to trade in Central Asia</a:t>
            </a:r>
            <a:endParaRPr lang="en-BZ" b="1" dirty="0"/>
          </a:p>
        </p:txBody>
      </p:sp>
      <p:sp>
        <p:nvSpPr>
          <p:cNvPr id="123911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50674" y="3639714"/>
            <a:ext cx="7034400" cy="1752600"/>
          </a:xfrm>
        </p:spPr>
        <p:txBody>
          <a:bodyPr/>
          <a:lstStyle/>
          <a:p>
            <a:r>
              <a:rPr lang="en-BZ" b="1" dirty="0" smtClean="0">
                <a:solidFill>
                  <a:srgbClr val="C00000"/>
                </a:solidFill>
              </a:rPr>
              <a:t>Jonathon Hornbrook, GIZ</a:t>
            </a:r>
            <a:endParaRPr lang="en-BZ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09675" y="201613"/>
            <a:ext cx="7034213" cy="617537"/>
          </a:xfrm>
        </p:spPr>
        <p:txBody>
          <a:bodyPr/>
          <a:lstStyle/>
          <a:p>
            <a:pPr algn="ctr" eaLnBrk="1" hangingPunct="1"/>
            <a:r>
              <a:rPr lang="es-SV" sz="3200" b="1" dirty="0" err="1" smtClean="0"/>
              <a:t>The</a:t>
            </a:r>
            <a:r>
              <a:rPr lang="es-SV" sz="3200" b="1" dirty="0" smtClean="0"/>
              <a:t> </a:t>
            </a:r>
            <a:r>
              <a:rPr lang="es-SV" sz="3200" b="1" dirty="0" err="1" smtClean="0"/>
              <a:t>traditional</a:t>
            </a:r>
            <a:r>
              <a:rPr lang="es-SV" sz="3200" b="1" dirty="0" smtClean="0"/>
              <a:t> </a:t>
            </a:r>
            <a:r>
              <a:rPr lang="es-SV" sz="3200" b="1" dirty="0" err="1" smtClean="0">
                <a:solidFill>
                  <a:schemeClr val="accent2"/>
                </a:solidFill>
              </a:rPr>
              <a:t>compromise</a:t>
            </a:r>
            <a:r>
              <a:rPr lang="es-SV" sz="3200" b="1" dirty="0" smtClean="0"/>
              <a:t> of </a:t>
            </a:r>
            <a:r>
              <a:rPr lang="es-SV" sz="3200" b="1" dirty="0" smtClean="0"/>
              <a:t>trade </a:t>
            </a:r>
            <a:r>
              <a:rPr lang="es-SV" sz="3200" b="1" dirty="0" err="1" smtClean="0"/>
              <a:t>management</a:t>
            </a:r>
            <a:endParaRPr lang="es-SV" sz="3200" b="1" dirty="0" smtClean="0"/>
          </a:p>
        </p:txBody>
      </p:sp>
      <p:grpSp>
        <p:nvGrpSpPr>
          <p:cNvPr id="2" name="Group 11"/>
          <p:cNvGrpSpPr>
            <a:grpSpLocks noChangeAspect="1"/>
          </p:cNvGrpSpPr>
          <p:nvPr/>
        </p:nvGrpSpPr>
        <p:grpSpPr bwMode="auto">
          <a:xfrm>
            <a:off x="2508250" y="1570038"/>
            <a:ext cx="4337050" cy="4489450"/>
            <a:chOff x="1277" y="696"/>
            <a:chExt cx="3152" cy="3263"/>
          </a:xfrm>
        </p:grpSpPr>
        <p:sp>
          <p:nvSpPr>
            <p:cNvPr id="14342" name="AutoShape 10"/>
            <p:cNvSpPr>
              <a:spLocks noChangeAspect="1" noChangeArrowheads="1" noTextEdit="1"/>
            </p:cNvSpPr>
            <p:nvPr/>
          </p:nvSpPr>
          <p:spPr bwMode="auto">
            <a:xfrm>
              <a:off x="1277" y="696"/>
              <a:ext cx="3152" cy="3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4343" name="Freeform 12"/>
            <p:cNvSpPr>
              <a:spLocks/>
            </p:cNvSpPr>
            <p:nvPr/>
          </p:nvSpPr>
          <p:spPr bwMode="auto">
            <a:xfrm>
              <a:off x="1277" y="696"/>
              <a:ext cx="3152" cy="3263"/>
            </a:xfrm>
            <a:custGeom>
              <a:avLst/>
              <a:gdLst>
                <a:gd name="T0" fmla="*/ 2831 w 3152"/>
                <a:gd name="T1" fmla="*/ 3263 h 3263"/>
                <a:gd name="T2" fmla="*/ 2895 w 3152"/>
                <a:gd name="T3" fmla="*/ 3257 h 3263"/>
                <a:gd name="T4" fmla="*/ 2956 w 3152"/>
                <a:gd name="T5" fmla="*/ 3234 h 3263"/>
                <a:gd name="T6" fmla="*/ 3011 w 3152"/>
                <a:gd name="T7" fmla="*/ 3199 h 3263"/>
                <a:gd name="T8" fmla="*/ 3059 w 3152"/>
                <a:gd name="T9" fmla="*/ 3151 h 3263"/>
                <a:gd name="T10" fmla="*/ 3097 w 3152"/>
                <a:gd name="T11" fmla="*/ 3096 h 3263"/>
                <a:gd name="T12" fmla="*/ 3126 w 3152"/>
                <a:gd name="T13" fmla="*/ 3032 h 3263"/>
                <a:gd name="T14" fmla="*/ 3146 w 3152"/>
                <a:gd name="T15" fmla="*/ 2961 h 3263"/>
                <a:gd name="T16" fmla="*/ 3152 w 3152"/>
                <a:gd name="T17" fmla="*/ 2884 h 3263"/>
                <a:gd name="T18" fmla="*/ 3152 w 3152"/>
                <a:gd name="T19" fmla="*/ 375 h 3263"/>
                <a:gd name="T20" fmla="*/ 3146 w 3152"/>
                <a:gd name="T21" fmla="*/ 298 h 3263"/>
                <a:gd name="T22" fmla="*/ 3126 w 3152"/>
                <a:gd name="T23" fmla="*/ 228 h 3263"/>
                <a:gd name="T24" fmla="*/ 3097 w 3152"/>
                <a:gd name="T25" fmla="*/ 164 h 3263"/>
                <a:gd name="T26" fmla="*/ 3059 w 3152"/>
                <a:gd name="T27" fmla="*/ 109 h 3263"/>
                <a:gd name="T28" fmla="*/ 3011 w 3152"/>
                <a:gd name="T29" fmla="*/ 64 h 3263"/>
                <a:gd name="T30" fmla="*/ 2956 w 3152"/>
                <a:gd name="T31" fmla="*/ 29 h 3263"/>
                <a:gd name="T32" fmla="*/ 2895 w 3152"/>
                <a:gd name="T33" fmla="*/ 6 h 3263"/>
                <a:gd name="T34" fmla="*/ 2831 w 3152"/>
                <a:gd name="T35" fmla="*/ 0 h 3263"/>
                <a:gd name="T36" fmla="*/ 321 w 3152"/>
                <a:gd name="T37" fmla="*/ 0 h 3263"/>
                <a:gd name="T38" fmla="*/ 257 w 3152"/>
                <a:gd name="T39" fmla="*/ 6 h 3263"/>
                <a:gd name="T40" fmla="*/ 196 w 3152"/>
                <a:gd name="T41" fmla="*/ 29 h 3263"/>
                <a:gd name="T42" fmla="*/ 141 w 3152"/>
                <a:gd name="T43" fmla="*/ 64 h 3263"/>
                <a:gd name="T44" fmla="*/ 93 w 3152"/>
                <a:gd name="T45" fmla="*/ 109 h 3263"/>
                <a:gd name="T46" fmla="*/ 55 w 3152"/>
                <a:gd name="T47" fmla="*/ 164 h 3263"/>
                <a:gd name="T48" fmla="*/ 26 w 3152"/>
                <a:gd name="T49" fmla="*/ 228 h 3263"/>
                <a:gd name="T50" fmla="*/ 6 w 3152"/>
                <a:gd name="T51" fmla="*/ 298 h 3263"/>
                <a:gd name="T52" fmla="*/ 0 w 3152"/>
                <a:gd name="T53" fmla="*/ 375 h 3263"/>
                <a:gd name="T54" fmla="*/ 0 w 3152"/>
                <a:gd name="T55" fmla="*/ 2884 h 3263"/>
                <a:gd name="T56" fmla="*/ 6 w 3152"/>
                <a:gd name="T57" fmla="*/ 2961 h 3263"/>
                <a:gd name="T58" fmla="*/ 26 w 3152"/>
                <a:gd name="T59" fmla="*/ 3032 h 3263"/>
                <a:gd name="T60" fmla="*/ 55 w 3152"/>
                <a:gd name="T61" fmla="*/ 3096 h 3263"/>
                <a:gd name="T62" fmla="*/ 93 w 3152"/>
                <a:gd name="T63" fmla="*/ 3151 h 3263"/>
                <a:gd name="T64" fmla="*/ 141 w 3152"/>
                <a:gd name="T65" fmla="*/ 3199 h 3263"/>
                <a:gd name="T66" fmla="*/ 196 w 3152"/>
                <a:gd name="T67" fmla="*/ 3234 h 3263"/>
                <a:gd name="T68" fmla="*/ 257 w 3152"/>
                <a:gd name="T69" fmla="*/ 3257 h 3263"/>
                <a:gd name="T70" fmla="*/ 321 w 3152"/>
                <a:gd name="T71" fmla="*/ 3263 h 3263"/>
                <a:gd name="T72" fmla="*/ 2831 w 3152"/>
                <a:gd name="T73" fmla="*/ 3263 h 326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152"/>
                <a:gd name="T112" fmla="*/ 0 h 3263"/>
                <a:gd name="T113" fmla="*/ 3152 w 3152"/>
                <a:gd name="T114" fmla="*/ 3263 h 3263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152" h="3263">
                  <a:moveTo>
                    <a:pt x="2831" y="3263"/>
                  </a:moveTo>
                  <a:lnTo>
                    <a:pt x="2895" y="3257"/>
                  </a:lnTo>
                  <a:lnTo>
                    <a:pt x="2956" y="3234"/>
                  </a:lnTo>
                  <a:lnTo>
                    <a:pt x="3011" y="3199"/>
                  </a:lnTo>
                  <a:lnTo>
                    <a:pt x="3059" y="3151"/>
                  </a:lnTo>
                  <a:lnTo>
                    <a:pt x="3097" y="3096"/>
                  </a:lnTo>
                  <a:lnTo>
                    <a:pt x="3126" y="3032"/>
                  </a:lnTo>
                  <a:lnTo>
                    <a:pt x="3146" y="2961"/>
                  </a:lnTo>
                  <a:lnTo>
                    <a:pt x="3152" y="2884"/>
                  </a:lnTo>
                  <a:lnTo>
                    <a:pt x="3152" y="375"/>
                  </a:lnTo>
                  <a:lnTo>
                    <a:pt x="3146" y="298"/>
                  </a:lnTo>
                  <a:lnTo>
                    <a:pt x="3126" y="228"/>
                  </a:lnTo>
                  <a:lnTo>
                    <a:pt x="3097" y="164"/>
                  </a:lnTo>
                  <a:lnTo>
                    <a:pt x="3059" y="109"/>
                  </a:lnTo>
                  <a:lnTo>
                    <a:pt x="3011" y="64"/>
                  </a:lnTo>
                  <a:lnTo>
                    <a:pt x="2956" y="29"/>
                  </a:lnTo>
                  <a:lnTo>
                    <a:pt x="2895" y="6"/>
                  </a:lnTo>
                  <a:lnTo>
                    <a:pt x="2831" y="0"/>
                  </a:lnTo>
                  <a:lnTo>
                    <a:pt x="321" y="0"/>
                  </a:lnTo>
                  <a:lnTo>
                    <a:pt x="257" y="6"/>
                  </a:lnTo>
                  <a:lnTo>
                    <a:pt x="196" y="29"/>
                  </a:lnTo>
                  <a:lnTo>
                    <a:pt x="141" y="64"/>
                  </a:lnTo>
                  <a:lnTo>
                    <a:pt x="93" y="109"/>
                  </a:lnTo>
                  <a:lnTo>
                    <a:pt x="55" y="164"/>
                  </a:lnTo>
                  <a:lnTo>
                    <a:pt x="26" y="228"/>
                  </a:lnTo>
                  <a:lnTo>
                    <a:pt x="6" y="298"/>
                  </a:lnTo>
                  <a:lnTo>
                    <a:pt x="0" y="375"/>
                  </a:lnTo>
                  <a:lnTo>
                    <a:pt x="0" y="2884"/>
                  </a:lnTo>
                  <a:lnTo>
                    <a:pt x="6" y="2961"/>
                  </a:lnTo>
                  <a:lnTo>
                    <a:pt x="26" y="3032"/>
                  </a:lnTo>
                  <a:lnTo>
                    <a:pt x="55" y="3096"/>
                  </a:lnTo>
                  <a:lnTo>
                    <a:pt x="93" y="3151"/>
                  </a:lnTo>
                  <a:lnTo>
                    <a:pt x="141" y="3199"/>
                  </a:lnTo>
                  <a:lnTo>
                    <a:pt x="196" y="3234"/>
                  </a:lnTo>
                  <a:lnTo>
                    <a:pt x="257" y="3257"/>
                  </a:lnTo>
                  <a:lnTo>
                    <a:pt x="321" y="3263"/>
                  </a:lnTo>
                  <a:lnTo>
                    <a:pt x="2831" y="3263"/>
                  </a:lnTo>
                  <a:close/>
                </a:path>
              </a:pathLst>
            </a:custGeom>
            <a:solidFill>
              <a:srgbClr val="E89B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4344" name="Freeform 13"/>
            <p:cNvSpPr>
              <a:spLocks/>
            </p:cNvSpPr>
            <p:nvPr/>
          </p:nvSpPr>
          <p:spPr bwMode="auto">
            <a:xfrm>
              <a:off x="1973" y="1739"/>
              <a:ext cx="1860" cy="1851"/>
            </a:xfrm>
            <a:custGeom>
              <a:avLst/>
              <a:gdLst>
                <a:gd name="T0" fmla="*/ 1783 w 1860"/>
                <a:gd name="T1" fmla="*/ 1533 h 1851"/>
                <a:gd name="T2" fmla="*/ 1241 w 1860"/>
                <a:gd name="T3" fmla="*/ 1533 h 1851"/>
                <a:gd name="T4" fmla="*/ 939 w 1860"/>
                <a:gd name="T5" fmla="*/ 0 h 1851"/>
                <a:gd name="T6" fmla="*/ 853 w 1860"/>
                <a:gd name="T7" fmla="*/ 3 h 1851"/>
                <a:gd name="T8" fmla="*/ 590 w 1860"/>
                <a:gd name="T9" fmla="*/ 1533 h 1851"/>
                <a:gd name="T10" fmla="*/ 74 w 1860"/>
                <a:gd name="T11" fmla="*/ 1533 h 1851"/>
                <a:gd name="T12" fmla="*/ 0 w 1860"/>
                <a:gd name="T13" fmla="*/ 1851 h 1851"/>
                <a:gd name="T14" fmla="*/ 1860 w 1860"/>
                <a:gd name="T15" fmla="*/ 1851 h 1851"/>
                <a:gd name="T16" fmla="*/ 1783 w 1860"/>
                <a:gd name="T17" fmla="*/ 1533 h 185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60"/>
                <a:gd name="T28" fmla="*/ 0 h 1851"/>
                <a:gd name="T29" fmla="*/ 1860 w 1860"/>
                <a:gd name="T30" fmla="*/ 1851 h 185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60" h="1851">
                  <a:moveTo>
                    <a:pt x="1783" y="1533"/>
                  </a:moveTo>
                  <a:lnTo>
                    <a:pt x="1241" y="1533"/>
                  </a:lnTo>
                  <a:lnTo>
                    <a:pt x="939" y="0"/>
                  </a:lnTo>
                  <a:lnTo>
                    <a:pt x="853" y="3"/>
                  </a:lnTo>
                  <a:lnTo>
                    <a:pt x="590" y="1533"/>
                  </a:lnTo>
                  <a:lnTo>
                    <a:pt x="74" y="1533"/>
                  </a:lnTo>
                  <a:lnTo>
                    <a:pt x="0" y="1851"/>
                  </a:lnTo>
                  <a:lnTo>
                    <a:pt x="1860" y="1851"/>
                  </a:lnTo>
                  <a:lnTo>
                    <a:pt x="1783" y="15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4345" name="Freeform 14"/>
            <p:cNvSpPr>
              <a:spLocks/>
            </p:cNvSpPr>
            <p:nvPr/>
          </p:nvSpPr>
          <p:spPr bwMode="auto">
            <a:xfrm>
              <a:off x="2653" y="1992"/>
              <a:ext cx="471" cy="1280"/>
            </a:xfrm>
            <a:custGeom>
              <a:avLst/>
              <a:gdLst>
                <a:gd name="T0" fmla="*/ 221 w 471"/>
                <a:gd name="T1" fmla="*/ 0 h 1280"/>
                <a:gd name="T2" fmla="*/ 471 w 471"/>
                <a:gd name="T3" fmla="*/ 1280 h 1280"/>
                <a:gd name="T4" fmla="*/ 0 w 471"/>
                <a:gd name="T5" fmla="*/ 1280 h 1280"/>
                <a:gd name="T6" fmla="*/ 221 w 471"/>
                <a:gd name="T7" fmla="*/ 0 h 12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71"/>
                <a:gd name="T13" fmla="*/ 0 h 1280"/>
                <a:gd name="T14" fmla="*/ 471 w 471"/>
                <a:gd name="T15" fmla="*/ 1280 h 12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71" h="1280">
                  <a:moveTo>
                    <a:pt x="221" y="0"/>
                  </a:moveTo>
                  <a:lnTo>
                    <a:pt x="471" y="1280"/>
                  </a:lnTo>
                  <a:lnTo>
                    <a:pt x="0" y="1280"/>
                  </a:lnTo>
                  <a:lnTo>
                    <a:pt x="221" y="0"/>
                  </a:lnTo>
                  <a:close/>
                </a:path>
              </a:pathLst>
            </a:custGeom>
            <a:solidFill>
              <a:srgbClr val="E89B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4346" name="Freeform 15"/>
            <p:cNvSpPr>
              <a:spLocks/>
            </p:cNvSpPr>
            <p:nvPr/>
          </p:nvSpPr>
          <p:spPr bwMode="auto">
            <a:xfrm>
              <a:off x="1594" y="1408"/>
              <a:ext cx="2508" cy="668"/>
            </a:xfrm>
            <a:custGeom>
              <a:avLst/>
              <a:gdLst>
                <a:gd name="T0" fmla="*/ 55 w 2508"/>
                <a:gd name="T1" fmla="*/ 668 h 668"/>
                <a:gd name="T2" fmla="*/ 2476 w 2508"/>
                <a:gd name="T3" fmla="*/ 87 h 668"/>
                <a:gd name="T4" fmla="*/ 2476 w 2508"/>
                <a:gd name="T5" fmla="*/ 87 h 668"/>
                <a:gd name="T6" fmla="*/ 2492 w 2508"/>
                <a:gd name="T7" fmla="*/ 80 h 668"/>
                <a:gd name="T8" fmla="*/ 2502 w 2508"/>
                <a:gd name="T9" fmla="*/ 68 h 668"/>
                <a:gd name="T10" fmla="*/ 2508 w 2508"/>
                <a:gd name="T11" fmla="*/ 52 h 668"/>
                <a:gd name="T12" fmla="*/ 2508 w 2508"/>
                <a:gd name="T13" fmla="*/ 32 h 668"/>
                <a:gd name="T14" fmla="*/ 2502 w 2508"/>
                <a:gd name="T15" fmla="*/ 16 h 668"/>
                <a:gd name="T16" fmla="*/ 2489 w 2508"/>
                <a:gd name="T17" fmla="*/ 7 h 668"/>
                <a:gd name="T18" fmla="*/ 2473 w 2508"/>
                <a:gd name="T19" fmla="*/ 0 h 668"/>
                <a:gd name="T20" fmla="*/ 2453 w 2508"/>
                <a:gd name="T21" fmla="*/ 0 h 668"/>
                <a:gd name="T22" fmla="*/ 2453 w 2508"/>
                <a:gd name="T23" fmla="*/ 0 h 668"/>
                <a:gd name="T24" fmla="*/ 33 w 2508"/>
                <a:gd name="T25" fmla="*/ 581 h 668"/>
                <a:gd name="T26" fmla="*/ 33 w 2508"/>
                <a:gd name="T27" fmla="*/ 581 h 668"/>
                <a:gd name="T28" fmla="*/ 16 w 2508"/>
                <a:gd name="T29" fmla="*/ 587 h 668"/>
                <a:gd name="T30" fmla="*/ 7 w 2508"/>
                <a:gd name="T31" fmla="*/ 600 h 668"/>
                <a:gd name="T32" fmla="*/ 0 w 2508"/>
                <a:gd name="T33" fmla="*/ 616 h 668"/>
                <a:gd name="T34" fmla="*/ 0 w 2508"/>
                <a:gd name="T35" fmla="*/ 636 h 668"/>
                <a:gd name="T36" fmla="*/ 7 w 2508"/>
                <a:gd name="T37" fmla="*/ 652 h 668"/>
                <a:gd name="T38" fmla="*/ 20 w 2508"/>
                <a:gd name="T39" fmla="*/ 661 h 668"/>
                <a:gd name="T40" fmla="*/ 36 w 2508"/>
                <a:gd name="T41" fmla="*/ 668 h 668"/>
                <a:gd name="T42" fmla="*/ 55 w 2508"/>
                <a:gd name="T43" fmla="*/ 668 h 668"/>
                <a:gd name="T44" fmla="*/ 55 w 2508"/>
                <a:gd name="T45" fmla="*/ 668 h 66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508"/>
                <a:gd name="T70" fmla="*/ 0 h 668"/>
                <a:gd name="T71" fmla="*/ 2508 w 2508"/>
                <a:gd name="T72" fmla="*/ 668 h 66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508" h="668">
                  <a:moveTo>
                    <a:pt x="55" y="668"/>
                  </a:moveTo>
                  <a:lnTo>
                    <a:pt x="2476" y="87"/>
                  </a:lnTo>
                  <a:lnTo>
                    <a:pt x="2492" y="80"/>
                  </a:lnTo>
                  <a:lnTo>
                    <a:pt x="2502" y="68"/>
                  </a:lnTo>
                  <a:lnTo>
                    <a:pt x="2508" y="52"/>
                  </a:lnTo>
                  <a:lnTo>
                    <a:pt x="2508" y="32"/>
                  </a:lnTo>
                  <a:lnTo>
                    <a:pt x="2502" y="16"/>
                  </a:lnTo>
                  <a:lnTo>
                    <a:pt x="2489" y="7"/>
                  </a:lnTo>
                  <a:lnTo>
                    <a:pt x="2473" y="0"/>
                  </a:lnTo>
                  <a:lnTo>
                    <a:pt x="2453" y="0"/>
                  </a:lnTo>
                  <a:lnTo>
                    <a:pt x="33" y="581"/>
                  </a:lnTo>
                  <a:lnTo>
                    <a:pt x="16" y="587"/>
                  </a:lnTo>
                  <a:lnTo>
                    <a:pt x="7" y="600"/>
                  </a:lnTo>
                  <a:lnTo>
                    <a:pt x="0" y="616"/>
                  </a:lnTo>
                  <a:lnTo>
                    <a:pt x="0" y="636"/>
                  </a:lnTo>
                  <a:lnTo>
                    <a:pt x="7" y="652"/>
                  </a:lnTo>
                  <a:lnTo>
                    <a:pt x="20" y="661"/>
                  </a:lnTo>
                  <a:lnTo>
                    <a:pt x="36" y="668"/>
                  </a:lnTo>
                  <a:lnTo>
                    <a:pt x="55" y="6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4347" name="Freeform 16"/>
            <p:cNvSpPr>
              <a:spLocks/>
            </p:cNvSpPr>
            <p:nvPr/>
          </p:nvSpPr>
          <p:spPr bwMode="auto">
            <a:xfrm>
              <a:off x="2765" y="1402"/>
              <a:ext cx="208" cy="208"/>
            </a:xfrm>
            <a:custGeom>
              <a:avLst/>
              <a:gdLst>
                <a:gd name="T0" fmla="*/ 176 w 208"/>
                <a:gd name="T1" fmla="*/ 32 h 208"/>
                <a:gd name="T2" fmla="*/ 160 w 208"/>
                <a:gd name="T3" fmla="*/ 19 h 208"/>
                <a:gd name="T4" fmla="*/ 144 w 208"/>
                <a:gd name="T5" fmla="*/ 9 h 208"/>
                <a:gd name="T6" fmla="*/ 125 w 208"/>
                <a:gd name="T7" fmla="*/ 3 h 208"/>
                <a:gd name="T8" fmla="*/ 102 w 208"/>
                <a:gd name="T9" fmla="*/ 0 h 208"/>
                <a:gd name="T10" fmla="*/ 80 w 208"/>
                <a:gd name="T11" fmla="*/ 3 h 208"/>
                <a:gd name="T12" fmla="*/ 61 w 208"/>
                <a:gd name="T13" fmla="*/ 9 h 208"/>
                <a:gd name="T14" fmla="*/ 45 w 208"/>
                <a:gd name="T15" fmla="*/ 19 h 208"/>
                <a:gd name="T16" fmla="*/ 29 w 208"/>
                <a:gd name="T17" fmla="*/ 32 h 208"/>
                <a:gd name="T18" fmla="*/ 16 w 208"/>
                <a:gd name="T19" fmla="*/ 48 h 208"/>
                <a:gd name="T20" fmla="*/ 6 w 208"/>
                <a:gd name="T21" fmla="*/ 64 h 208"/>
                <a:gd name="T22" fmla="*/ 3 w 208"/>
                <a:gd name="T23" fmla="*/ 83 h 208"/>
                <a:gd name="T24" fmla="*/ 0 w 208"/>
                <a:gd name="T25" fmla="*/ 106 h 208"/>
                <a:gd name="T26" fmla="*/ 3 w 208"/>
                <a:gd name="T27" fmla="*/ 125 h 208"/>
                <a:gd name="T28" fmla="*/ 6 w 208"/>
                <a:gd name="T29" fmla="*/ 144 h 208"/>
                <a:gd name="T30" fmla="*/ 16 w 208"/>
                <a:gd name="T31" fmla="*/ 163 h 208"/>
                <a:gd name="T32" fmla="*/ 29 w 208"/>
                <a:gd name="T33" fmla="*/ 180 h 208"/>
                <a:gd name="T34" fmla="*/ 45 w 208"/>
                <a:gd name="T35" fmla="*/ 192 h 208"/>
                <a:gd name="T36" fmla="*/ 64 w 208"/>
                <a:gd name="T37" fmla="*/ 202 h 208"/>
                <a:gd name="T38" fmla="*/ 83 w 208"/>
                <a:gd name="T39" fmla="*/ 205 h 208"/>
                <a:gd name="T40" fmla="*/ 102 w 208"/>
                <a:gd name="T41" fmla="*/ 208 h 208"/>
                <a:gd name="T42" fmla="*/ 125 w 208"/>
                <a:gd name="T43" fmla="*/ 205 h 208"/>
                <a:gd name="T44" fmla="*/ 144 w 208"/>
                <a:gd name="T45" fmla="*/ 202 h 208"/>
                <a:gd name="T46" fmla="*/ 160 w 208"/>
                <a:gd name="T47" fmla="*/ 192 h 208"/>
                <a:gd name="T48" fmla="*/ 176 w 208"/>
                <a:gd name="T49" fmla="*/ 180 h 208"/>
                <a:gd name="T50" fmla="*/ 189 w 208"/>
                <a:gd name="T51" fmla="*/ 163 h 208"/>
                <a:gd name="T52" fmla="*/ 199 w 208"/>
                <a:gd name="T53" fmla="*/ 144 h 208"/>
                <a:gd name="T54" fmla="*/ 205 w 208"/>
                <a:gd name="T55" fmla="*/ 125 h 208"/>
                <a:gd name="T56" fmla="*/ 208 w 208"/>
                <a:gd name="T57" fmla="*/ 106 h 208"/>
                <a:gd name="T58" fmla="*/ 205 w 208"/>
                <a:gd name="T59" fmla="*/ 83 h 208"/>
                <a:gd name="T60" fmla="*/ 199 w 208"/>
                <a:gd name="T61" fmla="*/ 64 h 208"/>
                <a:gd name="T62" fmla="*/ 189 w 208"/>
                <a:gd name="T63" fmla="*/ 48 h 208"/>
                <a:gd name="T64" fmla="*/ 176 w 208"/>
                <a:gd name="T65" fmla="*/ 32 h 20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8"/>
                <a:gd name="T100" fmla="*/ 0 h 208"/>
                <a:gd name="T101" fmla="*/ 208 w 208"/>
                <a:gd name="T102" fmla="*/ 208 h 20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8" h="208">
                  <a:moveTo>
                    <a:pt x="176" y="32"/>
                  </a:moveTo>
                  <a:lnTo>
                    <a:pt x="160" y="19"/>
                  </a:lnTo>
                  <a:lnTo>
                    <a:pt x="144" y="9"/>
                  </a:lnTo>
                  <a:lnTo>
                    <a:pt x="125" y="3"/>
                  </a:lnTo>
                  <a:lnTo>
                    <a:pt x="102" y="0"/>
                  </a:lnTo>
                  <a:lnTo>
                    <a:pt x="80" y="3"/>
                  </a:lnTo>
                  <a:lnTo>
                    <a:pt x="61" y="9"/>
                  </a:lnTo>
                  <a:lnTo>
                    <a:pt x="45" y="19"/>
                  </a:lnTo>
                  <a:lnTo>
                    <a:pt x="29" y="32"/>
                  </a:lnTo>
                  <a:lnTo>
                    <a:pt x="16" y="48"/>
                  </a:lnTo>
                  <a:lnTo>
                    <a:pt x="6" y="64"/>
                  </a:lnTo>
                  <a:lnTo>
                    <a:pt x="3" y="83"/>
                  </a:lnTo>
                  <a:lnTo>
                    <a:pt x="0" y="106"/>
                  </a:lnTo>
                  <a:lnTo>
                    <a:pt x="3" y="125"/>
                  </a:lnTo>
                  <a:lnTo>
                    <a:pt x="6" y="144"/>
                  </a:lnTo>
                  <a:lnTo>
                    <a:pt x="16" y="163"/>
                  </a:lnTo>
                  <a:lnTo>
                    <a:pt x="29" y="180"/>
                  </a:lnTo>
                  <a:lnTo>
                    <a:pt x="45" y="192"/>
                  </a:lnTo>
                  <a:lnTo>
                    <a:pt x="64" y="202"/>
                  </a:lnTo>
                  <a:lnTo>
                    <a:pt x="83" y="205"/>
                  </a:lnTo>
                  <a:lnTo>
                    <a:pt x="102" y="208"/>
                  </a:lnTo>
                  <a:lnTo>
                    <a:pt x="125" y="205"/>
                  </a:lnTo>
                  <a:lnTo>
                    <a:pt x="144" y="202"/>
                  </a:lnTo>
                  <a:lnTo>
                    <a:pt x="160" y="192"/>
                  </a:lnTo>
                  <a:lnTo>
                    <a:pt x="176" y="180"/>
                  </a:lnTo>
                  <a:lnTo>
                    <a:pt x="189" y="163"/>
                  </a:lnTo>
                  <a:lnTo>
                    <a:pt x="199" y="144"/>
                  </a:lnTo>
                  <a:lnTo>
                    <a:pt x="205" y="125"/>
                  </a:lnTo>
                  <a:lnTo>
                    <a:pt x="208" y="106"/>
                  </a:lnTo>
                  <a:lnTo>
                    <a:pt x="205" y="83"/>
                  </a:lnTo>
                  <a:lnTo>
                    <a:pt x="199" y="64"/>
                  </a:lnTo>
                  <a:lnTo>
                    <a:pt x="189" y="48"/>
                  </a:lnTo>
                  <a:lnTo>
                    <a:pt x="176" y="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4348" name="Freeform 17"/>
            <p:cNvSpPr>
              <a:spLocks/>
            </p:cNvSpPr>
            <p:nvPr/>
          </p:nvSpPr>
          <p:spPr bwMode="auto">
            <a:xfrm>
              <a:off x="2855" y="1492"/>
              <a:ext cx="28" cy="29"/>
            </a:xfrm>
            <a:custGeom>
              <a:avLst/>
              <a:gdLst>
                <a:gd name="T0" fmla="*/ 12 w 28"/>
                <a:gd name="T1" fmla="*/ 29 h 29"/>
                <a:gd name="T2" fmla="*/ 9 w 28"/>
                <a:gd name="T3" fmla="*/ 29 h 29"/>
                <a:gd name="T4" fmla="*/ 9 w 28"/>
                <a:gd name="T5" fmla="*/ 29 h 29"/>
                <a:gd name="T6" fmla="*/ 6 w 28"/>
                <a:gd name="T7" fmla="*/ 29 h 29"/>
                <a:gd name="T8" fmla="*/ 3 w 28"/>
                <a:gd name="T9" fmla="*/ 25 h 29"/>
                <a:gd name="T10" fmla="*/ 0 w 28"/>
                <a:gd name="T11" fmla="*/ 25 h 29"/>
                <a:gd name="T12" fmla="*/ 0 w 28"/>
                <a:gd name="T13" fmla="*/ 22 h 29"/>
                <a:gd name="T14" fmla="*/ 0 w 28"/>
                <a:gd name="T15" fmla="*/ 19 h 29"/>
                <a:gd name="T16" fmla="*/ 0 w 28"/>
                <a:gd name="T17" fmla="*/ 16 h 29"/>
                <a:gd name="T18" fmla="*/ 0 w 28"/>
                <a:gd name="T19" fmla="*/ 13 h 29"/>
                <a:gd name="T20" fmla="*/ 0 w 28"/>
                <a:gd name="T21" fmla="*/ 9 h 29"/>
                <a:gd name="T22" fmla="*/ 0 w 28"/>
                <a:gd name="T23" fmla="*/ 6 h 29"/>
                <a:gd name="T24" fmla="*/ 3 w 28"/>
                <a:gd name="T25" fmla="*/ 3 h 29"/>
                <a:gd name="T26" fmla="*/ 6 w 28"/>
                <a:gd name="T27" fmla="*/ 3 h 29"/>
                <a:gd name="T28" fmla="*/ 9 w 28"/>
                <a:gd name="T29" fmla="*/ 0 h 29"/>
                <a:gd name="T30" fmla="*/ 9 w 28"/>
                <a:gd name="T31" fmla="*/ 0 h 29"/>
                <a:gd name="T32" fmla="*/ 12 w 28"/>
                <a:gd name="T33" fmla="*/ 0 h 29"/>
                <a:gd name="T34" fmla="*/ 16 w 28"/>
                <a:gd name="T35" fmla="*/ 0 h 29"/>
                <a:gd name="T36" fmla="*/ 19 w 28"/>
                <a:gd name="T37" fmla="*/ 0 h 29"/>
                <a:gd name="T38" fmla="*/ 22 w 28"/>
                <a:gd name="T39" fmla="*/ 3 h 29"/>
                <a:gd name="T40" fmla="*/ 25 w 28"/>
                <a:gd name="T41" fmla="*/ 3 h 29"/>
                <a:gd name="T42" fmla="*/ 25 w 28"/>
                <a:gd name="T43" fmla="*/ 6 h 29"/>
                <a:gd name="T44" fmla="*/ 28 w 28"/>
                <a:gd name="T45" fmla="*/ 9 h 29"/>
                <a:gd name="T46" fmla="*/ 28 w 28"/>
                <a:gd name="T47" fmla="*/ 13 h 29"/>
                <a:gd name="T48" fmla="*/ 28 w 28"/>
                <a:gd name="T49" fmla="*/ 16 h 29"/>
                <a:gd name="T50" fmla="*/ 28 w 28"/>
                <a:gd name="T51" fmla="*/ 19 h 29"/>
                <a:gd name="T52" fmla="*/ 25 w 28"/>
                <a:gd name="T53" fmla="*/ 25 h 29"/>
                <a:gd name="T54" fmla="*/ 19 w 28"/>
                <a:gd name="T55" fmla="*/ 29 h 29"/>
                <a:gd name="T56" fmla="*/ 12 w 28"/>
                <a:gd name="T57" fmla="*/ 29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8"/>
                <a:gd name="T88" fmla="*/ 0 h 29"/>
                <a:gd name="T89" fmla="*/ 28 w 28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8" h="29">
                  <a:moveTo>
                    <a:pt x="12" y="29"/>
                  </a:moveTo>
                  <a:lnTo>
                    <a:pt x="9" y="29"/>
                  </a:lnTo>
                  <a:lnTo>
                    <a:pt x="6" y="29"/>
                  </a:lnTo>
                  <a:lnTo>
                    <a:pt x="3" y="25"/>
                  </a:lnTo>
                  <a:lnTo>
                    <a:pt x="0" y="25"/>
                  </a:lnTo>
                  <a:lnTo>
                    <a:pt x="0" y="22"/>
                  </a:lnTo>
                  <a:lnTo>
                    <a:pt x="0" y="19"/>
                  </a:lnTo>
                  <a:lnTo>
                    <a:pt x="0" y="16"/>
                  </a:lnTo>
                  <a:lnTo>
                    <a:pt x="0" y="13"/>
                  </a:lnTo>
                  <a:lnTo>
                    <a:pt x="0" y="9"/>
                  </a:lnTo>
                  <a:lnTo>
                    <a:pt x="0" y="6"/>
                  </a:lnTo>
                  <a:lnTo>
                    <a:pt x="3" y="3"/>
                  </a:lnTo>
                  <a:lnTo>
                    <a:pt x="6" y="3"/>
                  </a:lnTo>
                  <a:lnTo>
                    <a:pt x="9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19" y="0"/>
                  </a:lnTo>
                  <a:lnTo>
                    <a:pt x="22" y="3"/>
                  </a:lnTo>
                  <a:lnTo>
                    <a:pt x="25" y="3"/>
                  </a:lnTo>
                  <a:lnTo>
                    <a:pt x="25" y="6"/>
                  </a:lnTo>
                  <a:lnTo>
                    <a:pt x="28" y="9"/>
                  </a:lnTo>
                  <a:lnTo>
                    <a:pt x="28" y="13"/>
                  </a:lnTo>
                  <a:lnTo>
                    <a:pt x="28" y="16"/>
                  </a:lnTo>
                  <a:lnTo>
                    <a:pt x="28" y="19"/>
                  </a:lnTo>
                  <a:lnTo>
                    <a:pt x="25" y="25"/>
                  </a:lnTo>
                  <a:lnTo>
                    <a:pt x="19" y="29"/>
                  </a:lnTo>
                  <a:lnTo>
                    <a:pt x="12" y="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4349" name="Freeform 18"/>
            <p:cNvSpPr>
              <a:spLocks/>
            </p:cNvSpPr>
            <p:nvPr/>
          </p:nvSpPr>
          <p:spPr bwMode="auto">
            <a:xfrm>
              <a:off x="1495" y="2557"/>
              <a:ext cx="949" cy="513"/>
            </a:xfrm>
            <a:custGeom>
              <a:avLst/>
              <a:gdLst>
                <a:gd name="T0" fmla="*/ 0 w 949"/>
                <a:gd name="T1" fmla="*/ 0 h 513"/>
                <a:gd name="T2" fmla="*/ 0 w 949"/>
                <a:gd name="T3" fmla="*/ 42 h 513"/>
                <a:gd name="T4" fmla="*/ 3 w 949"/>
                <a:gd name="T5" fmla="*/ 90 h 513"/>
                <a:gd name="T6" fmla="*/ 10 w 949"/>
                <a:gd name="T7" fmla="*/ 135 h 513"/>
                <a:gd name="T8" fmla="*/ 22 w 949"/>
                <a:gd name="T9" fmla="*/ 180 h 513"/>
                <a:gd name="T10" fmla="*/ 39 w 949"/>
                <a:gd name="T11" fmla="*/ 221 h 513"/>
                <a:gd name="T12" fmla="*/ 58 w 949"/>
                <a:gd name="T13" fmla="*/ 263 h 513"/>
                <a:gd name="T14" fmla="*/ 80 w 949"/>
                <a:gd name="T15" fmla="*/ 301 h 513"/>
                <a:gd name="T16" fmla="*/ 109 w 949"/>
                <a:gd name="T17" fmla="*/ 340 h 513"/>
                <a:gd name="T18" fmla="*/ 141 w 949"/>
                <a:gd name="T19" fmla="*/ 375 h 513"/>
                <a:gd name="T20" fmla="*/ 176 w 949"/>
                <a:gd name="T21" fmla="*/ 407 h 513"/>
                <a:gd name="T22" fmla="*/ 215 w 949"/>
                <a:gd name="T23" fmla="*/ 436 h 513"/>
                <a:gd name="T24" fmla="*/ 253 w 949"/>
                <a:gd name="T25" fmla="*/ 459 h 513"/>
                <a:gd name="T26" fmla="*/ 295 w 949"/>
                <a:gd name="T27" fmla="*/ 478 h 513"/>
                <a:gd name="T28" fmla="*/ 337 w 949"/>
                <a:gd name="T29" fmla="*/ 494 h 513"/>
                <a:gd name="T30" fmla="*/ 382 w 949"/>
                <a:gd name="T31" fmla="*/ 504 h 513"/>
                <a:gd name="T32" fmla="*/ 427 w 949"/>
                <a:gd name="T33" fmla="*/ 510 h 513"/>
                <a:gd name="T34" fmla="*/ 475 w 949"/>
                <a:gd name="T35" fmla="*/ 513 h 513"/>
                <a:gd name="T36" fmla="*/ 523 w 949"/>
                <a:gd name="T37" fmla="*/ 510 h 513"/>
                <a:gd name="T38" fmla="*/ 568 w 949"/>
                <a:gd name="T39" fmla="*/ 504 h 513"/>
                <a:gd name="T40" fmla="*/ 612 w 949"/>
                <a:gd name="T41" fmla="*/ 494 h 513"/>
                <a:gd name="T42" fmla="*/ 654 w 949"/>
                <a:gd name="T43" fmla="*/ 478 h 513"/>
                <a:gd name="T44" fmla="*/ 696 w 949"/>
                <a:gd name="T45" fmla="*/ 459 h 513"/>
                <a:gd name="T46" fmla="*/ 734 w 949"/>
                <a:gd name="T47" fmla="*/ 436 h 513"/>
                <a:gd name="T48" fmla="*/ 773 w 949"/>
                <a:gd name="T49" fmla="*/ 407 h 513"/>
                <a:gd name="T50" fmla="*/ 808 w 949"/>
                <a:gd name="T51" fmla="*/ 375 h 513"/>
                <a:gd name="T52" fmla="*/ 840 w 949"/>
                <a:gd name="T53" fmla="*/ 340 h 513"/>
                <a:gd name="T54" fmla="*/ 869 w 949"/>
                <a:gd name="T55" fmla="*/ 301 h 513"/>
                <a:gd name="T56" fmla="*/ 891 w 949"/>
                <a:gd name="T57" fmla="*/ 263 h 513"/>
                <a:gd name="T58" fmla="*/ 914 w 949"/>
                <a:gd name="T59" fmla="*/ 221 h 513"/>
                <a:gd name="T60" fmla="*/ 927 w 949"/>
                <a:gd name="T61" fmla="*/ 180 h 513"/>
                <a:gd name="T62" fmla="*/ 940 w 949"/>
                <a:gd name="T63" fmla="*/ 135 h 513"/>
                <a:gd name="T64" fmla="*/ 946 w 949"/>
                <a:gd name="T65" fmla="*/ 90 h 513"/>
                <a:gd name="T66" fmla="*/ 949 w 949"/>
                <a:gd name="T67" fmla="*/ 42 h 513"/>
                <a:gd name="T68" fmla="*/ 949 w 949"/>
                <a:gd name="T69" fmla="*/ 0 h 513"/>
                <a:gd name="T70" fmla="*/ 0 w 949"/>
                <a:gd name="T71" fmla="*/ 0 h 51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949"/>
                <a:gd name="T109" fmla="*/ 0 h 513"/>
                <a:gd name="T110" fmla="*/ 949 w 949"/>
                <a:gd name="T111" fmla="*/ 513 h 513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949" h="513">
                  <a:moveTo>
                    <a:pt x="0" y="0"/>
                  </a:moveTo>
                  <a:lnTo>
                    <a:pt x="0" y="42"/>
                  </a:lnTo>
                  <a:lnTo>
                    <a:pt x="3" y="90"/>
                  </a:lnTo>
                  <a:lnTo>
                    <a:pt x="10" y="135"/>
                  </a:lnTo>
                  <a:lnTo>
                    <a:pt x="22" y="180"/>
                  </a:lnTo>
                  <a:lnTo>
                    <a:pt x="39" y="221"/>
                  </a:lnTo>
                  <a:lnTo>
                    <a:pt x="58" y="263"/>
                  </a:lnTo>
                  <a:lnTo>
                    <a:pt x="80" y="301"/>
                  </a:lnTo>
                  <a:lnTo>
                    <a:pt x="109" y="340"/>
                  </a:lnTo>
                  <a:lnTo>
                    <a:pt x="141" y="375"/>
                  </a:lnTo>
                  <a:lnTo>
                    <a:pt x="176" y="407"/>
                  </a:lnTo>
                  <a:lnTo>
                    <a:pt x="215" y="436"/>
                  </a:lnTo>
                  <a:lnTo>
                    <a:pt x="253" y="459"/>
                  </a:lnTo>
                  <a:lnTo>
                    <a:pt x="295" y="478"/>
                  </a:lnTo>
                  <a:lnTo>
                    <a:pt x="337" y="494"/>
                  </a:lnTo>
                  <a:lnTo>
                    <a:pt x="382" y="504"/>
                  </a:lnTo>
                  <a:lnTo>
                    <a:pt x="427" y="510"/>
                  </a:lnTo>
                  <a:lnTo>
                    <a:pt x="475" y="513"/>
                  </a:lnTo>
                  <a:lnTo>
                    <a:pt x="523" y="510"/>
                  </a:lnTo>
                  <a:lnTo>
                    <a:pt x="568" y="504"/>
                  </a:lnTo>
                  <a:lnTo>
                    <a:pt x="612" y="494"/>
                  </a:lnTo>
                  <a:lnTo>
                    <a:pt x="654" y="478"/>
                  </a:lnTo>
                  <a:lnTo>
                    <a:pt x="696" y="459"/>
                  </a:lnTo>
                  <a:lnTo>
                    <a:pt x="734" y="436"/>
                  </a:lnTo>
                  <a:lnTo>
                    <a:pt x="773" y="407"/>
                  </a:lnTo>
                  <a:lnTo>
                    <a:pt x="808" y="375"/>
                  </a:lnTo>
                  <a:lnTo>
                    <a:pt x="840" y="340"/>
                  </a:lnTo>
                  <a:lnTo>
                    <a:pt x="869" y="301"/>
                  </a:lnTo>
                  <a:lnTo>
                    <a:pt x="891" y="263"/>
                  </a:lnTo>
                  <a:lnTo>
                    <a:pt x="914" y="221"/>
                  </a:lnTo>
                  <a:lnTo>
                    <a:pt x="927" y="180"/>
                  </a:lnTo>
                  <a:lnTo>
                    <a:pt x="940" y="135"/>
                  </a:lnTo>
                  <a:lnTo>
                    <a:pt x="946" y="90"/>
                  </a:lnTo>
                  <a:lnTo>
                    <a:pt x="949" y="42"/>
                  </a:lnTo>
                  <a:lnTo>
                    <a:pt x="94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4350" name="Freeform 19"/>
            <p:cNvSpPr>
              <a:spLocks/>
            </p:cNvSpPr>
            <p:nvPr/>
          </p:nvSpPr>
          <p:spPr bwMode="auto">
            <a:xfrm>
              <a:off x="1588" y="2644"/>
              <a:ext cx="763" cy="336"/>
            </a:xfrm>
            <a:custGeom>
              <a:avLst/>
              <a:gdLst>
                <a:gd name="T0" fmla="*/ 382 w 763"/>
                <a:gd name="T1" fmla="*/ 336 h 336"/>
                <a:gd name="T2" fmla="*/ 343 w 763"/>
                <a:gd name="T3" fmla="*/ 333 h 336"/>
                <a:gd name="T4" fmla="*/ 305 w 763"/>
                <a:gd name="T5" fmla="*/ 330 h 336"/>
                <a:gd name="T6" fmla="*/ 269 w 763"/>
                <a:gd name="T7" fmla="*/ 320 h 336"/>
                <a:gd name="T8" fmla="*/ 234 w 763"/>
                <a:gd name="T9" fmla="*/ 308 h 336"/>
                <a:gd name="T10" fmla="*/ 202 w 763"/>
                <a:gd name="T11" fmla="*/ 292 h 336"/>
                <a:gd name="T12" fmla="*/ 167 w 763"/>
                <a:gd name="T13" fmla="*/ 272 h 336"/>
                <a:gd name="T14" fmla="*/ 138 w 763"/>
                <a:gd name="T15" fmla="*/ 250 h 336"/>
                <a:gd name="T16" fmla="*/ 109 w 763"/>
                <a:gd name="T17" fmla="*/ 224 h 336"/>
                <a:gd name="T18" fmla="*/ 87 w 763"/>
                <a:gd name="T19" fmla="*/ 202 h 336"/>
                <a:gd name="T20" fmla="*/ 67 w 763"/>
                <a:gd name="T21" fmla="*/ 176 h 336"/>
                <a:gd name="T22" fmla="*/ 51 w 763"/>
                <a:gd name="T23" fmla="*/ 147 h 336"/>
                <a:gd name="T24" fmla="*/ 35 w 763"/>
                <a:gd name="T25" fmla="*/ 121 h 336"/>
                <a:gd name="T26" fmla="*/ 22 w 763"/>
                <a:gd name="T27" fmla="*/ 93 h 336"/>
                <a:gd name="T28" fmla="*/ 13 w 763"/>
                <a:gd name="T29" fmla="*/ 60 h 336"/>
                <a:gd name="T30" fmla="*/ 6 w 763"/>
                <a:gd name="T31" fmla="*/ 32 h 336"/>
                <a:gd name="T32" fmla="*/ 0 w 763"/>
                <a:gd name="T33" fmla="*/ 0 h 336"/>
                <a:gd name="T34" fmla="*/ 763 w 763"/>
                <a:gd name="T35" fmla="*/ 0 h 336"/>
                <a:gd name="T36" fmla="*/ 747 w 763"/>
                <a:gd name="T37" fmla="*/ 67 h 336"/>
                <a:gd name="T38" fmla="*/ 721 w 763"/>
                <a:gd name="T39" fmla="*/ 131 h 336"/>
                <a:gd name="T40" fmla="*/ 683 w 763"/>
                <a:gd name="T41" fmla="*/ 189 h 336"/>
                <a:gd name="T42" fmla="*/ 638 w 763"/>
                <a:gd name="T43" fmla="*/ 240 h 336"/>
                <a:gd name="T44" fmla="*/ 584 w 763"/>
                <a:gd name="T45" fmla="*/ 279 h 336"/>
                <a:gd name="T46" fmla="*/ 519 w 763"/>
                <a:gd name="T47" fmla="*/ 311 h 336"/>
                <a:gd name="T48" fmla="*/ 452 w 763"/>
                <a:gd name="T49" fmla="*/ 330 h 336"/>
                <a:gd name="T50" fmla="*/ 382 w 763"/>
                <a:gd name="T51" fmla="*/ 336 h 3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763"/>
                <a:gd name="T79" fmla="*/ 0 h 336"/>
                <a:gd name="T80" fmla="*/ 763 w 763"/>
                <a:gd name="T81" fmla="*/ 336 h 3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763" h="336">
                  <a:moveTo>
                    <a:pt x="382" y="336"/>
                  </a:moveTo>
                  <a:lnTo>
                    <a:pt x="343" y="333"/>
                  </a:lnTo>
                  <a:lnTo>
                    <a:pt x="305" y="330"/>
                  </a:lnTo>
                  <a:lnTo>
                    <a:pt x="269" y="320"/>
                  </a:lnTo>
                  <a:lnTo>
                    <a:pt x="234" y="308"/>
                  </a:lnTo>
                  <a:lnTo>
                    <a:pt x="202" y="292"/>
                  </a:lnTo>
                  <a:lnTo>
                    <a:pt x="167" y="272"/>
                  </a:lnTo>
                  <a:lnTo>
                    <a:pt x="138" y="250"/>
                  </a:lnTo>
                  <a:lnTo>
                    <a:pt x="109" y="224"/>
                  </a:lnTo>
                  <a:lnTo>
                    <a:pt x="87" y="202"/>
                  </a:lnTo>
                  <a:lnTo>
                    <a:pt x="67" y="176"/>
                  </a:lnTo>
                  <a:lnTo>
                    <a:pt x="51" y="147"/>
                  </a:lnTo>
                  <a:lnTo>
                    <a:pt x="35" y="121"/>
                  </a:lnTo>
                  <a:lnTo>
                    <a:pt x="22" y="93"/>
                  </a:lnTo>
                  <a:lnTo>
                    <a:pt x="13" y="60"/>
                  </a:lnTo>
                  <a:lnTo>
                    <a:pt x="6" y="32"/>
                  </a:lnTo>
                  <a:lnTo>
                    <a:pt x="0" y="0"/>
                  </a:lnTo>
                  <a:lnTo>
                    <a:pt x="763" y="0"/>
                  </a:lnTo>
                  <a:lnTo>
                    <a:pt x="747" y="67"/>
                  </a:lnTo>
                  <a:lnTo>
                    <a:pt x="721" y="131"/>
                  </a:lnTo>
                  <a:lnTo>
                    <a:pt x="683" y="189"/>
                  </a:lnTo>
                  <a:lnTo>
                    <a:pt x="638" y="240"/>
                  </a:lnTo>
                  <a:lnTo>
                    <a:pt x="584" y="279"/>
                  </a:lnTo>
                  <a:lnTo>
                    <a:pt x="519" y="311"/>
                  </a:lnTo>
                  <a:lnTo>
                    <a:pt x="452" y="330"/>
                  </a:lnTo>
                  <a:lnTo>
                    <a:pt x="382" y="33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4351" name="Freeform 20"/>
            <p:cNvSpPr>
              <a:spLocks/>
            </p:cNvSpPr>
            <p:nvPr/>
          </p:nvSpPr>
          <p:spPr bwMode="auto">
            <a:xfrm>
              <a:off x="3278" y="2117"/>
              <a:ext cx="946" cy="520"/>
            </a:xfrm>
            <a:custGeom>
              <a:avLst/>
              <a:gdLst>
                <a:gd name="T0" fmla="*/ 0 w 946"/>
                <a:gd name="T1" fmla="*/ 0 h 520"/>
                <a:gd name="T2" fmla="*/ 0 w 946"/>
                <a:gd name="T3" fmla="*/ 45 h 520"/>
                <a:gd name="T4" fmla="*/ 3 w 946"/>
                <a:gd name="T5" fmla="*/ 93 h 520"/>
                <a:gd name="T6" fmla="*/ 9 w 946"/>
                <a:gd name="T7" fmla="*/ 138 h 520"/>
                <a:gd name="T8" fmla="*/ 19 w 946"/>
                <a:gd name="T9" fmla="*/ 183 h 520"/>
                <a:gd name="T10" fmla="*/ 35 w 946"/>
                <a:gd name="T11" fmla="*/ 228 h 520"/>
                <a:gd name="T12" fmla="*/ 54 w 946"/>
                <a:gd name="T13" fmla="*/ 270 h 520"/>
                <a:gd name="T14" fmla="*/ 77 w 946"/>
                <a:gd name="T15" fmla="*/ 308 h 520"/>
                <a:gd name="T16" fmla="*/ 106 w 946"/>
                <a:gd name="T17" fmla="*/ 347 h 520"/>
                <a:gd name="T18" fmla="*/ 138 w 946"/>
                <a:gd name="T19" fmla="*/ 382 h 520"/>
                <a:gd name="T20" fmla="*/ 173 w 946"/>
                <a:gd name="T21" fmla="*/ 414 h 520"/>
                <a:gd name="T22" fmla="*/ 211 w 946"/>
                <a:gd name="T23" fmla="*/ 443 h 520"/>
                <a:gd name="T24" fmla="*/ 250 w 946"/>
                <a:gd name="T25" fmla="*/ 466 h 520"/>
                <a:gd name="T26" fmla="*/ 292 w 946"/>
                <a:gd name="T27" fmla="*/ 485 h 520"/>
                <a:gd name="T28" fmla="*/ 333 w 946"/>
                <a:gd name="T29" fmla="*/ 501 h 520"/>
                <a:gd name="T30" fmla="*/ 378 w 946"/>
                <a:gd name="T31" fmla="*/ 510 h 520"/>
                <a:gd name="T32" fmla="*/ 423 w 946"/>
                <a:gd name="T33" fmla="*/ 517 h 520"/>
                <a:gd name="T34" fmla="*/ 471 w 946"/>
                <a:gd name="T35" fmla="*/ 520 h 520"/>
                <a:gd name="T36" fmla="*/ 519 w 946"/>
                <a:gd name="T37" fmla="*/ 517 h 520"/>
                <a:gd name="T38" fmla="*/ 564 w 946"/>
                <a:gd name="T39" fmla="*/ 510 h 520"/>
                <a:gd name="T40" fmla="*/ 609 w 946"/>
                <a:gd name="T41" fmla="*/ 501 h 520"/>
                <a:gd name="T42" fmla="*/ 654 w 946"/>
                <a:gd name="T43" fmla="*/ 485 h 520"/>
                <a:gd name="T44" fmla="*/ 696 w 946"/>
                <a:gd name="T45" fmla="*/ 466 h 520"/>
                <a:gd name="T46" fmla="*/ 734 w 946"/>
                <a:gd name="T47" fmla="*/ 443 h 520"/>
                <a:gd name="T48" fmla="*/ 773 w 946"/>
                <a:gd name="T49" fmla="*/ 414 h 520"/>
                <a:gd name="T50" fmla="*/ 808 w 946"/>
                <a:gd name="T51" fmla="*/ 382 h 520"/>
                <a:gd name="T52" fmla="*/ 840 w 946"/>
                <a:gd name="T53" fmla="*/ 347 h 520"/>
                <a:gd name="T54" fmla="*/ 869 w 946"/>
                <a:gd name="T55" fmla="*/ 308 h 520"/>
                <a:gd name="T56" fmla="*/ 891 w 946"/>
                <a:gd name="T57" fmla="*/ 270 h 520"/>
                <a:gd name="T58" fmla="*/ 911 w 946"/>
                <a:gd name="T59" fmla="*/ 228 h 520"/>
                <a:gd name="T60" fmla="*/ 927 w 946"/>
                <a:gd name="T61" fmla="*/ 183 h 520"/>
                <a:gd name="T62" fmla="*/ 936 w 946"/>
                <a:gd name="T63" fmla="*/ 138 h 520"/>
                <a:gd name="T64" fmla="*/ 943 w 946"/>
                <a:gd name="T65" fmla="*/ 93 h 520"/>
                <a:gd name="T66" fmla="*/ 946 w 946"/>
                <a:gd name="T67" fmla="*/ 45 h 520"/>
                <a:gd name="T68" fmla="*/ 946 w 946"/>
                <a:gd name="T69" fmla="*/ 0 h 520"/>
                <a:gd name="T70" fmla="*/ 0 w 946"/>
                <a:gd name="T71" fmla="*/ 0 h 52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946"/>
                <a:gd name="T109" fmla="*/ 0 h 520"/>
                <a:gd name="T110" fmla="*/ 946 w 946"/>
                <a:gd name="T111" fmla="*/ 520 h 52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946" h="520">
                  <a:moveTo>
                    <a:pt x="0" y="0"/>
                  </a:moveTo>
                  <a:lnTo>
                    <a:pt x="0" y="45"/>
                  </a:lnTo>
                  <a:lnTo>
                    <a:pt x="3" y="93"/>
                  </a:lnTo>
                  <a:lnTo>
                    <a:pt x="9" y="138"/>
                  </a:lnTo>
                  <a:lnTo>
                    <a:pt x="19" y="183"/>
                  </a:lnTo>
                  <a:lnTo>
                    <a:pt x="35" y="228"/>
                  </a:lnTo>
                  <a:lnTo>
                    <a:pt x="54" y="270"/>
                  </a:lnTo>
                  <a:lnTo>
                    <a:pt x="77" y="308"/>
                  </a:lnTo>
                  <a:lnTo>
                    <a:pt x="106" y="347"/>
                  </a:lnTo>
                  <a:lnTo>
                    <a:pt x="138" y="382"/>
                  </a:lnTo>
                  <a:lnTo>
                    <a:pt x="173" y="414"/>
                  </a:lnTo>
                  <a:lnTo>
                    <a:pt x="211" y="443"/>
                  </a:lnTo>
                  <a:lnTo>
                    <a:pt x="250" y="466"/>
                  </a:lnTo>
                  <a:lnTo>
                    <a:pt x="292" y="485"/>
                  </a:lnTo>
                  <a:lnTo>
                    <a:pt x="333" y="501"/>
                  </a:lnTo>
                  <a:lnTo>
                    <a:pt x="378" y="510"/>
                  </a:lnTo>
                  <a:lnTo>
                    <a:pt x="423" y="517"/>
                  </a:lnTo>
                  <a:lnTo>
                    <a:pt x="471" y="520"/>
                  </a:lnTo>
                  <a:lnTo>
                    <a:pt x="519" y="517"/>
                  </a:lnTo>
                  <a:lnTo>
                    <a:pt x="564" y="510"/>
                  </a:lnTo>
                  <a:lnTo>
                    <a:pt x="609" y="501"/>
                  </a:lnTo>
                  <a:lnTo>
                    <a:pt x="654" y="485"/>
                  </a:lnTo>
                  <a:lnTo>
                    <a:pt x="696" y="466"/>
                  </a:lnTo>
                  <a:lnTo>
                    <a:pt x="734" y="443"/>
                  </a:lnTo>
                  <a:lnTo>
                    <a:pt x="773" y="414"/>
                  </a:lnTo>
                  <a:lnTo>
                    <a:pt x="808" y="382"/>
                  </a:lnTo>
                  <a:lnTo>
                    <a:pt x="840" y="347"/>
                  </a:lnTo>
                  <a:lnTo>
                    <a:pt x="869" y="308"/>
                  </a:lnTo>
                  <a:lnTo>
                    <a:pt x="891" y="270"/>
                  </a:lnTo>
                  <a:lnTo>
                    <a:pt x="911" y="228"/>
                  </a:lnTo>
                  <a:lnTo>
                    <a:pt x="927" y="183"/>
                  </a:lnTo>
                  <a:lnTo>
                    <a:pt x="936" y="138"/>
                  </a:lnTo>
                  <a:lnTo>
                    <a:pt x="943" y="93"/>
                  </a:lnTo>
                  <a:lnTo>
                    <a:pt x="946" y="45"/>
                  </a:lnTo>
                  <a:lnTo>
                    <a:pt x="94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4352" name="Freeform 21"/>
            <p:cNvSpPr>
              <a:spLocks/>
            </p:cNvSpPr>
            <p:nvPr/>
          </p:nvSpPr>
          <p:spPr bwMode="auto">
            <a:xfrm>
              <a:off x="3371" y="2207"/>
              <a:ext cx="760" cy="340"/>
            </a:xfrm>
            <a:custGeom>
              <a:avLst/>
              <a:gdLst>
                <a:gd name="T0" fmla="*/ 378 w 760"/>
                <a:gd name="T1" fmla="*/ 340 h 340"/>
                <a:gd name="T2" fmla="*/ 340 w 760"/>
                <a:gd name="T3" fmla="*/ 337 h 340"/>
                <a:gd name="T4" fmla="*/ 304 w 760"/>
                <a:gd name="T5" fmla="*/ 334 h 340"/>
                <a:gd name="T6" fmla="*/ 269 w 760"/>
                <a:gd name="T7" fmla="*/ 324 h 340"/>
                <a:gd name="T8" fmla="*/ 234 w 760"/>
                <a:gd name="T9" fmla="*/ 311 h 340"/>
                <a:gd name="T10" fmla="*/ 199 w 760"/>
                <a:gd name="T11" fmla="*/ 295 h 340"/>
                <a:gd name="T12" fmla="*/ 167 w 760"/>
                <a:gd name="T13" fmla="*/ 276 h 340"/>
                <a:gd name="T14" fmla="*/ 138 w 760"/>
                <a:gd name="T15" fmla="*/ 254 h 340"/>
                <a:gd name="T16" fmla="*/ 109 w 760"/>
                <a:gd name="T17" fmla="*/ 228 h 340"/>
                <a:gd name="T18" fmla="*/ 86 w 760"/>
                <a:gd name="T19" fmla="*/ 206 h 340"/>
                <a:gd name="T20" fmla="*/ 67 w 760"/>
                <a:gd name="T21" fmla="*/ 180 h 340"/>
                <a:gd name="T22" fmla="*/ 51 w 760"/>
                <a:gd name="T23" fmla="*/ 151 h 340"/>
                <a:gd name="T24" fmla="*/ 35 w 760"/>
                <a:gd name="T25" fmla="*/ 122 h 340"/>
                <a:gd name="T26" fmla="*/ 22 w 760"/>
                <a:gd name="T27" fmla="*/ 93 h 340"/>
                <a:gd name="T28" fmla="*/ 13 w 760"/>
                <a:gd name="T29" fmla="*/ 64 h 340"/>
                <a:gd name="T30" fmla="*/ 6 w 760"/>
                <a:gd name="T31" fmla="*/ 32 h 340"/>
                <a:gd name="T32" fmla="*/ 0 w 760"/>
                <a:gd name="T33" fmla="*/ 0 h 340"/>
                <a:gd name="T34" fmla="*/ 760 w 760"/>
                <a:gd name="T35" fmla="*/ 0 h 340"/>
                <a:gd name="T36" fmla="*/ 744 w 760"/>
                <a:gd name="T37" fmla="*/ 71 h 340"/>
                <a:gd name="T38" fmla="*/ 718 w 760"/>
                <a:gd name="T39" fmla="*/ 135 h 340"/>
                <a:gd name="T40" fmla="*/ 683 w 760"/>
                <a:gd name="T41" fmla="*/ 193 h 340"/>
                <a:gd name="T42" fmla="*/ 635 w 760"/>
                <a:gd name="T43" fmla="*/ 241 h 340"/>
                <a:gd name="T44" fmla="*/ 580 w 760"/>
                <a:gd name="T45" fmla="*/ 283 h 340"/>
                <a:gd name="T46" fmla="*/ 519 w 760"/>
                <a:gd name="T47" fmla="*/ 315 h 340"/>
                <a:gd name="T48" fmla="*/ 452 w 760"/>
                <a:gd name="T49" fmla="*/ 334 h 340"/>
                <a:gd name="T50" fmla="*/ 378 w 760"/>
                <a:gd name="T51" fmla="*/ 340 h 34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760"/>
                <a:gd name="T79" fmla="*/ 0 h 340"/>
                <a:gd name="T80" fmla="*/ 760 w 760"/>
                <a:gd name="T81" fmla="*/ 340 h 34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760" h="340">
                  <a:moveTo>
                    <a:pt x="378" y="340"/>
                  </a:moveTo>
                  <a:lnTo>
                    <a:pt x="340" y="337"/>
                  </a:lnTo>
                  <a:lnTo>
                    <a:pt x="304" y="334"/>
                  </a:lnTo>
                  <a:lnTo>
                    <a:pt x="269" y="324"/>
                  </a:lnTo>
                  <a:lnTo>
                    <a:pt x="234" y="311"/>
                  </a:lnTo>
                  <a:lnTo>
                    <a:pt x="199" y="295"/>
                  </a:lnTo>
                  <a:lnTo>
                    <a:pt x="167" y="276"/>
                  </a:lnTo>
                  <a:lnTo>
                    <a:pt x="138" y="254"/>
                  </a:lnTo>
                  <a:lnTo>
                    <a:pt x="109" y="228"/>
                  </a:lnTo>
                  <a:lnTo>
                    <a:pt x="86" y="206"/>
                  </a:lnTo>
                  <a:lnTo>
                    <a:pt x="67" y="180"/>
                  </a:lnTo>
                  <a:lnTo>
                    <a:pt x="51" y="151"/>
                  </a:lnTo>
                  <a:lnTo>
                    <a:pt x="35" y="122"/>
                  </a:lnTo>
                  <a:lnTo>
                    <a:pt x="22" y="93"/>
                  </a:lnTo>
                  <a:lnTo>
                    <a:pt x="13" y="64"/>
                  </a:lnTo>
                  <a:lnTo>
                    <a:pt x="6" y="32"/>
                  </a:lnTo>
                  <a:lnTo>
                    <a:pt x="0" y="0"/>
                  </a:lnTo>
                  <a:lnTo>
                    <a:pt x="760" y="0"/>
                  </a:lnTo>
                  <a:lnTo>
                    <a:pt x="744" y="71"/>
                  </a:lnTo>
                  <a:lnTo>
                    <a:pt x="718" y="135"/>
                  </a:lnTo>
                  <a:lnTo>
                    <a:pt x="683" y="193"/>
                  </a:lnTo>
                  <a:lnTo>
                    <a:pt x="635" y="241"/>
                  </a:lnTo>
                  <a:lnTo>
                    <a:pt x="580" y="283"/>
                  </a:lnTo>
                  <a:lnTo>
                    <a:pt x="519" y="315"/>
                  </a:lnTo>
                  <a:lnTo>
                    <a:pt x="452" y="334"/>
                  </a:lnTo>
                  <a:lnTo>
                    <a:pt x="378" y="3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4353" name="Freeform 22"/>
            <p:cNvSpPr>
              <a:spLocks/>
            </p:cNvSpPr>
            <p:nvPr/>
          </p:nvSpPr>
          <p:spPr bwMode="auto">
            <a:xfrm>
              <a:off x="1719" y="1931"/>
              <a:ext cx="507" cy="677"/>
            </a:xfrm>
            <a:custGeom>
              <a:avLst/>
              <a:gdLst>
                <a:gd name="T0" fmla="*/ 251 w 507"/>
                <a:gd name="T1" fmla="*/ 0 h 677"/>
                <a:gd name="T2" fmla="*/ 0 w 507"/>
                <a:gd name="T3" fmla="*/ 645 h 677"/>
                <a:gd name="T4" fmla="*/ 42 w 507"/>
                <a:gd name="T5" fmla="*/ 661 h 677"/>
                <a:gd name="T6" fmla="*/ 251 w 507"/>
                <a:gd name="T7" fmla="*/ 125 h 677"/>
                <a:gd name="T8" fmla="*/ 465 w 507"/>
                <a:gd name="T9" fmla="*/ 677 h 677"/>
                <a:gd name="T10" fmla="*/ 507 w 507"/>
                <a:gd name="T11" fmla="*/ 661 h 677"/>
                <a:gd name="T12" fmla="*/ 251 w 507"/>
                <a:gd name="T13" fmla="*/ 0 h 67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07"/>
                <a:gd name="T22" fmla="*/ 0 h 677"/>
                <a:gd name="T23" fmla="*/ 507 w 507"/>
                <a:gd name="T24" fmla="*/ 677 h 67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07" h="677">
                  <a:moveTo>
                    <a:pt x="251" y="0"/>
                  </a:moveTo>
                  <a:lnTo>
                    <a:pt x="0" y="645"/>
                  </a:lnTo>
                  <a:lnTo>
                    <a:pt x="42" y="661"/>
                  </a:lnTo>
                  <a:lnTo>
                    <a:pt x="251" y="125"/>
                  </a:lnTo>
                  <a:lnTo>
                    <a:pt x="465" y="677"/>
                  </a:lnTo>
                  <a:lnTo>
                    <a:pt x="507" y="661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4354" name="Freeform 23"/>
            <p:cNvSpPr>
              <a:spLocks/>
            </p:cNvSpPr>
            <p:nvPr/>
          </p:nvSpPr>
          <p:spPr bwMode="auto">
            <a:xfrm>
              <a:off x="3502" y="1495"/>
              <a:ext cx="504" cy="677"/>
            </a:xfrm>
            <a:custGeom>
              <a:avLst/>
              <a:gdLst>
                <a:gd name="T0" fmla="*/ 504 w 504"/>
                <a:gd name="T1" fmla="*/ 661 h 677"/>
                <a:gd name="T2" fmla="*/ 247 w 504"/>
                <a:gd name="T3" fmla="*/ 0 h 677"/>
                <a:gd name="T4" fmla="*/ 0 w 504"/>
                <a:gd name="T5" fmla="*/ 645 h 677"/>
                <a:gd name="T6" fmla="*/ 42 w 504"/>
                <a:gd name="T7" fmla="*/ 661 h 677"/>
                <a:gd name="T8" fmla="*/ 247 w 504"/>
                <a:gd name="T9" fmla="*/ 125 h 677"/>
                <a:gd name="T10" fmla="*/ 462 w 504"/>
                <a:gd name="T11" fmla="*/ 677 h 677"/>
                <a:gd name="T12" fmla="*/ 504 w 504"/>
                <a:gd name="T13" fmla="*/ 661 h 67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04"/>
                <a:gd name="T22" fmla="*/ 0 h 677"/>
                <a:gd name="T23" fmla="*/ 504 w 504"/>
                <a:gd name="T24" fmla="*/ 677 h 67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04" h="677">
                  <a:moveTo>
                    <a:pt x="504" y="661"/>
                  </a:moveTo>
                  <a:lnTo>
                    <a:pt x="247" y="0"/>
                  </a:lnTo>
                  <a:lnTo>
                    <a:pt x="0" y="645"/>
                  </a:lnTo>
                  <a:lnTo>
                    <a:pt x="42" y="661"/>
                  </a:lnTo>
                  <a:lnTo>
                    <a:pt x="247" y="125"/>
                  </a:lnTo>
                  <a:lnTo>
                    <a:pt x="462" y="677"/>
                  </a:lnTo>
                  <a:lnTo>
                    <a:pt x="504" y="6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4355" name="Freeform 24"/>
            <p:cNvSpPr>
              <a:spLocks/>
            </p:cNvSpPr>
            <p:nvPr/>
          </p:nvSpPr>
          <p:spPr bwMode="auto">
            <a:xfrm>
              <a:off x="1627" y="1107"/>
              <a:ext cx="112" cy="131"/>
            </a:xfrm>
            <a:custGeom>
              <a:avLst/>
              <a:gdLst>
                <a:gd name="T0" fmla="*/ 112 w 112"/>
                <a:gd name="T1" fmla="*/ 99 h 131"/>
                <a:gd name="T2" fmla="*/ 54 w 112"/>
                <a:gd name="T3" fmla="*/ 131 h 131"/>
                <a:gd name="T4" fmla="*/ 0 w 112"/>
                <a:gd name="T5" fmla="*/ 29 h 131"/>
                <a:gd name="T6" fmla="*/ 60 w 112"/>
                <a:gd name="T7" fmla="*/ 0 h 131"/>
                <a:gd name="T8" fmla="*/ 112 w 112"/>
                <a:gd name="T9" fmla="*/ 99 h 1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31"/>
                <a:gd name="T17" fmla="*/ 112 w 112"/>
                <a:gd name="T18" fmla="*/ 131 h 1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31">
                  <a:moveTo>
                    <a:pt x="112" y="99"/>
                  </a:moveTo>
                  <a:lnTo>
                    <a:pt x="54" y="131"/>
                  </a:lnTo>
                  <a:lnTo>
                    <a:pt x="0" y="29"/>
                  </a:lnTo>
                  <a:lnTo>
                    <a:pt x="60" y="0"/>
                  </a:lnTo>
                  <a:lnTo>
                    <a:pt x="112" y="9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4356" name="Freeform 25"/>
            <p:cNvSpPr>
              <a:spLocks/>
            </p:cNvSpPr>
            <p:nvPr/>
          </p:nvSpPr>
          <p:spPr bwMode="auto">
            <a:xfrm>
              <a:off x="1848" y="1270"/>
              <a:ext cx="122" cy="81"/>
            </a:xfrm>
            <a:custGeom>
              <a:avLst/>
              <a:gdLst>
                <a:gd name="T0" fmla="*/ 0 w 122"/>
                <a:gd name="T1" fmla="*/ 68 h 81"/>
                <a:gd name="T2" fmla="*/ 9 w 122"/>
                <a:gd name="T3" fmla="*/ 0 h 81"/>
                <a:gd name="T4" fmla="*/ 122 w 122"/>
                <a:gd name="T5" fmla="*/ 16 h 81"/>
                <a:gd name="T6" fmla="*/ 115 w 122"/>
                <a:gd name="T7" fmla="*/ 81 h 81"/>
                <a:gd name="T8" fmla="*/ 0 w 122"/>
                <a:gd name="T9" fmla="*/ 68 h 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"/>
                <a:gd name="T16" fmla="*/ 0 h 81"/>
                <a:gd name="T17" fmla="*/ 122 w 122"/>
                <a:gd name="T18" fmla="*/ 81 h 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" h="81">
                  <a:moveTo>
                    <a:pt x="0" y="68"/>
                  </a:moveTo>
                  <a:lnTo>
                    <a:pt x="9" y="0"/>
                  </a:lnTo>
                  <a:lnTo>
                    <a:pt x="122" y="16"/>
                  </a:lnTo>
                  <a:lnTo>
                    <a:pt x="115" y="81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4357" name="Freeform 26"/>
            <p:cNvSpPr>
              <a:spLocks/>
            </p:cNvSpPr>
            <p:nvPr/>
          </p:nvSpPr>
          <p:spPr bwMode="auto">
            <a:xfrm>
              <a:off x="2582" y="1168"/>
              <a:ext cx="112" cy="131"/>
            </a:xfrm>
            <a:custGeom>
              <a:avLst/>
              <a:gdLst>
                <a:gd name="T0" fmla="*/ 0 w 112"/>
                <a:gd name="T1" fmla="*/ 29 h 131"/>
                <a:gd name="T2" fmla="*/ 61 w 112"/>
                <a:gd name="T3" fmla="*/ 0 h 131"/>
                <a:gd name="T4" fmla="*/ 112 w 112"/>
                <a:gd name="T5" fmla="*/ 102 h 131"/>
                <a:gd name="T6" fmla="*/ 51 w 112"/>
                <a:gd name="T7" fmla="*/ 131 h 131"/>
                <a:gd name="T8" fmla="*/ 0 w 112"/>
                <a:gd name="T9" fmla="*/ 29 h 1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31"/>
                <a:gd name="T17" fmla="*/ 112 w 112"/>
                <a:gd name="T18" fmla="*/ 131 h 1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31">
                  <a:moveTo>
                    <a:pt x="0" y="29"/>
                  </a:moveTo>
                  <a:lnTo>
                    <a:pt x="61" y="0"/>
                  </a:lnTo>
                  <a:lnTo>
                    <a:pt x="112" y="102"/>
                  </a:lnTo>
                  <a:lnTo>
                    <a:pt x="51" y="131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4358" name="Freeform 27"/>
            <p:cNvSpPr>
              <a:spLocks/>
            </p:cNvSpPr>
            <p:nvPr/>
          </p:nvSpPr>
          <p:spPr bwMode="auto">
            <a:xfrm>
              <a:off x="2380" y="1010"/>
              <a:ext cx="128" cy="100"/>
            </a:xfrm>
            <a:custGeom>
              <a:avLst/>
              <a:gdLst>
                <a:gd name="T0" fmla="*/ 0 w 128"/>
                <a:gd name="T1" fmla="*/ 65 h 100"/>
                <a:gd name="T2" fmla="*/ 19 w 128"/>
                <a:gd name="T3" fmla="*/ 0 h 100"/>
                <a:gd name="T4" fmla="*/ 128 w 128"/>
                <a:gd name="T5" fmla="*/ 36 h 100"/>
                <a:gd name="T6" fmla="*/ 109 w 128"/>
                <a:gd name="T7" fmla="*/ 100 h 100"/>
                <a:gd name="T8" fmla="*/ 0 w 128"/>
                <a:gd name="T9" fmla="*/ 65 h 1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8"/>
                <a:gd name="T16" fmla="*/ 0 h 100"/>
                <a:gd name="T17" fmla="*/ 128 w 128"/>
                <a:gd name="T18" fmla="*/ 100 h 1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8" h="100">
                  <a:moveTo>
                    <a:pt x="0" y="65"/>
                  </a:moveTo>
                  <a:lnTo>
                    <a:pt x="19" y="0"/>
                  </a:lnTo>
                  <a:lnTo>
                    <a:pt x="128" y="36"/>
                  </a:lnTo>
                  <a:lnTo>
                    <a:pt x="109" y="100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4359" name="Freeform 28"/>
            <p:cNvSpPr>
              <a:spLocks/>
            </p:cNvSpPr>
            <p:nvPr/>
          </p:nvSpPr>
          <p:spPr bwMode="auto">
            <a:xfrm>
              <a:off x="2098" y="1097"/>
              <a:ext cx="128" cy="125"/>
            </a:xfrm>
            <a:custGeom>
              <a:avLst/>
              <a:gdLst>
                <a:gd name="T0" fmla="*/ 45 w 128"/>
                <a:gd name="T1" fmla="*/ 125 h 125"/>
                <a:gd name="T2" fmla="*/ 0 w 128"/>
                <a:gd name="T3" fmla="*/ 77 h 125"/>
                <a:gd name="T4" fmla="*/ 83 w 128"/>
                <a:gd name="T5" fmla="*/ 0 h 125"/>
                <a:gd name="T6" fmla="*/ 128 w 128"/>
                <a:gd name="T7" fmla="*/ 48 h 125"/>
                <a:gd name="T8" fmla="*/ 45 w 128"/>
                <a:gd name="T9" fmla="*/ 125 h 1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8"/>
                <a:gd name="T16" fmla="*/ 0 h 125"/>
                <a:gd name="T17" fmla="*/ 128 w 128"/>
                <a:gd name="T18" fmla="*/ 125 h 1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8" h="125">
                  <a:moveTo>
                    <a:pt x="45" y="125"/>
                  </a:moveTo>
                  <a:lnTo>
                    <a:pt x="0" y="77"/>
                  </a:lnTo>
                  <a:lnTo>
                    <a:pt x="83" y="0"/>
                  </a:lnTo>
                  <a:lnTo>
                    <a:pt x="128" y="48"/>
                  </a:lnTo>
                  <a:lnTo>
                    <a:pt x="45" y="12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4360" name="Rectangle 29"/>
            <p:cNvSpPr>
              <a:spLocks noChangeArrowheads="1"/>
            </p:cNvSpPr>
            <p:nvPr/>
          </p:nvSpPr>
          <p:spPr bwMode="auto">
            <a:xfrm>
              <a:off x="1575" y="2727"/>
              <a:ext cx="802" cy="7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4361" name="Rectangle 30"/>
            <p:cNvSpPr>
              <a:spLocks noChangeArrowheads="1"/>
            </p:cNvSpPr>
            <p:nvPr/>
          </p:nvSpPr>
          <p:spPr bwMode="auto">
            <a:xfrm>
              <a:off x="3371" y="2307"/>
              <a:ext cx="801" cy="7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4340" name="Text Box 31"/>
          <p:cNvSpPr txBox="1">
            <a:spLocks noChangeArrowheads="1"/>
          </p:cNvSpPr>
          <p:nvPr/>
        </p:nvSpPr>
        <p:spPr bwMode="auto">
          <a:xfrm>
            <a:off x="309563" y="3063875"/>
            <a:ext cx="2063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SV" sz="2800">
                <a:solidFill>
                  <a:schemeClr val="tx1"/>
                </a:solidFill>
              </a:rPr>
              <a:t>Facilitation</a:t>
            </a:r>
          </a:p>
        </p:txBody>
      </p:sp>
      <p:sp>
        <p:nvSpPr>
          <p:cNvPr id="14341" name="Text Box 32"/>
          <p:cNvSpPr txBox="1">
            <a:spLocks noChangeArrowheads="1"/>
          </p:cNvSpPr>
          <p:nvPr/>
        </p:nvSpPr>
        <p:spPr bwMode="auto">
          <a:xfrm>
            <a:off x="6997700" y="3125788"/>
            <a:ext cx="1944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SV" sz="2800">
                <a:solidFill>
                  <a:schemeClr val="tx1"/>
                </a:solidFill>
              </a:rPr>
              <a:t>Protection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62337" y="6195316"/>
            <a:ext cx="84556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BTW… all business people are potential crooks: 100% control 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94829" y="899571"/>
            <a:ext cx="7034400" cy="619200"/>
          </a:xfrm>
        </p:spPr>
        <p:txBody>
          <a:bodyPr/>
          <a:lstStyle/>
          <a:p>
            <a:pPr algn="ctr"/>
            <a:r>
              <a:rPr lang="en-US" b="1" dirty="0" smtClean="0"/>
              <a:t>Change of </a:t>
            </a:r>
            <a:r>
              <a:rPr lang="en-US" b="1" dirty="0" smtClean="0">
                <a:solidFill>
                  <a:srgbClr val="C00000"/>
                </a:solidFill>
              </a:rPr>
              <a:t>mind set</a:t>
            </a:r>
            <a:endParaRPr lang="de-DE" b="1" dirty="0">
              <a:solidFill>
                <a:srgbClr val="C0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751114" y="2668044"/>
            <a:ext cx="3752486" cy="3557392"/>
          </a:xfrm>
        </p:spPr>
        <p:txBody>
          <a:bodyPr/>
          <a:lstStyle/>
          <a:p>
            <a:r>
              <a:rPr lang="en-US" sz="2800" b="1" dirty="0" smtClean="0"/>
              <a:t>“We have to </a:t>
            </a:r>
            <a:r>
              <a:rPr lang="en-US" sz="2800" b="1" dirty="0" smtClean="0">
                <a:solidFill>
                  <a:srgbClr val="C00000"/>
                </a:solidFill>
              </a:rPr>
              <a:t>serve </a:t>
            </a:r>
            <a:r>
              <a:rPr lang="en-US" sz="2800" b="1" dirty="0" smtClean="0"/>
              <a:t>the </a:t>
            </a:r>
            <a:r>
              <a:rPr lang="en-US" sz="2800" b="1" dirty="0" smtClean="0">
                <a:solidFill>
                  <a:srgbClr val="C00000"/>
                </a:solidFill>
              </a:rPr>
              <a:t>client </a:t>
            </a:r>
            <a:r>
              <a:rPr lang="en-US" sz="2800" b="1" dirty="0" smtClean="0"/>
              <a:t>better.”</a:t>
            </a:r>
            <a:endParaRPr lang="de-DE" sz="28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CB778-1684-4820-AE01-A6CF65E48D70}" type="datetime1">
              <a:rPr lang="de-DE" smtClean="0"/>
              <a:pPr/>
              <a:t>13.11.2012</a:t>
            </a:fld>
            <a:endParaRPr lang="de-DE" dirty="0"/>
          </a:p>
        </p:txBody>
      </p:sp>
      <p:pic>
        <p:nvPicPr>
          <p:cNvPr id="10" name="Content Placeholder 5" descr="Exit 1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60963" y="2668588"/>
            <a:ext cx="2371725" cy="355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72469" y="921432"/>
            <a:ext cx="7034400" cy="617928"/>
          </a:xfrm>
        </p:spPr>
        <p:txBody>
          <a:bodyPr/>
          <a:lstStyle/>
          <a:p>
            <a:r>
              <a:rPr lang="en-US" b="1" dirty="0" smtClean="0"/>
              <a:t>Data based </a:t>
            </a:r>
            <a:r>
              <a:rPr lang="en-US" b="1" dirty="0" smtClean="0">
                <a:solidFill>
                  <a:srgbClr val="C00000"/>
                </a:solidFill>
              </a:rPr>
              <a:t>risk management </a:t>
            </a:r>
            <a:endParaRPr lang="de-DE" b="1" dirty="0">
              <a:solidFill>
                <a:srgbClr val="C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974498" y="2944813"/>
            <a:ext cx="3481200" cy="411480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sz="3200" b="1" dirty="0" smtClean="0"/>
              <a:t>Security</a:t>
            </a:r>
          </a:p>
          <a:p>
            <a:pPr>
              <a:buFont typeface="Wingdings" pitchFamily="2" charset="2"/>
              <a:buChar char="ü"/>
            </a:pPr>
            <a:r>
              <a:rPr lang="en-US" sz="3200" b="1" dirty="0" smtClean="0"/>
              <a:t>Facilitation</a:t>
            </a:r>
            <a:endParaRPr lang="de-DE" sz="32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CB778-1684-4820-AE01-A6CF65E48D70}" type="datetime1">
              <a:rPr lang="de-DE" smtClean="0"/>
              <a:pPr/>
              <a:t>13.11.2012</a:t>
            </a:fld>
            <a:endParaRPr lang="de-DE" dirty="0"/>
          </a:p>
        </p:txBody>
      </p:sp>
      <p:pic>
        <p:nvPicPr>
          <p:cNvPr id="8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l="32845" t="6799" r="35094" b="3650"/>
          <a:stretch>
            <a:fillRect/>
          </a:stretch>
        </p:blipFill>
        <p:spPr bwMode="auto">
          <a:xfrm>
            <a:off x="5190620" y="1943327"/>
            <a:ext cx="3051089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87676" y="6133672"/>
            <a:ext cx="63494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“It won’t work here!”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 sz="quarter"/>
          </p:nvPr>
        </p:nvSpPr>
        <p:spPr>
          <a:xfrm>
            <a:off x="1143141" y="586167"/>
            <a:ext cx="7034400" cy="1143000"/>
          </a:xfrm>
        </p:spPr>
        <p:txBody>
          <a:bodyPr/>
          <a:lstStyle/>
          <a:p>
            <a:r>
              <a:rPr lang="en-US" b="1" dirty="0" smtClean="0"/>
              <a:t>Hypothesis:</a:t>
            </a:r>
            <a:endParaRPr lang="de-DE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sz="quarter" idx="1"/>
          </p:nvPr>
        </p:nvSpPr>
        <p:spPr>
          <a:xfrm>
            <a:off x="1019852" y="1995849"/>
            <a:ext cx="7034400" cy="1752600"/>
          </a:xfrm>
        </p:spPr>
        <p:txBody>
          <a:bodyPr/>
          <a:lstStyle/>
          <a:p>
            <a:pPr algn="l"/>
            <a:r>
              <a:rPr lang="en-US" b="1" dirty="0" smtClean="0"/>
              <a:t>Russia’s WTO membership </a:t>
            </a:r>
            <a:r>
              <a:rPr lang="en-US" b="1" dirty="0" smtClean="0">
                <a:solidFill>
                  <a:srgbClr val="C00000"/>
                </a:solidFill>
              </a:rPr>
              <a:t>won’t</a:t>
            </a:r>
            <a:r>
              <a:rPr lang="en-US" b="1" dirty="0" smtClean="0"/>
              <a:t> bring major changes to actual trade flows in CA, </a:t>
            </a:r>
            <a:r>
              <a:rPr lang="en-US" b="1" dirty="0" smtClean="0">
                <a:solidFill>
                  <a:srgbClr val="C00000"/>
                </a:solidFill>
              </a:rPr>
              <a:t>if</a:t>
            </a:r>
            <a:r>
              <a:rPr lang="en-US" b="1" dirty="0" smtClean="0"/>
              <a:t> it still takes weeks to get our goods across the border &amp; our certificates/lab results are not recognized abroad.</a:t>
            </a:r>
            <a:endParaRPr lang="de-DE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848600" y="6602413"/>
            <a:ext cx="1295400" cy="276225"/>
          </a:xfrm>
        </p:spPr>
        <p:txBody>
          <a:bodyPr/>
          <a:lstStyle/>
          <a:p>
            <a:fld id="{692CB778-1684-4820-AE01-A6CF65E48D70}" type="datetime1">
              <a:rPr lang="de-DE" smtClean="0"/>
              <a:pPr/>
              <a:t>13.11.2012</a:t>
            </a:fld>
            <a:endParaRPr lang="de-DE" dirty="0"/>
          </a:p>
        </p:txBody>
      </p:sp>
      <p:sp>
        <p:nvSpPr>
          <p:cNvPr id="7" name="TextBox 6"/>
          <p:cNvSpPr txBox="1"/>
          <p:nvPr/>
        </p:nvSpPr>
        <p:spPr>
          <a:xfrm>
            <a:off x="1027416" y="5013789"/>
            <a:ext cx="57118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…but Customs Union membership might.</a:t>
            </a:r>
            <a:endParaRPr lang="de-DE" dirty="0"/>
          </a:p>
        </p:txBody>
      </p:sp>
      <p:sp>
        <p:nvSpPr>
          <p:cNvPr id="8" name="TextBox 7"/>
          <p:cNvSpPr txBox="1"/>
          <p:nvPr/>
        </p:nvSpPr>
        <p:spPr>
          <a:xfrm>
            <a:off x="2075380" y="5681609"/>
            <a:ext cx="670087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…or will it simply formalize what already exists? 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 sz="quarter"/>
          </p:nvPr>
        </p:nvSpPr>
        <p:spPr>
          <a:xfrm>
            <a:off x="1143141" y="586167"/>
            <a:ext cx="7034400" cy="1143000"/>
          </a:xfrm>
        </p:spPr>
        <p:txBody>
          <a:bodyPr/>
          <a:lstStyle/>
          <a:p>
            <a:r>
              <a:rPr lang="en-US" b="1" dirty="0" smtClean="0"/>
              <a:t>Hypothesis:</a:t>
            </a:r>
            <a:endParaRPr lang="de-DE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sz="quarter" idx="1"/>
          </p:nvPr>
        </p:nvSpPr>
        <p:spPr>
          <a:xfrm>
            <a:off x="1019852" y="1995849"/>
            <a:ext cx="7034400" cy="1752600"/>
          </a:xfrm>
        </p:spPr>
        <p:txBody>
          <a:bodyPr/>
          <a:lstStyle/>
          <a:p>
            <a:pPr algn="l"/>
            <a:r>
              <a:rPr lang="en-US" b="1" dirty="0" smtClean="0"/>
              <a:t>Russia’s WTO membership </a:t>
            </a:r>
            <a:r>
              <a:rPr lang="en-US" b="1" i="1" dirty="0" smtClean="0">
                <a:solidFill>
                  <a:srgbClr val="C00000"/>
                </a:solidFill>
              </a:rPr>
              <a:t>won’t</a:t>
            </a:r>
            <a:r>
              <a:rPr lang="en-US" b="1" dirty="0" smtClean="0"/>
              <a:t> bring major changes to actual trade flows in CA,  </a:t>
            </a:r>
            <a:r>
              <a:rPr lang="en-US" b="1" i="1" dirty="0" smtClean="0">
                <a:solidFill>
                  <a:srgbClr val="C00000"/>
                </a:solidFill>
              </a:rPr>
              <a:t>if</a:t>
            </a:r>
            <a:r>
              <a:rPr lang="en-US" b="1" dirty="0" smtClean="0"/>
              <a:t>  it still takes weeks to get our goods across the border &amp; our certificates/lab results are not recognized abroad.</a:t>
            </a:r>
            <a:endParaRPr lang="de-DE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848600" y="6602413"/>
            <a:ext cx="1295400" cy="276225"/>
          </a:xfrm>
        </p:spPr>
        <p:txBody>
          <a:bodyPr/>
          <a:lstStyle/>
          <a:p>
            <a:fld id="{692CB778-1684-4820-AE01-A6CF65E48D70}" type="datetime1">
              <a:rPr lang="de-DE" smtClean="0"/>
              <a:pPr/>
              <a:t>13.11.2012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005" y="825662"/>
            <a:ext cx="7034400" cy="617928"/>
          </a:xfrm>
        </p:spPr>
        <p:txBody>
          <a:bodyPr/>
          <a:lstStyle/>
          <a:p>
            <a:r>
              <a:rPr lang="en-US" b="1" dirty="0" smtClean="0"/>
              <a:t>WTO Policy</a:t>
            </a:r>
            <a:endParaRPr lang="de-D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Countries have a right to protect certain sectors, but they should do it </a:t>
            </a:r>
            <a:r>
              <a:rPr lang="en-US" sz="2800" b="1" dirty="0" smtClean="0">
                <a:solidFill>
                  <a:srgbClr val="C00000"/>
                </a:solidFill>
              </a:rPr>
              <a:t>efficiently, transparently and fairly </a:t>
            </a:r>
            <a:r>
              <a:rPr lang="en-US" sz="2800" b="1" dirty="0" smtClean="0"/>
              <a:t>through tariffs.</a:t>
            </a:r>
            <a:endParaRPr lang="de-DE" sz="28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CB778-1684-4820-AE01-A6CF65E48D70}" type="datetime1">
              <a:rPr lang="de-DE" smtClean="0"/>
              <a:pPr/>
              <a:t>13.11.2012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 sz="quarter"/>
          </p:nvPr>
        </p:nvSpPr>
        <p:spPr>
          <a:xfrm>
            <a:off x="1102045" y="812197"/>
            <a:ext cx="7034400" cy="1143000"/>
          </a:xfrm>
        </p:spPr>
        <p:txBody>
          <a:bodyPr/>
          <a:lstStyle/>
          <a:p>
            <a:r>
              <a:rPr lang="en-US" b="1" dirty="0" smtClean="0"/>
              <a:t>In </a:t>
            </a:r>
            <a:r>
              <a:rPr lang="en-US" b="1" dirty="0" smtClean="0">
                <a:solidFill>
                  <a:srgbClr val="C00000"/>
                </a:solidFill>
              </a:rPr>
              <a:t>CA</a:t>
            </a:r>
            <a:r>
              <a:rPr lang="en-US" b="1" dirty="0" smtClean="0"/>
              <a:t> it’s the </a:t>
            </a:r>
            <a:r>
              <a:rPr lang="en-US" b="1" dirty="0" smtClean="0">
                <a:solidFill>
                  <a:srgbClr val="C00000"/>
                </a:solidFill>
              </a:rPr>
              <a:t>NTBs</a:t>
            </a:r>
            <a:r>
              <a:rPr lang="en-US" b="1" dirty="0" smtClean="0"/>
              <a:t>!</a:t>
            </a:r>
            <a:endParaRPr lang="de-DE" b="1" dirty="0"/>
          </a:p>
        </p:txBody>
      </p:sp>
      <p:sp>
        <p:nvSpPr>
          <p:cNvPr id="8" name="Subtitle 7"/>
          <p:cNvSpPr>
            <a:spLocks noGrp="1"/>
          </p:cNvSpPr>
          <p:nvPr>
            <p:ph type="subTitle" sz="quarter" idx="1"/>
          </p:nvPr>
        </p:nvSpPr>
        <p:spPr>
          <a:xfrm>
            <a:off x="1050674" y="2108865"/>
            <a:ext cx="7034400" cy="17526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Tariffs</a:t>
            </a:r>
            <a:r>
              <a:rPr lang="en-US" b="1" dirty="0" smtClean="0"/>
              <a:t> in most of CA are </a:t>
            </a:r>
            <a:r>
              <a:rPr lang="en-US" b="1" dirty="0" smtClean="0">
                <a:solidFill>
                  <a:srgbClr val="C00000"/>
                </a:solidFill>
              </a:rPr>
              <a:t>7.5 – 5.5%</a:t>
            </a:r>
            <a:r>
              <a:rPr lang="en-US" b="1" dirty="0" smtClean="0"/>
              <a:t>:</a:t>
            </a:r>
          </a:p>
          <a:p>
            <a:pPr algn="l"/>
            <a:r>
              <a:rPr lang="en-US" b="1" dirty="0" smtClean="0"/>
              <a:t>They are not the most serious barrier.</a:t>
            </a:r>
          </a:p>
          <a:p>
            <a:pPr algn="l"/>
            <a:endParaRPr lang="en-US" dirty="0" smtClean="0"/>
          </a:p>
          <a:p>
            <a:pPr algn="l"/>
            <a:r>
              <a:rPr lang="en-US" b="1" dirty="0" smtClean="0">
                <a:solidFill>
                  <a:srgbClr val="C00000"/>
                </a:solidFill>
              </a:rPr>
              <a:t>Fact </a:t>
            </a:r>
            <a:r>
              <a:rPr lang="en-US" b="1" dirty="0" smtClean="0"/>
              <a:t>stated clearly since 2005 but to little effect (CAREC)</a:t>
            </a:r>
            <a:endParaRPr lang="de-DE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848600" y="6602413"/>
            <a:ext cx="1295400" cy="276225"/>
          </a:xfrm>
        </p:spPr>
        <p:txBody>
          <a:bodyPr/>
          <a:lstStyle/>
          <a:p>
            <a:fld id="{692CB778-1684-4820-AE01-A6CF65E48D70}" type="datetime1">
              <a:rPr lang="de-DE" smtClean="0"/>
              <a:pPr/>
              <a:t>13.11.2012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376" y="846211"/>
            <a:ext cx="7034400" cy="617928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EDB</a:t>
            </a:r>
            <a:r>
              <a:rPr lang="en-US" b="1" dirty="0" smtClean="0"/>
              <a:t> (trade) and </a:t>
            </a:r>
            <a:r>
              <a:rPr lang="en-US" b="1" dirty="0" smtClean="0">
                <a:solidFill>
                  <a:srgbClr val="C00000"/>
                </a:solidFill>
              </a:rPr>
              <a:t>TI-CPI</a:t>
            </a:r>
            <a:r>
              <a:rPr lang="en-US" b="1" dirty="0" smtClean="0"/>
              <a:t> put us in the </a:t>
            </a:r>
            <a:r>
              <a:rPr lang="en-US" b="1" dirty="0" smtClean="0">
                <a:solidFill>
                  <a:srgbClr val="C00000"/>
                </a:solidFill>
              </a:rPr>
              <a:t>lower quintile</a:t>
            </a:r>
            <a:endParaRPr lang="de-DE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3500" y="6051522"/>
            <a:ext cx="7034400" cy="4114800"/>
          </a:xfrm>
        </p:spPr>
        <p:txBody>
          <a:bodyPr/>
          <a:lstStyle/>
          <a:p>
            <a:r>
              <a:rPr lang="en-US" b="1" i="1" dirty="0" smtClean="0"/>
              <a:t>Yes</a:t>
            </a:r>
            <a:r>
              <a:rPr lang="en-US" b="1" dirty="0" smtClean="0"/>
              <a:t>, it’s unfair the tendency is certain</a:t>
            </a:r>
            <a:endParaRPr lang="de-DE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CB778-1684-4820-AE01-A6CF65E48D70}" type="datetime1">
              <a:rPr lang="de-DE" smtClean="0"/>
              <a:pPr/>
              <a:t>13.11.2012</a:t>
            </a:fld>
            <a:endParaRPr lang="de-DE" dirty="0"/>
          </a:p>
        </p:txBody>
      </p:sp>
      <p:sp>
        <p:nvSpPr>
          <p:cNvPr id="6" name="TextBox 5"/>
          <p:cNvSpPr txBox="1"/>
          <p:nvPr/>
        </p:nvSpPr>
        <p:spPr>
          <a:xfrm>
            <a:off x="2677885" y="2329543"/>
            <a:ext cx="34079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$ , Time , Docs</a:t>
            </a:r>
            <a:endParaRPr lang="de-DE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496888" y="6842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4000">
                <a:solidFill>
                  <a:schemeClr val="tx1"/>
                </a:solidFill>
              </a:rPr>
              <a:t>We have a </a:t>
            </a:r>
            <a:r>
              <a:rPr lang="en-US" sz="4400">
                <a:solidFill>
                  <a:srgbClr val="FF0000"/>
                </a:solidFill>
              </a:rPr>
              <a:t>BIG</a:t>
            </a:r>
            <a:r>
              <a:rPr lang="en-US" sz="4000">
                <a:solidFill>
                  <a:schemeClr val="tx1"/>
                </a:solidFill>
              </a:rPr>
              <a:t> problem!</a:t>
            </a:r>
            <a:endParaRPr lang="en-US" sz="4000">
              <a:solidFill>
                <a:srgbClr val="C00000"/>
              </a:solidFill>
            </a:endParaRPr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468313" y="2060575"/>
            <a:ext cx="4038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spcBef>
                <a:spcPct val="20000"/>
              </a:spcBef>
              <a:buClr>
                <a:srgbClr val="C80F0F"/>
              </a:buClr>
              <a:buFont typeface="Wingdings" pitchFamily="2" charset="2"/>
              <a:buChar char="§"/>
              <a:tabLst>
                <a:tab pos="2190750" algn="l"/>
              </a:tabLst>
            </a:pPr>
            <a:r>
              <a:rPr lang="en-US" sz="3200">
                <a:solidFill>
                  <a:schemeClr val="tx1"/>
                </a:solidFill>
              </a:rPr>
              <a:t>“Customs clearance here in Tajikistan is really quite good, it only takes </a:t>
            </a:r>
            <a:r>
              <a:rPr lang="en-US" sz="3600">
                <a:solidFill>
                  <a:srgbClr val="FF0000"/>
                </a:solidFill>
              </a:rPr>
              <a:t>3-4</a:t>
            </a:r>
            <a:r>
              <a:rPr lang="en-US" sz="3200">
                <a:solidFill>
                  <a:schemeClr val="tx1"/>
                </a:solidFill>
              </a:rPr>
              <a:t> days”</a:t>
            </a:r>
            <a:br>
              <a:rPr lang="en-US" sz="3200">
                <a:solidFill>
                  <a:schemeClr val="tx1"/>
                </a:solidFill>
              </a:rPr>
            </a:br>
            <a:r>
              <a:rPr lang="en-US" sz="3200">
                <a:solidFill>
                  <a:schemeClr val="tx1"/>
                </a:solidFill>
              </a:rPr>
              <a:t/>
            </a:r>
            <a:br>
              <a:rPr lang="en-US" sz="3200">
                <a:solidFill>
                  <a:schemeClr val="tx1"/>
                </a:solidFill>
              </a:rPr>
            </a:br>
            <a:r>
              <a:rPr lang="en-US" sz="2400" i="1">
                <a:solidFill>
                  <a:schemeClr val="tx1"/>
                </a:solidFill>
              </a:rPr>
              <a:t>(in Kz it can take a week!)</a:t>
            </a:r>
          </a:p>
        </p:txBody>
      </p:sp>
      <p:pic>
        <p:nvPicPr>
          <p:cNvPr id="4100" name="Picture 6" descr="MCj0434835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363" y="1916113"/>
            <a:ext cx="3937000" cy="395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697" y="722186"/>
            <a:ext cx="7034400" cy="617928"/>
          </a:xfrm>
        </p:spPr>
        <p:txBody>
          <a:bodyPr/>
          <a:lstStyle/>
          <a:p>
            <a:pPr algn="ctr"/>
            <a:r>
              <a:rPr lang="en-US" sz="6000" b="1" dirty="0" smtClean="0">
                <a:solidFill>
                  <a:srgbClr val="C00000"/>
                </a:solidFill>
              </a:rPr>
              <a:t>TBTs</a:t>
            </a:r>
            <a:endParaRPr lang="de-DE" sz="6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1825" indent="-631825"/>
            <a:r>
              <a:rPr lang="en-US" sz="2800" b="1" dirty="0" smtClean="0"/>
              <a:t>Our goods are difficult to export because our </a:t>
            </a:r>
            <a:r>
              <a:rPr lang="en-US" sz="2800" b="1" dirty="0" smtClean="0">
                <a:solidFill>
                  <a:srgbClr val="C00000"/>
                </a:solidFill>
              </a:rPr>
              <a:t>certificates &amp; lab results</a:t>
            </a:r>
            <a:r>
              <a:rPr lang="en-US" sz="2800" b="1" dirty="0" smtClean="0"/>
              <a:t> aren’t recognized abroad: 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“quality uncertain”  →  ↓$</a:t>
            </a:r>
          </a:p>
          <a:p>
            <a:endParaRPr lang="en-US" sz="2800" b="1" dirty="0" smtClean="0"/>
          </a:p>
          <a:p>
            <a:pPr marL="1077913" indent="0">
              <a:buNone/>
            </a:pPr>
            <a:r>
              <a:rPr lang="en-US" b="1" dirty="0" smtClean="0"/>
              <a:t>(</a:t>
            </a:r>
            <a:r>
              <a:rPr lang="en-US" b="1" dirty="0" err="1" smtClean="0"/>
              <a:t>Kz</a:t>
            </a:r>
            <a:r>
              <a:rPr lang="en-US" b="1" dirty="0" smtClean="0"/>
              <a:t> shows </a:t>
            </a:r>
            <a:r>
              <a:rPr lang="en-US" b="1" dirty="0" smtClean="0">
                <a:solidFill>
                  <a:srgbClr val="C00000"/>
                </a:solidFill>
              </a:rPr>
              <a:t>slow</a:t>
            </a:r>
            <a:r>
              <a:rPr lang="en-US" b="1" dirty="0" smtClean="0"/>
              <a:t> progress in NQI </a:t>
            </a:r>
            <a:r>
              <a:rPr lang="en-US" b="1" dirty="0" err="1" smtClean="0"/>
              <a:t>modernisation</a:t>
            </a:r>
            <a:r>
              <a:rPr lang="en-US" b="1" dirty="0" smtClean="0"/>
              <a:t>. KR &amp;TJ frustratingly little.)</a:t>
            </a:r>
          </a:p>
          <a:p>
            <a:endParaRPr lang="en-US" sz="2800" b="1" dirty="0" smtClean="0"/>
          </a:p>
          <a:p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CB778-1684-4820-AE01-A6CF65E48D70}" type="datetime1">
              <a:rPr lang="de-DE" smtClean="0"/>
              <a:pPr/>
              <a:t>13.11.2012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7783" y="801689"/>
            <a:ext cx="7034400" cy="617928"/>
          </a:xfrm>
        </p:spPr>
        <p:txBody>
          <a:bodyPr/>
          <a:lstStyle/>
          <a:p>
            <a:r>
              <a:rPr lang="en-US" b="1" dirty="0" smtClean="0"/>
              <a:t>What is the </a:t>
            </a:r>
            <a:r>
              <a:rPr lang="en-US" b="1" dirty="0" smtClean="0">
                <a:solidFill>
                  <a:srgbClr val="C00000"/>
                </a:solidFill>
              </a:rPr>
              <a:t>problem</a:t>
            </a:r>
            <a:r>
              <a:rPr lang="en-US" b="1" dirty="0" smtClean="0"/>
              <a:t> with </a:t>
            </a:r>
            <a:r>
              <a:rPr lang="en-US" b="1" dirty="0" smtClean="0">
                <a:solidFill>
                  <a:srgbClr val="C00000"/>
                </a:solidFill>
              </a:rPr>
              <a:t>NQI</a:t>
            </a:r>
            <a:r>
              <a:rPr lang="en-US" b="1" dirty="0" smtClean="0"/>
              <a:t>?</a:t>
            </a:r>
            <a:endParaRPr lang="de-D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What </a:t>
            </a:r>
            <a:r>
              <a:rPr lang="en-US" sz="2800" b="1" dirty="0" smtClean="0"/>
              <a:t>should be </a:t>
            </a:r>
            <a:r>
              <a:rPr lang="en-US" sz="2800" b="1" dirty="0" smtClean="0"/>
              <a:t>the </a:t>
            </a:r>
            <a:r>
              <a:rPr lang="en-US" sz="2800" b="1" dirty="0" smtClean="0"/>
              <a:t>relationship </a:t>
            </a:r>
            <a:r>
              <a:rPr lang="en-US" sz="2800" b="1" dirty="0" smtClean="0"/>
              <a:t>between </a:t>
            </a:r>
            <a:r>
              <a:rPr lang="en-US" sz="2800" b="1" i="1" dirty="0" smtClean="0">
                <a:solidFill>
                  <a:srgbClr val="C00000"/>
                </a:solidFill>
              </a:rPr>
              <a:t>accreditation</a:t>
            </a:r>
            <a:r>
              <a:rPr lang="en-US" sz="2800" b="1" dirty="0" smtClean="0"/>
              <a:t>, </a:t>
            </a:r>
            <a:r>
              <a:rPr lang="en-US" sz="2800" b="1" i="1" dirty="0" smtClean="0">
                <a:solidFill>
                  <a:srgbClr val="C00000"/>
                </a:solidFill>
              </a:rPr>
              <a:t>certification</a:t>
            </a:r>
            <a:r>
              <a:rPr lang="en-US" sz="2800" b="1" dirty="0" smtClean="0"/>
              <a:t> &amp; </a:t>
            </a:r>
            <a:r>
              <a:rPr lang="en-US" sz="2800" b="1" i="1" dirty="0" smtClean="0">
                <a:solidFill>
                  <a:srgbClr val="C00000"/>
                </a:solidFill>
              </a:rPr>
              <a:t>testing</a:t>
            </a:r>
            <a:r>
              <a:rPr lang="en-US" sz="2800" b="1" dirty="0" smtClean="0"/>
              <a:t>?</a:t>
            </a:r>
          </a:p>
          <a:p>
            <a:pPr>
              <a:buNone/>
            </a:pPr>
            <a:r>
              <a:rPr lang="en-US" sz="2800" b="1" dirty="0" smtClean="0"/>
              <a:t> </a:t>
            </a:r>
          </a:p>
          <a:p>
            <a:r>
              <a:rPr lang="en-US" sz="2800" b="1" dirty="0" smtClean="0"/>
              <a:t>When </a:t>
            </a:r>
            <a:r>
              <a:rPr lang="en-US" sz="2800" b="1" dirty="0" smtClean="0"/>
              <a:t>should you apply a </a:t>
            </a:r>
            <a:r>
              <a:rPr lang="en-US" sz="2800" b="1" i="1" dirty="0" smtClean="0">
                <a:solidFill>
                  <a:srgbClr val="C00000"/>
                </a:solidFill>
              </a:rPr>
              <a:t>TR</a:t>
            </a:r>
            <a:r>
              <a:rPr lang="en-US" sz="2800" b="1" dirty="0" smtClean="0"/>
              <a:t> rather than a </a:t>
            </a:r>
            <a:r>
              <a:rPr lang="en-US" sz="2800" b="1" i="1" dirty="0" smtClean="0">
                <a:solidFill>
                  <a:srgbClr val="C00000"/>
                </a:solidFill>
              </a:rPr>
              <a:t>standard</a:t>
            </a:r>
            <a:r>
              <a:rPr lang="en-US" sz="2800" b="1" dirty="0" smtClean="0"/>
              <a:t>?</a:t>
            </a:r>
          </a:p>
          <a:p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CB778-1684-4820-AE01-A6CF65E48D70}" type="datetime1">
              <a:rPr lang="de-DE" smtClean="0"/>
              <a:pPr/>
              <a:t>13.11.2012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b="1" dirty="0" smtClean="0"/>
              <a:t>Political decision makers </a:t>
            </a:r>
            <a:r>
              <a:rPr lang="en-US" b="1" dirty="0" smtClean="0">
                <a:solidFill>
                  <a:srgbClr val="C00000"/>
                </a:solidFill>
              </a:rPr>
              <a:t>don’t understand</a:t>
            </a:r>
            <a:r>
              <a:rPr lang="en-US" b="1" dirty="0" smtClean="0"/>
              <a:t> the importance or technicalities of National Quality infrastructure.</a:t>
            </a:r>
            <a:endParaRPr lang="de-DE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sz="quarter" idx="1"/>
          </p:nvPr>
        </p:nvSpPr>
        <p:spPr>
          <a:xfrm>
            <a:off x="1051897" y="5779676"/>
            <a:ext cx="7034400" cy="1752600"/>
          </a:xfrm>
        </p:spPr>
        <p:txBody>
          <a:bodyPr/>
          <a:lstStyle/>
          <a:p>
            <a:r>
              <a:rPr lang="en-US" sz="2400" i="1" dirty="0" smtClean="0"/>
              <a:t>&amp; some may even have vested interests in the status quo???</a:t>
            </a:r>
            <a:endParaRPr lang="de-DE" sz="24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848600" y="6602413"/>
            <a:ext cx="1295400" cy="276225"/>
          </a:xfrm>
        </p:spPr>
        <p:txBody>
          <a:bodyPr/>
          <a:lstStyle/>
          <a:p>
            <a:fld id="{692CB778-1684-4820-AE01-A6CF65E48D70}" type="datetime1">
              <a:rPr lang="de-DE" smtClean="0"/>
              <a:pPr/>
              <a:t>13.11.2012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iz-powerpoint-leerfolie-en">
  <a:themeElements>
    <a:clrScheme name="GTZ">
      <a:dk1>
        <a:srgbClr val="000000"/>
      </a:dk1>
      <a:lt1>
        <a:srgbClr val="FFFFFF"/>
      </a:lt1>
      <a:dk2>
        <a:srgbClr val="727272"/>
      </a:dk2>
      <a:lt2>
        <a:srgbClr val="D9D9D9"/>
      </a:lt2>
      <a:accent1>
        <a:srgbClr val="B7D1DD"/>
      </a:accent1>
      <a:accent2>
        <a:srgbClr val="C80F0E"/>
      </a:accent2>
      <a:accent3>
        <a:srgbClr val="DEDEAF"/>
      </a:accent3>
      <a:accent4>
        <a:srgbClr val="939393"/>
      </a:accent4>
      <a:accent5>
        <a:srgbClr val="9AB0BA"/>
      </a:accent5>
      <a:accent6>
        <a:srgbClr val="BABA93"/>
      </a:accent6>
      <a:hlink>
        <a:srgbClr val="0000FF"/>
      </a:hlink>
      <a:folHlink>
        <a:srgbClr val="800080"/>
      </a:folHlink>
    </a:clrScheme>
    <a:fontScheme name="gtz-leerfolie-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tz-leerfolie-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tz-leerfolie-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tz-leerfolie-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tz-leerfolie-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tz-leerfolie-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tz-leerfolie-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tz-leerfolie-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tz-leerfolie-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tz-leerfolie-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tz-leerfolie-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tz-leerfolie-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tz-leerfolie-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tz-leerfolie-de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EFEDE6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6F4F0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giz-powerpoint-leerfolie-en</Template>
  <TotalTime>0</TotalTime>
  <Words>336</Words>
  <Application>Microsoft Office PowerPoint</Application>
  <PresentationFormat>On-screen Show (4:3)</PresentationFormat>
  <Paragraphs>51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giz-powerpoint-leerfolie-en</vt:lpstr>
      <vt:lpstr>The importance of  non-tariff barriers to trade in Central Asia</vt:lpstr>
      <vt:lpstr>Hypothesis:</vt:lpstr>
      <vt:lpstr>WTO Policy</vt:lpstr>
      <vt:lpstr>In CA it’s the NTBs!</vt:lpstr>
      <vt:lpstr>EDB (trade) and TI-CPI put us in the lower quintile</vt:lpstr>
      <vt:lpstr>Slide 6</vt:lpstr>
      <vt:lpstr>TBTs</vt:lpstr>
      <vt:lpstr>What is the problem with NQI?</vt:lpstr>
      <vt:lpstr>Political decision makers don’t understand the importance or technicalities of National Quality infrastructure.</vt:lpstr>
      <vt:lpstr>The traditional compromise of trade management</vt:lpstr>
      <vt:lpstr>Change of mind set</vt:lpstr>
      <vt:lpstr>Data based risk management </vt:lpstr>
      <vt:lpstr>Hypothesis:</vt:lpstr>
    </vt:vector>
  </TitlesOfParts>
  <Company>GTZ GmbH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Jonathon Hornbrook</dc:creator>
  <cp:keywords>GIZ-Leerfolie</cp:keywords>
  <cp:lastModifiedBy>Jonathon Hornbrook</cp:lastModifiedBy>
  <cp:revision>6</cp:revision>
  <cp:lastPrinted>2005-12-21T12:33:01Z</cp:lastPrinted>
  <dcterms:created xsi:type="dcterms:W3CDTF">2012-11-13T11:41:34Z</dcterms:created>
  <dcterms:modified xsi:type="dcterms:W3CDTF">2012-11-13T13:06:39Z</dcterms:modified>
</cp:coreProperties>
</file>