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21"/>
  </p:notesMasterIdLst>
  <p:sldIdLst>
    <p:sldId id="256" r:id="rId4"/>
    <p:sldId id="257" r:id="rId5"/>
    <p:sldId id="258" r:id="rId6"/>
    <p:sldId id="260" r:id="rId7"/>
    <p:sldId id="261" r:id="rId8"/>
    <p:sldId id="262" r:id="rId9"/>
    <p:sldId id="263" r:id="rId10"/>
    <p:sldId id="265" r:id="rId11"/>
    <p:sldId id="266" r:id="rId12"/>
    <p:sldId id="267" r:id="rId13"/>
    <p:sldId id="268" r:id="rId14"/>
    <p:sldId id="269" r:id="rId15"/>
    <p:sldId id="270" r:id="rId16"/>
    <p:sldId id="271" r:id="rId17"/>
    <p:sldId id="272" r:id="rId18"/>
    <p:sldId id="273" r:id="rId19"/>
    <p:sldId id="274" r:id="rId20"/>
  </p:sldIdLst>
  <p:sldSz cx="12161838"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8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7"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en-US" sz="1800" b="0" strike="noStrike" spc="-1">
                <a:solidFill>
                  <a:srgbClr val="000000"/>
                </a:solidFill>
                <a:latin typeface="Calibri"/>
              </a:rPr>
              <a:t>Folie mittels Klicken verschieben</a:t>
            </a:r>
          </a:p>
        </p:txBody>
      </p:sp>
      <p:sp>
        <p:nvSpPr>
          <p:cNvPr id="138" name="PlaceHolder 2"/>
          <p:cNvSpPr>
            <a:spLocks noGrp="1"/>
          </p:cNvSpPr>
          <p:nvPr>
            <p:ph type="body"/>
          </p:nvPr>
        </p:nvSpPr>
        <p:spPr>
          <a:xfrm>
            <a:off x="756000" y="5078520"/>
            <a:ext cx="6047640" cy="4811040"/>
          </a:xfrm>
          <a:prstGeom prst="rect">
            <a:avLst/>
          </a:prstGeom>
        </p:spPr>
        <p:txBody>
          <a:bodyPr lIns="0" tIns="0" rIns="0" bIns="0">
            <a:noAutofit/>
          </a:bodyPr>
          <a:lstStyle/>
          <a:p>
            <a:r>
              <a:rPr lang="en-GB" sz="2000" b="0" strike="noStrike" spc="-1">
                <a:latin typeface="Arial"/>
              </a:rPr>
              <a:t>Format der Notizen mittels Klicken bearbeiten</a:t>
            </a:r>
          </a:p>
        </p:txBody>
      </p:sp>
      <p:sp>
        <p:nvSpPr>
          <p:cNvPr id="139" name="PlaceHolder 3"/>
          <p:cNvSpPr>
            <a:spLocks noGrp="1"/>
          </p:cNvSpPr>
          <p:nvPr>
            <p:ph type="hdr"/>
          </p:nvPr>
        </p:nvSpPr>
        <p:spPr>
          <a:xfrm>
            <a:off x="0" y="0"/>
            <a:ext cx="3280680" cy="534240"/>
          </a:xfrm>
          <a:prstGeom prst="rect">
            <a:avLst/>
          </a:prstGeom>
        </p:spPr>
        <p:txBody>
          <a:bodyPr lIns="0" tIns="0" rIns="0" bIns="0">
            <a:noAutofit/>
          </a:bodyPr>
          <a:lstStyle/>
          <a:p>
            <a:r>
              <a:rPr lang="en-GB" sz="1400" b="0" strike="noStrike" spc="-1">
                <a:latin typeface="Times New Roman"/>
              </a:rPr>
              <a:t>&lt;Kopfzeile&gt;</a:t>
            </a:r>
          </a:p>
        </p:txBody>
      </p:sp>
      <p:sp>
        <p:nvSpPr>
          <p:cNvPr id="140"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GB" sz="1400" b="0" strike="noStrike" spc="-1">
                <a:latin typeface="Times New Roman"/>
              </a:rPr>
              <a:t>&lt;Datum/Uhrzeit&gt;</a:t>
            </a:r>
          </a:p>
        </p:txBody>
      </p:sp>
      <p:sp>
        <p:nvSpPr>
          <p:cNvPr id="141"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GB" sz="1400" b="0" strike="noStrike" spc="-1">
                <a:latin typeface="Times New Roman"/>
              </a:rPr>
              <a:t>&lt;Fußzeile&gt;</a:t>
            </a:r>
          </a:p>
        </p:txBody>
      </p:sp>
      <p:sp>
        <p:nvSpPr>
          <p:cNvPr id="142"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B98819F8-9594-4B1A-A524-7ADFCE4AD16F}" type="slidenum">
              <a:rPr lang="en-GB" sz="1400" b="0" strike="noStrike" spc="-1">
                <a:latin typeface="Times New Roman"/>
              </a:rPr>
              <a:t>‹#›</a:t>
            </a:fld>
            <a:endParaRPr lang="en-GB"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PlaceHolder 1"/>
          <p:cNvSpPr>
            <a:spLocks noGrp="1" noRot="1" noChangeAspect="1"/>
          </p:cNvSpPr>
          <p:nvPr>
            <p:ph type="sldImg"/>
          </p:nvPr>
        </p:nvSpPr>
        <p:spPr>
          <a:xfrm>
            <a:off x="2855913" y="700088"/>
            <a:ext cx="3351212" cy="1889125"/>
          </a:xfrm>
          <a:prstGeom prst="rect">
            <a:avLst/>
          </a:prstGeom>
        </p:spPr>
      </p:sp>
      <p:sp>
        <p:nvSpPr>
          <p:cNvPr id="232" name="PlaceHolder 2"/>
          <p:cNvSpPr>
            <a:spLocks noGrp="1"/>
          </p:cNvSpPr>
          <p:nvPr>
            <p:ph type="body"/>
          </p:nvPr>
        </p:nvSpPr>
        <p:spPr>
          <a:xfrm>
            <a:off x="906480" y="2694240"/>
            <a:ext cx="7250400" cy="2203920"/>
          </a:xfrm>
          <a:prstGeom prst="rect">
            <a:avLst/>
          </a:prstGeom>
        </p:spPr>
        <p:txBody>
          <a:bodyPr lIns="80280" tIns="40320" rIns="80280" bIns="40320">
            <a:noAutofit/>
          </a:bodyPr>
          <a:lstStyle/>
          <a:p>
            <a:pPr marL="216000" indent="-216000">
              <a:lnSpc>
                <a:spcPct val="100000"/>
              </a:lnSpc>
            </a:pPr>
            <a:r>
              <a:rPr lang="en-US" sz="2000" b="0" strike="noStrike" spc="-1">
                <a:latin typeface="Arial"/>
              </a:rPr>
              <a:t>Alumni webinars: The art of storytelly for researchers, led by media expert and journalist from Kazakhstan Ms. Zarina Akhmatova on 15 June; </a:t>
            </a:r>
            <a:r>
              <a:rPr lang="en-US" sz="1100" b="0" strike="noStrike" spc="-1">
                <a:latin typeface="Arial"/>
              </a:rPr>
              <a:t>"Preparing an Application and Preparing for Interviews with International Organizations" led by the OSCE Recruitment team – Mr. Gustavo Araujo, Chief Recruiter and Head of Talent Acquisition; Saltanat Tursungazieva and Pavel Nalimov, from Talent Acquisition Team on 24 June; planned "Interactive workshop on digital tools and challenges amid the global pandemic" led by Rashid Gabdulkhakov on 24 July.</a:t>
            </a:r>
            <a:r>
              <a:rPr lang="en-US" sz="2000" b="0" strike="noStrike" spc="-1">
                <a:latin typeface="Arial"/>
              </a:rPr>
              <a:t> </a:t>
            </a:r>
            <a:endParaRPr lang="en-GB" sz="2000" b="0" strike="noStrike" spc="-1">
              <a:latin typeface="Arial"/>
            </a:endParaRPr>
          </a:p>
        </p:txBody>
      </p:sp>
      <p:sp>
        <p:nvSpPr>
          <p:cNvPr id="233" name="TextShape 3"/>
          <p:cNvSpPr txBox="1"/>
          <p:nvPr/>
        </p:nvSpPr>
        <p:spPr>
          <a:xfrm>
            <a:off x="5134320" y="5317200"/>
            <a:ext cx="3927240" cy="280800"/>
          </a:xfrm>
          <a:prstGeom prst="rect">
            <a:avLst/>
          </a:prstGeom>
          <a:noFill/>
          <a:ln>
            <a:noFill/>
          </a:ln>
        </p:spPr>
        <p:txBody>
          <a:bodyPr lIns="80280" tIns="40320" rIns="80280" bIns="40320" anchor="b">
            <a:noAutofit/>
          </a:bodyPr>
          <a:lstStyle/>
          <a:p>
            <a:pPr algn="r">
              <a:lnSpc>
                <a:spcPct val="100000"/>
              </a:lnSpc>
            </a:pPr>
            <a:fld id="{1B6B2496-6222-427D-898A-9FE8077650DC}" type="slidenum">
              <a:rPr lang="en-US" sz="1100" b="0" strike="noStrike" spc="-1">
                <a:latin typeface="Times New Roman"/>
              </a:rPr>
              <a:t>3</a:t>
            </a:fld>
            <a:endParaRPr lang="en-GB" sz="11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PlaceHolder 1"/>
          <p:cNvSpPr>
            <a:spLocks noGrp="1" noRot="1" noChangeAspect="1"/>
          </p:cNvSpPr>
          <p:nvPr>
            <p:ph type="sldImg"/>
          </p:nvPr>
        </p:nvSpPr>
        <p:spPr>
          <a:xfrm>
            <a:off x="2855913" y="700088"/>
            <a:ext cx="3351212" cy="1889125"/>
          </a:xfrm>
          <a:prstGeom prst="rect">
            <a:avLst/>
          </a:prstGeom>
        </p:spPr>
      </p:sp>
      <p:sp>
        <p:nvSpPr>
          <p:cNvPr id="235" name="PlaceHolder 2"/>
          <p:cNvSpPr>
            <a:spLocks noGrp="1"/>
          </p:cNvSpPr>
          <p:nvPr>
            <p:ph type="body"/>
          </p:nvPr>
        </p:nvSpPr>
        <p:spPr>
          <a:xfrm>
            <a:off x="906480" y="2694240"/>
            <a:ext cx="7250400" cy="2203920"/>
          </a:xfrm>
          <a:prstGeom prst="rect">
            <a:avLst/>
          </a:prstGeom>
        </p:spPr>
        <p:txBody>
          <a:bodyPr lIns="80280" tIns="40320" rIns="80280" bIns="40320">
            <a:noAutofit/>
          </a:bodyPr>
          <a:lstStyle/>
          <a:p>
            <a:pPr marL="150840" indent="-150480" algn="just">
              <a:lnSpc>
                <a:spcPct val="114000"/>
              </a:lnSpc>
              <a:spcAft>
                <a:spcPts val="879"/>
              </a:spcAft>
              <a:buClr>
                <a:srgbClr val="000000"/>
              </a:buClr>
              <a:buFont typeface="Arial"/>
              <a:buChar char="•"/>
            </a:pPr>
            <a:r>
              <a:rPr lang="en-US" sz="1100" b="0" strike="noStrike" spc="-1">
                <a:latin typeface="Arial"/>
                <a:ea typeface="Times New Roman"/>
              </a:rPr>
              <a:t>OSCE PA, currently alumna of 2016 Anastasia Griadasova is undergoing a Research Fellowship under this Agreement. It is planned that two more alumni will receive a chance to participate in the Research Fellowship. </a:t>
            </a:r>
            <a:endParaRPr lang="en-GB" sz="1100" b="0" strike="noStrike" spc="-1">
              <a:latin typeface="Arial"/>
            </a:endParaRPr>
          </a:p>
          <a:p>
            <a:pPr marL="150840" indent="-150480" algn="just">
              <a:lnSpc>
                <a:spcPct val="114000"/>
              </a:lnSpc>
              <a:spcAft>
                <a:spcPts val="879"/>
              </a:spcAft>
              <a:buClr>
                <a:srgbClr val="000000"/>
              </a:buClr>
              <a:buFont typeface="Arial"/>
              <a:buChar char="•"/>
            </a:pPr>
            <a:r>
              <a:rPr lang="en-US" sz="1100" b="0" strike="noStrike" spc="-1">
                <a:latin typeface="Arial"/>
                <a:ea typeface="Times New Roman"/>
              </a:rPr>
              <a:t>University of Catania, instructor Dr. Daniella Irrera taught Political Violence and Terrorism module to PS students </a:t>
            </a:r>
            <a:endParaRPr lang="en-GB" sz="1100" b="0" strike="noStrike" spc="-1">
              <a:latin typeface="Arial"/>
            </a:endParaRPr>
          </a:p>
          <a:p>
            <a:pPr marL="150840" indent="-150480" algn="just">
              <a:lnSpc>
                <a:spcPct val="114000"/>
              </a:lnSpc>
              <a:spcAft>
                <a:spcPts val="879"/>
              </a:spcAft>
              <a:buClr>
                <a:srgbClr val="000000"/>
              </a:buClr>
              <a:buFont typeface="Arial"/>
              <a:buChar char="•"/>
            </a:pPr>
            <a:r>
              <a:rPr lang="en-US" sz="1100" b="0" strike="noStrike" spc="-1">
                <a:latin typeface="Arial"/>
                <a:ea typeface="Times New Roman"/>
              </a:rPr>
              <a:t>OACC The OSCE Academy is already included into a Project Proposal project  “Central Asia Monitor (CAMON): Analisi e Monitoraggio Stampa sulle dinamiche di sicurezza, politico-economiche e socio-culturali dell'Heartland” submitted by OACC to Italian MFA.</a:t>
            </a:r>
            <a:endParaRPr lang="en-GB" sz="1100" b="0" strike="noStrike" spc="-1">
              <a:latin typeface="Arial"/>
            </a:endParaRPr>
          </a:p>
          <a:p>
            <a:pPr marL="150840" indent="-150480" algn="just">
              <a:lnSpc>
                <a:spcPct val="114000"/>
              </a:lnSpc>
              <a:spcAft>
                <a:spcPts val="879"/>
              </a:spcAft>
              <a:buClr>
                <a:srgbClr val="000000"/>
              </a:buClr>
              <a:buFont typeface="Arial"/>
              <a:buChar char="•"/>
            </a:pPr>
            <a:r>
              <a:rPr lang="en-US" sz="1100" b="0" strike="noStrike" spc="-1">
                <a:latin typeface="Arial"/>
                <a:ea typeface="Times New Roman"/>
              </a:rPr>
              <a:t>Kozminski University Erasmus Application 2020 and lecturer Dr. Lukasz Gruszczynski teaches International and Regional Trade Arrangements.</a:t>
            </a:r>
            <a:endParaRPr lang="en-GB" sz="1100" b="0" strike="noStrike" spc="-1">
              <a:latin typeface="Arial"/>
            </a:endParaRPr>
          </a:p>
          <a:p>
            <a:pPr>
              <a:lnSpc>
                <a:spcPct val="100000"/>
              </a:lnSpc>
            </a:pPr>
            <a:endParaRPr lang="en-GB" sz="1100" b="0" strike="noStrike" spc="-1">
              <a:latin typeface="Arial"/>
            </a:endParaRPr>
          </a:p>
        </p:txBody>
      </p:sp>
      <p:sp>
        <p:nvSpPr>
          <p:cNvPr id="236" name="TextShape 3"/>
          <p:cNvSpPr txBox="1"/>
          <p:nvPr/>
        </p:nvSpPr>
        <p:spPr>
          <a:xfrm>
            <a:off x="5134320" y="5317200"/>
            <a:ext cx="3927240" cy="280800"/>
          </a:xfrm>
          <a:prstGeom prst="rect">
            <a:avLst/>
          </a:prstGeom>
          <a:noFill/>
          <a:ln>
            <a:noFill/>
          </a:ln>
        </p:spPr>
        <p:txBody>
          <a:bodyPr lIns="80280" tIns="40320" rIns="80280" bIns="40320" anchor="b">
            <a:noAutofit/>
          </a:bodyPr>
          <a:lstStyle/>
          <a:p>
            <a:pPr algn="r">
              <a:lnSpc>
                <a:spcPct val="100000"/>
              </a:lnSpc>
            </a:pPr>
            <a:fld id="{AFB2CBC3-4EA3-48D1-899E-F4B590BF0620}" type="slidenum">
              <a:rPr lang="en-US" sz="1100" b="0" strike="noStrike" spc="-1">
                <a:latin typeface="Times New Roman"/>
              </a:rPr>
              <a:t>14</a:t>
            </a:fld>
            <a:endParaRPr lang="en-GB" sz="11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1" name="PlaceHolder 2"/>
          <p:cNvSpPr>
            <a:spLocks noGrp="1"/>
          </p:cNvSpPr>
          <p:nvPr>
            <p:ph type="body"/>
          </p:nvPr>
        </p:nvSpPr>
        <p:spPr>
          <a:xfrm>
            <a:off x="747720" y="1676520"/>
            <a:ext cx="1059156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2" name="PlaceHolder 3"/>
          <p:cNvSpPr>
            <a:spLocks noGrp="1"/>
          </p:cNvSpPr>
          <p:nvPr>
            <p:ph type="body"/>
          </p:nvPr>
        </p:nvSpPr>
        <p:spPr>
          <a:xfrm>
            <a:off x="747720" y="3984840"/>
            <a:ext cx="10591560" cy="210780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4" name="PlaceHolder 2"/>
          <p:cNvSpPr>
            <a:spLocks noGrp="1"/>
          </p:cNvSpPr>
          <p:nvPr>
            <p:ph type="body"/>
          </p:nvPr>
        </p:nvSpPr>
        <p:spPr>
          <a:xfrm>
            <a:off x="747720" y="167652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5" name="PlaceHolder 3"/>
          <p:cNvSpPr>
            <a:spLocks noGrp="1"/>
          </p:cNvSpPr>
          <p:nvPr>
            <p:ph type="body"/>
          </p:nvPr>
        </p:nvSpPr>
        <p:spPr>
          <a:xfrm>
            <a:off x="6175080" y="167652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6" name="PlaceHolder 4"/>
          <p:cNvSpPr>
            <a:spLocks noGrp="1"/>
          </p:cNvSpPr>
          <p:nvPr>
            <p:ph type="body"/>
          </p:nvPr>
        </p:nvSpPr>
        <p:spPr>
          <a:xfrm>
            <a:off x="747720" y="398484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7" name="PlaceHolder 5"/>
          <p:cNvSpPr>
            <a:spLocks noGrp="1"/>
          </p:cNvSpPr>
          <p:nvPr>
            <p:ph type="body"/>
          </p:nvPr>
        </p:nvSpPr>
        <p:spPr>
          <a:xfrm>
            <a:off x="6175080" y="398484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9" name="PlaceHolder 2"/>
          <p:cNvSpPr>
            <a:spLocks noGrp="1"/>
          </p:cNvSpPr>
          <p:nvPr>
            <p:ph type="body"/>
          </p:nvPr>
        </p:nvSpPr>
        <p:spPr>
          <a:xfrm>
            <a:off x="747720" y="1676520"/>
            <a:ext cx="341028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0" name="PlaceHolder 3"/>
          <p:cNvSpPr>
            <a:spLocks noGrp="1"/>
          </p:cNvSpPr>
          <p:nvPr>
            <p:ph type="body"/>
          </p:nvPr>
        </p:nvSpPr>
        <p:spPr>
          <a:xfrm>
            <a:off x="4329000" y="1676520"/>
            <a:ext cx="341028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1" name="PlaceHolder 4"/>
          <p:cNvSpPr>
            <a:spLocks noGrp="1"/>
          </p:cNvSpPr>
          <p:nvPr>
            <p:ph type="body"/>
          </p:nvPr>
        </p:nvSpPr>
        <p:spPr>
          <a:xfrm>
            <a:off x="7909920" y="1676520"/>
            <a:ext cx="341028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2" name="PlaceHolder 5"/>
          <p:cNvSpPr>
            <a:spLocks noGrp="1"/>
          </p:cNvSpPr>
          <p:nvPr>
            <p:ph type="body"/>
          </p:nvPr>
        </p:nvSpPr>
        <p:spPr>
          <a:xfrm>
            <a:off x="747720" y="3984840"/>
            <a:ext cx="341028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3" name="PlaceHolder 6"/>
          <p:cNvSpPr>
            <a:spLocks noGrp="1"/>
          </p:cNvSpPr>
          <p:nvPr>
            <p:ph type="body"/>
          </p:nvPr>
        </p:nvSpPr>
        <p:spPr>
          <a:xfrm>
            <a:off x="4329000" y="3984840"/>
            <a:ext cx="341028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4" name="PlaceHolder 7"/>
          <p:cNvSpPr>
            <a:spLocks noGrp="1"/>
          </p:cNvSpPr>
          <p:nvPr>
            <p:ph type="body"/>
          </p:nvPr>
        </p:nvSpPr>
        <p:spPr>
          <a:xfrm>
            <a:off x="7909920" y="3984840"/>
            <a:ext cx="3410280" cy="210780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6" name="PlaceHolder 2"/>
          <p:cNvSpPr>
            <a:spLocks noGrp="1"/>
          </p:cNvSpPr>
          <p:nvPr>
            <p:ph type="subTitle"/>
          </p:nvPr>
        </p:nvSpPr>
        <p:spPr>
          <a:xfrm>
            <a:off x="747720" y="1676520"/>
            <a:ext cx="10591560" cy="441936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8" name="PlaceHolder 2"/>
          <p:cNvSpPr>
            <a:spLocks noGrp="1"/>
          </p:cNvSpPr>
          <p:nvPr>
            <p:ph type="body"/>
          </p:nvPr>
        </p:nvSpPr>
        <p:spPr>
          <a:xfrm>
            <a:off x="747720" y="1676520"/>
            <a:ext cx="10591560" cy="44193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0" name="PlaceHolder 2"/>
          <p:cNvSpPr>
            <a:spLocks noGrp="1"/>
          </p:cNvSpPr>
          <p:nvPr>
            <p:ph type="body"/>
          </p:nvPr>
        </p:nvSpPr>
        <p:spPr>
          <a:xfrm>
            <a:off x="747720" y="1676520"/>
            <a:ext cx="5168520" cy="44193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61" name="PlaceHolder 3"/>
          <p:cNvSpPr>
            <a:spLocks noGrp="1"/>
          </p:cNvSpPr>
          <p:nvPr>
            <p:ph type="body"/>
          </p:nvPr>
        </p:nvSpPr>
        <p:spPr>
          <a:xfrm>
            <a:off x="6175080" y="1676520"/>
            <a:ext cx="5168520" cy="44193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836640" y="365040"/>
            <a:ext cx="10488240" cy="614412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5" name="PlaceHolder 2"/>
          <p:cNvSpPr>
            <a:spLocks noGrp="1"/>
          </p:cNvSpPr>
          <p:nvPr>
            <p:ph type="body"/>
          </p:nvPr>
        </p:nvSpPr>
        <p:spPr>
          <a:xfrm>
            <a:off x="747720" y="167652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66" name="PlaceHolder 3"/>
          <p:cNvSpPr>
            <a:spLocks noGrp="1"/>
          </p:cNvSpPr>
          <p:nvPr>
            <p:ph type="body"/>
          </p:nvPr>
        </p:nvSpPr>
        <p:spPr>
          <a:xfrm>
            <a:off x="6175080" y="1676520"/>
            <a:ext cx="5168520" cy="44193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67" name="PlaceHolder 4"/>
          <p:cNvSpPr>
            <a:spLocks noGrp="1"/>
          </p:cNvSpPr>
          <p:nvPr>
            <p:ph type="body"/>
          </p:nvPr>
        </p:nvSpPr>
        <p:spPr>
          <a:xfrm>
            <a:off x="747720" y="398484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type="subTitle"/>
          </p:nvPr>
        </p:nvSpPr>
        <p:spPr>
          <a:xfrm>
            <a:off x="747720" y="1676520"/>
            <a:ext cx="10591560" cy="441936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9" name="PlaceHolder 2"/>
          <p:cNvSpPr>
            <a:spLocks noGrp="1"/>
          </p:cNvSpPr>
          <p:nvPr>
            <p:ph type="body"/>
          </p:nvPr>
        </p:nvSpPr>
        <p:spPr>
          <a:xfrm>
            <a:off x="747720" y="1676520"/>
            <a:ext cx="5168520" cy="44193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0" name="PlaceHolder 3"/>
          <p:cNvSpPr>
            <a:spLocks noGrp="1"/>
          </p:cNvSpPr>
          <p:nvPr>
            <p:ph type="body"/>
          </p:nvPr>
        </p:nvSpPr>
        <p:spPr>
          <a:xfrm>
            <a:off x="6175080" y="167652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1" name="PlaceHolder 4"/>
          <p:cNvSpPr>
            <a:spLocks noGrp="1"/>
          </p:cNvSpPr>
          <p:nvPr>
            <p:ph type="body"/>
          </p:nvPr>
        </p:nvSpPr>
        <p:spPr>
          <a:xfrm>
            <a:off x="6175080" y="398484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73" name="PlaceHolder 2"/>
          <p:cNvSpPr>
            <a:spLocks noGrp="1"/>
          </p:cNvSpPr>
          <p:nvPr>
            <p:ph type="body"/>
          </p:nvPr>
        </p:nvSpPr>
        <p:spPr>
          <a:xfrm>
            <a:off x="747720" y="167652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4" name="PlaceHolder 3"/>
          <p:cNvSpPr>
            <a:spLocks noGrp="1"/>
          </p:cNvSpPr>
          <p:nvPr>
            <p:ph type="body"/>
          </p:nvPr>
        </p:nvSpPr>
        <p:spPr>
          <a:xfrm>
            <a:off x="6175080" y="167652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5" name="PlaceHolder 4"/>
          <p:cNvSpPr>
            <a:spLocks noGrp="1"/>
          </p:cNvSpPr>
          <p:nvPr>
            <p:ph type="body"/>
          </p:nvPr>
        </p:nvSpPr>
        <p:spPr>
          <a:xfrm>
            <a:off x="747720" y="3984840"/>
            <a:ext cx="10591560" cy="210780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77" name="PlaceHolder 2"/>
          <p:cNvSpPr>
            <a:spLocks noGrp="1"/>
          </p:cNvSpPr>
          <p:nvPr>
            <p:ph type="body"/>
          </p:nvPr>
        </p:nvSpPr>
        <p:spPr>
          <a:xfrm>
            <a:off x="747720" y="1676520"/>
            <a:ext cx="1059156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8" name="PlaceHolder 3"/>
          <p:cNvSpPr>
            <a:spLocks noGrp="1"/>
          </p:cNvSpPr>
          <p:nvPr>
            <p:ph type="body"/>
          </p:nvPr>
        </p:nvSpPr>
        <p:spPr>
          <a:xfrm>
            <a:off x="747720" y="3984840"/>
            <a:ext cx="10591560" cy="210780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80" name="PlaceHolder 2"/>
          <p:cNvSpPr>
            <a:spLocks noGrp="1"/>
          </p:cNvSpPr>
          <p:nvPr>
            <p:ph type="body"/>
          </p:nvPr>
        </p:nvSpPr>
        <p:spPr>
          <a:xfrm>
            <a:off x="747720" y="167652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81" name="PlaceHolder 3"/>
          <p:cNvSpPr>
            <a:spLocks noGrp="1"/>
          </p:cNvSpPr>
          <p:nvPr>
            <p:ph type="body"/>
          </p:nvPr>
        </p:nvSpPr>
        <p:spPr>
          <a:xfrm>
            <a:off x="6175080" y="167652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82" name="PlaceHolder 4"/>
          <p:cNvSpPr>
            <a:spLocks noGrp="1"/>
          </p:cNvSpPr>
          <p:nvPr>
            <p:ph type="body"/>
          </p:nvPr>
        </p:nvSpPr>
        <p:spPr>
          <a:xfrm>
            <a:off x="747720" y="398484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83" name="PlaceHolder 5"/>
          <p:cNvSpPr>
            <a:spLocks noGrp="1"/>
          </p:cNvSpPr>
          <p:nvPr>
            <p:ph type="body"/>
          </p:nvPr>
        </p:nvSpPr>
        <p:spPr>
          <a:xfrm>
            <a:off x="6175080" y="398484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85" name="PlaceHolder 2"/>
          <p:cNvSpPr>
            <a:spLocks noGrp="1"/>
          </p:cNvSpPr>
          <p:nvPr>
            <p:ph type="body"/>
          </p:nvPr>
        </p:nvSpPr>
        <p:spPr>
          <a:xfrm>
            <a:off x="747720" y="1676520"/>
            <a:ext cx="341028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86" name="PlaceHolder 3"/>
          <p:cNvSpPr>
            <a:spLocks noGrp="1"/>
          </p:cNvSpPr>
          <p:nvPr>
            <p:ph type="body"/>
          </p:nvPr>
        </p:nvSpPr>
        <p:spPr>
          <a:xfrm>
            <a:off x="4329000" y="1676520"/>
            <a:ext cx="341028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87" name="PlaceHolder 4"/>
          <p:cNvSpPr>
            <a:spLocks noGrp="1"/>
          </p:cNvSpPr>
          <p:nvPr>
            <p:ph type="body"/>
          </p:nvPr>
        </p:nvSpPr>
        <p:spPr>
          <a:xfrm>
            <a:off x="7909920" y="1676520"/>
            <a:ext cx="341028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88" name="PlaceHolder 5"/>
          <p:cNvSpPr>
            <a:spLocks noGrp="1"/>
          </p:cNvSpPr>
          <p:nvPr>
            <p:ph type="body"/>
          </p:nvPr>
        </p:nvSpPr>
        <p:spPr>
          <a:xfrm>
            <a:off x="747720" y="3984840"/>
            <a:ext cx="341028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89" name="PlaceHolder 6"/>
          <p:cNvSpPr>
            <a:spLocks noGrp="1"/>
          </p:cNvSpPr>
          <p:nvPr>
            <p:ph type="body"/>
          </p:nvPr>
        </p:nvSpPr>
        <p:spPr>
          <a:xfrm>
            <a:off x="4329000" y="3984840"/>
            <a:ext cx="341028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90" name="PlaceHolder 7"/>
          <p:cNvSpPr>
            <a:spLocks noGrp="1"/>
          </p:cNvSpPr>
          <p:nvPr>
            <p:ph type="body"/>
          </p:nvPr>
        </p:nvSpPr>
        <p:spPr>
          <a:xfrm>
            <a:off x="7909920" y="3984840"/>
            <a:ext cx="3410280" cy="210780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1"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2" name="PlaceHolder 2"/>
          <p:cNvSpPr>
            <a:spLocks noGrp="1"/>
          </p:cNvSpPr>
          <p:nvPr>
            <p:ph type="subTitle"/>
          </p:nvPr>
        </p:nvSpPr>
        <p:spPr>
          <a:xfrm>
            <a:off x="747720" y="1676520"/>
            <a:ext cx="10591560" cy="441936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4" name="PlaceHolder 2"/>
          <p:cNvSpPr>
            <a:spLocks noGrp="1"/>
          </p:cNvSpPr>
          <p:nvPr>
            <p:ph type="body"/>
          </p:nvPr>
        </p:nvSpPr>
        <p:spPr>
          <a:xfrm>
            <a:off x="747720" y="1676520"/>
            <a:ext cx="10591560" cy="44193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6" name="PlaceHolder 2"/>
          <p:cNvSpPr>
            <a:spLocks noGrp="1"/>
          </p:cNvSpPr>
          <p:nvPr>
            <p:ph type="body"/>
          </p:nvPr>
        </p:nvSpPr>
        <p:spPr>
          <a:xfrm>
            <a:off x="747720" y="1676520"/>
            <a:ext cx="5168520" cy="44193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07" name="PlaceHolder 3"/>
          <p:cNvSpPr>
            <a:spLocks noGrp="1"/>
          </p:cNvSpPr>
          <p:nvPr>
            <p:ph type="body"/>
          </p:nvPr>
        </p:nvSpPr>
        <p:spPr>
          <a:xfrm>
            <a:off x="6175080" y="1676520"/>
            <a:ext cx="5168520" cy="44193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8"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2" name="PlaceHolder 2"/>
          <p:cNvSpPr>
            <a:spLocks noGrp="1"/>
          </p:cNvSpPr>
          <p:nvPr>
            <p:ph type="body"/>
          </p:nvPr>
        </p:nvSpPr>
        <p:spPr>
          <a:xfrm>
            <a:off x="747720" y="1676520"/>
            <a:ext cx="10591560" cy="44193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9" name="PlaceHolder 1"/>
          <p:cNvSpPr>
            <a:spLocks noGrp="1"/>
          </p:cNvSpPr>
          <p:nvPr>
            <p:ph type="subTitle"/>
          </p:nvPr>
        </p:nvSpPr>
        <p:spPr>
          <a:xfrm>
            <a:off x="836640" y="365040"/>
            <a:ext cx="10488240" cy="614412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11" name="PlaceHolder 2"/>
          <p:cNvSpPr>
            <a:spLocks noGrp="1"/>
          </p:cNvSpPr>
          <p:nvPr>
            <p:ph type="body"/>
          </p:nvPr>
        </p:nvSpPr>
        <p:spPr>
          <a:xfrm>
            <a:off x="747720" y="167652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12" name="PlaceHolder 3"/>
          <p:cNvSpPr>
            <a:spLocks noGrp="1"/>
          </p:cNvSpPr>
          <p:nvPr>
            <p:ph type="body"/>
          </p:nvPr>
        </p:nvSpPr>
        <p:spPr>
          <a:xfrm>
            <a:off x="6175080" y="1676520"/>
            <a:ext cx="5168520" cy="44193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13" name="PlaceHolder 4"/>
          <p:cNvSpPr>
            <a:spLocks noGrp="1"/>
          </p:cNvSpPr>
          <p:nvPr>
            <p:ph type="body"/>
          </p:nvPr>
        </p:nvSpPr>
        <p:spPr>
          <a:xfrm>
            <a:off x="747720" y="398484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15" name="PlaceHolder 2"/>
          <p:cNvSpPr>
            <a:spLocks noGrp="1"/>
          </p:cNvSpPr>
          <p:nvPr>
            <p:ph type="body"/>
          </p:nvPr>
        </p:nvSpPr>
        <p:spPr>
          <a:xfrm>
            <a:off x="747720" y="1676520"/>
            <a:ext cx="5168520" cy="44193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16" name="PlaceHolder 3"/>
          <p:cNvSpPr>
            <a:spLocks noGrp="1"/>
          </p:cNvSpPr>
          <p:nvPr>
            <p:ph type="body"/>
          </p:nvPr>
        </p:nvSpPr>
        <p:spPr>
          <a:xfrm>
            <a:off x="6175080" y="167652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17" name="PlaceHolder 4"/>
          <p:cNvSpPr>
            <a:spLocks noGrp="1"/>
          </p:cNvSpPr>
          <p:nvPr>
            <p:ph type="body"/>
          </p:nvPr>
        </p:nvSpPr>
        <p:spPr>
          <a:xfrm>
            <a:off x="6175080" y="398484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19" name="PlaceHolder 2"/>
          <p:cNvSpPr>
            <a:spLocks noGrp="1"/>
          </p:cNvSpPr>
          <p:nvPr>
            <p:ph type="body"/>
          </p:nvPr>
        </p:nvSpPr>
        <p:spPr>
          <a:xfrm>
            <a:off x="747720" y="167652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20" name="PlaceHolder 3"/>
          <p:cNvSpPr>
            <a:spLocks noGrp="1"/>
          </p:cNvSpPr>
          <p:nvPr>
            <p:ph type="body"/>
          </p:nvPr>
        </p:nvSpPr>
        <p:spPr>
          <a:xfrm>
            <a:off x="6175080" y="167652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21" name="PlaceHolder 4"/>
          <p:cNvSpPr>
            <a:spLocks noGrp="1"/>
          </p:cNvSpPr>
          <p:nvPr>
            <p:ph type="body"/>
          </p:nvPr>
        </p:nvSpPr>
        <p:spPr>
          <a:xfrm>
            <a:off x="747720" y="3984840"/>
            <a:ext cx="10591560" cy="210780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23" name="PlaceHolder 2"/>
          <p:cNvSpPr>
            <a:spLocks noGrp="1"/>
          </p:cNvSpPr>
          <p:nvPr>
            <p:ph type="body"/>
          </p:nvPr>
        </p:nvSpPr>
        <p:spPr>
          <a:xfrm>
            <a:off x="747720" y="1676520"/>
            <a:ext cx="1059156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24" name="PlaceHolder 3"/>
          <p:cNvSpPr>
            <a:spLocks noGrp="1"/>
          </p:cNvSpPr>
          <p:nvPr>
            <p:ph type="body"/>
          </p:nvPr>
        </p:nvSpPr>
        <p:spPr>
          <a:xfrm>
            <a:off x="747720" y="3984840"/>
            <a:ext cx="10591560" cy="210780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26" name="PlaceHolder 2"/>
          <p:cNvSpPr>
            <a:spLocks noGrp="1"/>
          </p:cNvSpPr>
          <p:nvPr>
            <p:ph type="body"/>
          </p:nvPr>
        </p:nvSpPr>
        <p:spPr>
          <a:xfrm>
            <a:off x="747720" y="167652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27" name="PlaceHolder 3"/>
          <p:cNvSpPr>
            <a:spLocks noGrp="1"/>
          </p:cNvSpPr>
          <p:nvPr>
            <p:ph type="body"/>
          </p:nvPr>
        </p:nvSpPr>
        <p:spPr>
          <a:xfrm>
            <a:off x="6175080" y="167652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28" name="PlaceHolder 4"/>
          <p:cNvSpPr>
            <a:spLocks noGrp="1"/>
          </p:cNvSpPr>
          <p:nvPr>
            <p:ph type="body"/>
          </p:nvPr>
        </p:nvSpPr>
        <p:spPr>
          <a:xfrm>
            <a:off x="747720" y="398484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29" name="PlaceHolder 5"/>
          <p:cNvSpPr>
            <a:spLocks noGrp="1"/>
          </p:cNvSpPr>
          <p:nvPr>
            <p:ph type="body"/>
          </p:nvPr>
        </p:nvSpPr>
        <p:spPr>
          <a:xfrm>
            <a:off x="6175080" y="398484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31" name="PlaceHolder 2"/>
          <p:cNvSpPr>
            <a:spLocks noGrp="1"/>
          </p:cNvSpPr>
          <p:nvPr>
            <p:ph type="body"/>
          </p:nvPr>
        </p:nvSpPr>
        <p:spPr>
          <a:xfrm>
            <a:off x="747720" y="1676520"/>
            <a:ext cx="341028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32" name="PlaceHolder 3"/>
          <p:cNvSpPr>
            <a:spLocks noGrp="1"/>
          </p:cNvSpPr>
          <p:nvPr>
            <p:ph type="body"/>
          </p:nvPr>
        </p:nvSpPr>
        <p:spPr>
          <a:xfrm>
            <a:off x="4329000" y="1676520"/>
            <a:ext cx="341028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33" name="PlaceHolder 4"/>
          <p:cNvSpPr>
            <a:spLocks noGrp="1"/>
          </p:cNvSpPr>
          <p:nvPr>
            <p:ph type="body"/>
          </p:nvPr>
        </p:nvSpPr>
        <p:spPr>
          <a:xfrm>
            <a:off x="7909920" y="1676520"/>
            <a:ext cx="341028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34" name="PlaceHolder 5"/>
          <p:cNvSpPr>
            <a:spLocks noGrp="1"/>
          </p:cNvSpPr>
          <p:nvPr>
            <p:ph type="body"/>
          </p:nvPr>
        </p:nvSpPr>
        <p:spPr>
          <a:xfrm>
            <a:off x="747720" y="3984840"/>
            <a:ext cx="341028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35" name="PlaceHolder 6"/>
          <p:cNvSpPr>
            <a:spLocks noGrp="1"/>
          </p:cNvSpPr>
          <p:nvPr>
            <p:ph type="body"/>
          </p:nvPr>
        </p:nvSpPr>
        <p:spPr>
          <a:xfrm>
            <a:off x="4329000" y="3984840"/>
            <a:ext cx="341028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36" name="PlaceHolder 7"/>
          <p:cNvSpPr>
            <a:spLocks noGrp="1"/>
          </p:cNvSpPr>
          <p:nvPr>
            <p:ph type="body"/>
          </p:nvPr>
        </p:nvSpPr>
        <p:spPr>
          <a:xfrm>
            <a:off x="7909920" y="3984840"/>
            <a:ext cx="3410280" cy="210780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4" name="PlaceHolder 2"/>
          <p:cNvSpPr>
            <a:spLocks noGrp="1"/>
          </p:cNvSpPr>
          <p:nvPr>
            <p:ph type="body"/>
          </p:nvPr>
        </p:nvSpPr>
        <p:spPr>
          <a:xfrm>
            <a:off x="747720" y="1676520"/>
            <a:ext cx="5168520" cy="44193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 name="PlaceHolder 3"/>
          <p:cNvSpPr>
            <a:spLocks noGrp="1"/>
          </p:cNvSpPr>
          <p:nvPr>
            <p:ph type="body"/>
          </p:nvPr>
        </p:nvSpPr>
        <p:spPr>
          <a:xfrm>
            <a:off x="6175080" y="1676520"/>
            <a:ext cx="5168520" cy="44193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836640" y="365040"/>
            <a:ext cx="10488240" cy="614412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9" name="PlaceHolder 2"/>
          <p:cNvSpPr>
            <a:spLocks noGrp="1"/>
          </p:cNvSpPr>
          <p:nvPr>
            <p:ph type="body"/>
          </p:nvPr>
        </p:nvSpPr>
        <p:spPr>
          <a:xfrm>
            <a:off x="747720" y="167652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0" name="PlaceHolder 3"/>
          <p:cNvSpPr>
            <a:spLocks noGrp="1"/>
          </p:cNvSpPr>
          <p:nvPr>
            <p:ph type="body"/>
          </p:nvPr>
        </p:nvSpPr>
        <p:spPr>
          <a:xfrm>
            <a:off x="6175080" y="1676520"/>
            <a:ext cx="5168520" cy="44193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1" name="PlaceHolder 4"/>
          <p:cNvSpPr>
            <a:spLocks noGrp="1"/>
          </p:cNvSpPr>
          <p:nvPr>
            <p:ph type="body"/>
          </p:nvPr>
        </p:nvSpPr>
        <p:spPr>
          <a:xfrm>
            <a:off x="747720" y="398484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3" name="PlaceHolder 2"/>
          <p:cNvSpPr>
            <a:spLocks noGrp="1"/>
          </p:cNvSpPr>
          <p:nvPr>
            <p:ph type="body"/>
          </p:nvPr>
        </p:nvSpPr>
        <p:spPr>
          <a:xfrm>
            <a:off x="747720" y="1676520"/>
            <a:ext cx="5168520" cy="44193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4" name="PlaceHolder 3"/>
          <p:cNvSpPr>
            <a:spLocks noGrp="1"/>
          </p:cNvSpPr>
          <p:nvPr>
            <p:ph type="body"/>
          </p:nvPr>
        </p:nvSpPr>
        <p:spPr>
          <a:xfrm>
            <a:off x="6175080" y="167652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5" name="PlaceHolder 4"/>
          <p:cNvSpPr>
            <a:spLocks noGrp="1"/>
          </p:cNvSpPr>
          <p:nvPr>
            <p:ph type="body"/>
          </p:nvPr>
        </p:nvSpPr>
        <p:spPr>
          <a:xfrm>
            <a:off x="6175080" y="398484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6640" y="365040"/>
            <a:ext cx="10488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type="body"/>
          </p:nvPr>
        </p:nvSpPr>
        <p:spPr>
          <a:xfrm>
            <a:off x="747720" y="167652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8" name="PlaceHolder 3"/>
          <p:cNvSpPr>
            <a:spLocks noGrp="1"/>
          </p:cNvSpPr>
          <p:nvPr>
            <p:ph type="body"/>
          </p:nvPr>
        </p:nvSpPr>
        <p:spPr>
          <a:xfrm>
            <a:off x="6175080" y="1676520"/>
            <a:ext cx="5168520" cy="210780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9" name="PlaceHolder 4"/>
          <p:cNvSpPr>
            <a:spLocks noGrp="1"/>
          </p:cNvSpPr>
          <p:nvPr>
            <p:ph type="body"/>
          </p:nvPr>
        </p:nvSpPr>
        <p:spPr>
          <a:xfrm>
            <a:off x="747720" y="3984840"/>
            <a:ext cx="10591560" cy="210780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png"/><Relationship Id="rId2" Type="http://schemas.openxmlformats.org/officeDocument/2006/relationships/slideLayout" Target="../slideLayouts/slideLayout14.xml"/><Relationship Id="rId16"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19" Type="http://schemas.openxmlformats.org/officeDocument/2006/relationships/image" Target="../media/image6.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18" Type="http://schemas.openxmlformats.org/officeDocument/2006/relationships/image" Target="../media/image5.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4.png"/><Relationship Id="rId2" Type="http://schemas.openxmlformats.org/officeDocument/2006/relationships/slideLayout" Target="../slideLayouts/slideLayout26.xml"/><Relationship Id="rId16" Type="http://schemas.openxmlformats.org/officeDocument/2006/relationships/image" Target="../media/image3.jpe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jpeg"/><Relationship Id="rId10" Type="http://schemas.openxmlformats.org/officeDocument/2006/relationships/slideLayout" Target="../slideLayouts/slideLayout34.xml"/><Relationship Id="rId19" Type="http://schemas.openxmlformats.org/officeDocument/2006/relationships/image" Target="../media/image7.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Picture 3" descr="C:\Users\Svetlana\Desktop\_________\20200210_PPT.png"/>
          <p:cNvPicPr/>
          <p:nvPr/>
        </p:nvPicPr>
        <p:blipFill>
          <a:blip r:embed="rId14"/>
          <a:stretch/>
        </p:blipFill>
        <p:spPr>
          <a:xfrm>
            <a:off x="0" y="12600"/>
            <a:ext cx="12161520" cy="6845040"/>
          </a:xfrm>
          <a:prstGeom prst="rect">
            <a:avLst/>
          </a:prstGeom>
          <a:ln>
            <a:noFill/>
          </a:ln>
        </p:spPr>
      </p:pic>
      <p:sp>
        <p:nvSpPr>
          <p:cNvPr id="10" name="CustomShape 1"/>
          <p:cNvSpPr/>
          <p:nvPr/>
        </p:nvSpPr>
        <p:spPr>
          <a:xfrm>
            <a:off x="3337560" y="5029200"/>
            <a:ext cx="7695720" cy="1447560"/>
          </a:xfrm>
          <a:prstGeom prst="rect">
            <a:avLst/>
          </a:prstGeom>
          <a:solidFill>
            <a:srgbClr val="CB353F"/>
          </a:solidFill>
          <a:ln>
            <a:noFill/>
          </a:ln>
        </p:spPr>
        <p:style>
          <a:lnRef idx="2">
            <a:schemeClr val="accent1">
              <a:shade val="50000"/>
            </a:schemeClr>
          </a:lnRef>
          <a:fillRef idx="1">
            <a:schemeClr val="accent1"/>
          </a:fillRef>
          <a:effectRef idx="0">
            <a:schemeClr val="accent1"/>
          </a:effectRef>
          <a:fontRef idx="minor"/>
        </p:style>
      </p:sp>
      <p:grpSp>
        <p:nvGrpSpPr>
          <p:cNvPr id="2" name="Group 2"/>
          <p:cNvGrpSpPr/>
          <p:nvPr/>
        </p:nvGrpSpPr>
        <p:grpSpPr>
          <a:xfrm>
            <a:off x="11880" y="2160"/>
            <a:ext cx="12149640" cy="4561200"/>
            <a:chOff x="11880" y="2160"/>
            <a:chExt cx="12149640" cy="4561200"/>
          </a:xfrm>
        </p:grpSpPr>
        <p:pic>
          <p:nvPicPr>
            <p:cNvPr id="3" name="Picture 6"/>
            <p:cNvPicPr/>
            <p:nvPr/>
          </p:nvPicPr>
          <p:blipFill>
            <a:blip r:embed="rId15"/>
            <a:srcRect l="7637" t="1504" r="19415"/>
            <a:stretch/>
          </p:blipFill>
          <p:spPr>
            <a:xfrm>
              <a:off x="11880" y="2160"/>
              <a:ext cx="2486880" cy="2238480"/>
            </a:xfrm>
            <a:prstGeom prst="rect">
              <a:avLst/>
            </a:prstGeom>
            <a:ln>
              <a:noFill/>
            </a:ln>
          </p:spPr>
        </p:pic>
        <p:pic>
          <p:nvPicPr>
            <p:cNvPr id="4" name="Picture 7"/>
            <p:cNvPicPr/>
            <p:nvPr/>
          </p:nvPicPr>
          <p:blipFill>
            <a:blip r:embed="rId16"/>
            <a:srcRect l="1338" r="4350"/>
            <a:stretch/>
          </p:blipFill>
          <p:spPr>
            <a:xfrm>
              <a:off x="7696800" y="2316600"/>
              <a:ext cx="4464720" cy="2246760"/>
            </a:xfrm>
            <a:prstGeom prst="rect">
              <a:avLst/>
            </a:prstGeom>
            <a:ln>
              <a:noFill/>
            </a:ln>
          </p:spPr>
        </p:pic>
        <p:pic>
          <p:nvPicPr>
            <p:cNvPr id="5" name="Picture 8"/>
            <p:cNvPicPr/>
            <p:nvPr/>
          </p:nvPicPr>
          <p:blipFill>
            <a:blip r:embed="rId17"/>
            <a:srcRect l="11749" t="6666" r="4901" b="8838"/>
            <a:stretch/>
          </p:blipFill>
          <p:spPr>
            <a:xfrm>
              <a:off x="5139720" y="28080"/>
              <a:ext cx="2495880" cy="2238480"/>
            </a:xfrm>
            <a:prstGeom prst="rect">
              <a:avLst/>
            </a:prstGeom>
            <a:ln>
              <a:noFill/>
            </a:ln>
          </p:spPr>
        </p:pic>
      </p:grpSp>
      <p:pic>
        <p:nvPicPr>
          <p:cNvPr id="6" name="Picture 9"/>
          <p:cNvPicPr/>
          <p:nvPr/>
        </p:nvPicPr>
        <p:blipFill>
          <a:blip r:embed="rId18"/>
          <a:srcRect l="14698" t="8701" r="4079" b="8529"/>
          <a:stretch/>
        </p:blipFill>
        <p:spPr>
          <a:xfrm>
            <a:off x="5139720" y="16560"/>
            <a:ext cx="2495880" cy="2250000"/>
          </a:xfrm>
          <a:prstGeom prst="rect">
            <a:avLst/>
          </a:prstGeom>
          <a:ln>
            <a:noFill/>
          </a:ln>
        </p:spPr>
      </p:pic>
      <p:sp>
        <p:nvSpPr>
          <p:cNvPr id="7" name="PlaceHolder 3"/>
          <p:cNvSpPr>
            <a:spLocks noGrp="1"/>
          </p:cNvSpPr>
          <p:nvPr>
            <p:ph type="title"/>
          </p:nvPr>
        </p:nvSpPr>
        <p:spPr>
          <a:xfrm>
            <a:off x="2804400" y="5029200"/>
            <a:ext cx="8823600" cy="1325160"/>
          </a:xfrm>
          <a:prstGeom prst="rect">
            <a:avLst/>
          </a:prstGeom>
        </p:spPr>
        <p:txBody>
          <a:bodyPr lIns="90000" tIns="45000" rIns="90000" bIns="45000">
            <a:noAutofit/>
          </a:bodyPr>
          <a:lstStyle/>
          <a:p>
            <a:pPr algn="ctr">
              <a:lnSpc>
                <a:spcPct val="100000"/>
              </a:lnSpc>
            </a:pPr>
            <a:r>
              <a:rPr lang="en-US" sz="4400" b="0" strike="noStrike" spc="-1">
                <a:solidFill>
                  <a:srgbClr val="FFFFFF"/>
                </a:solidFill>
                <a:latin typeface="Calibri"/>
                <a:ea typeface="Arial"/>
              </a:rPr>
              <a:t>Click to edit Master title style</a:t>
            </a:r>
            <a:endParaRPr lang="en-US" sz="4400" b="0" strike="noStrike" spc="-1">
              <a:solidFill>
                <a:srgbClr val="000000"/>
              </a:solidFill>
              <a:latin typeface="Calibri"/>
            </a:endParaRPr>
          </a:p>
        </p:txBody>
      </p:sp>
      <p:sp>
        <p:nvSpPr>
          <p:cNvPr id="8" name="PlaceHolder 4"/>
          <p:cNvSpPr>
            <a:spLocks noGrp="1"/>
          </p:cNvSpPr>
          <p:nvPr>
            <p:ph type="body"/>
          </p:nvPr>
        </p:nvSpPr>
        <p:spPr>
          <a:xfrm>
            <a:off x="608040" y="1604520"/>
            <a:ext cx="1094508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Format des Gliederungstextes durch Klicken bearbeiten</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Zweite Gliederungsebene</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Dritte Gliederungsebene</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Vierte Gliederungsebene</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Fünfte Gliederungsebene</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Sechste Gliederungsebene</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Siebte Gliederungsebene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5" name="Picture 3" descr="C:\Users\Svetlana\Desktop\_________\20200210_PPT.png"/>
          <p:cNvPicPr/>
          <p:nvPr/>
        </p:nvPicPr>
        <p:blipFill>
          <a:blip r:embed="rId14"/>
          <a:stretch/>
        </p:blipFill>
        <p:spPr>
          <a:xfrm>
            <a:off x="0" y="12600"/>
            <a:ext cx="12161520" cy="6845040"/>
          </a:xfrm>
          <a:prstGeom prst="rect">
            <a:avLst/>
          </a:prstGeom>
          <a:ln>
            <a:noFill/>
          </a:ln>
        </p:spPr>
      </p:pic>
      <p:sp>
        <p:nvSpPr>
          <p:cNvPr id="46" name="CustomShape 1"/>
          <p:cNvSpPr/>
          <p:nvPr/>
        </p:nvSpPr>
        <p:spPr>
          <a:xfrm>
            <a:off x="3337560" y="5029200"/>
            <a:ext cx="7695720" cy="1447560"/>
          </a:xfrm>
          <a:prstGeom prst="rect">
            <a:avLst/>
          </a:prstGeom>
          <a:solidFill>
            <a:srgbClr val="CB353F"/>
          </a:solidFill>
          <a:ln>
            <a:noFill/>
          </a:ln>
        </p:spPr>
        <p:style>
          <a:lnRef idx="2">
            <a:schemeClr val="accent1">
              <a:shade val="50000"/>
            </a:schemeClr>
          </a:lnRef>
          <a:fillRef idx="1">
            <a:schemeClr val="accent1"/>
          </a:fillRef>
          <a:effectRef idx="0">
            <a:schemeClr val="accent1"/>
          </a:effectRef>
          <a:fontRef idx="minor"/>
        </p:style>
      </p:sp>
      <p:grpSp>
        <p:nvGrpSpPr>
          <p:cNvPr id="47" name="Group 2"/>
          <p:cNvGrpSpPr/>
          <p:nvPr/>
        </p:nvGrpSpPr>
        <p:grpSpPr>
          <a:xfrm>
            <a:off x="11880" y="2160"/>
            <a:ext cx="12149640" cy="4561200"/>
            <a:chOff x="11880" y="2160"/>
            <a:chExt cx="12149640" cy="4561200"/>
          </a:xfrm>
        </p:grpSpPr>
        <p:pic>
          <p:nvPicPr>
            <p:cNvPr id="48" name="Picture 6"/>
            <p:cNvPicPr/>
            <p:nvPr/>
          </p:nvPicPr>
          <p:blipFill>
            <a:blip r:embed="rId15"/>
            <a:srcRect l="7637" t="1504" r="19415"/>
            <a:stretch/>
          </p:blipFill>
          <p:spPr>
            <a:xfrm>
              <a:off x="11880" y="2160"/>
              <a:ext cx="2486880" cy="2238480"/>
            </a:xfrm>
            <a:prstGeom prst="rect">
              <a:avLst/>
            </a:prstGeom>
            <a:ln>
              <a:noFill/>
            </a:ln>
          </p:spPr>
        </p:pic>
        <p:pic>
          <p:nvPicPr>
            <p:cNvPr id="49" name="Picture 7"/>
            <p:cNvPicPr/>
            <p:nvPr/>
          </p:nvPicPr>
          <p:blipFill>
            <a:blip r:embed="rId16"/>
            <a:srcRect l="1338" r="4350"/>
            <a:stretch/>
          </p:blipFill>
          <p:spPr>
            <a:xfrm>
              <a:off x="7696800" y="2316600"/>
              <a:ext cx="4464720" cy="2246760"/>
            </a:xfrm>
            <a:prstGeom prst="rect">
              <a:avLst/>
            </a:prstGeom>
            <a:ln>
              <a:noFill/>
            </a:ln>
          </p:spPr>
        </p:pic>
        <p:pic>
          <p:nvPicPr>
            <p:cNvPr id="50" name="Picture 8"/>
            <p:cNvPicPr/>
            <p:nvPr/>
          </p:nvPicPr>
          <p:blipFill>
            <a:blip r:embed="rId17"/>
            <a:srcRect l="11749" t="6666" r="4901" b="8838"/>
            <a:stretch/>
          </p:blipFill>
          <p:spPr>
            <a:xfrm>
              <a:off x="5139720" y="28080"/>
              <a:ext cx="2495880" cy="2238480"/>
            </a:xfrm>
            <a:prstGeom prst="rect">
              <a:avLst/>
            </a:prstGeom>
            <a:ln>
              <a:noFill/>
            </a:ln>
          </p:spPr>
        </p:pic>
      </p:grpSp>
      <p:pic>
        <p:nvPicPr>
          <p:cNvPr id="51" name="Picture 9"/>
          <p:cNvPicPr/>
          <p:nvPr/>
        </p:nvPicPr>
        <p:blipFill>
          <a:blip r:embed="rId18"/>
          <a:srcRect l="14698" t="8701" r="4079" b="8529"/>
          <a:stretch/>
        </p:blipFill>
        <p:spPr>
          <a:xfrm>
            <a:off x="5139720" y="16560"/>
            <a:ext cx="2495880" cy="2250000"/>
          </a:xfrm>
          <a:prstGeom prst="rect">
            <a:avLst/>
          </a:prstGeom>
          <a:ln>
            <a:noFill/>
          </a:ln>
        </p:spPr>
      </p:pic>
      <p:pic>
        <p:nvPicPr>
          <p:cNvPr id="52" name="Picture 2" descr="C:\Users\Svetlana\Desktop\_________\20200210_PPT_1.png"/>
          <p:cNvPicPr/>
          <p:nvPr/>
        </p:nvPicPr>
        <p:blipFill>
          <a:blip r:embed="rId19"/>
          <a:stretch/>
        </p:blipFill>
        <p:spPr>
          <a:xfrm>
            <a:off x="-20520" y="0"/>
            <a:ext cx="12182040" cy="6864120"/>
          </a:xfrm>
          <a:prstGeom prst="rect">
            <a:avLst/>
          </a:prstGeom>
          <a:ln>
            <a:noFill/>
          </a:ln>
        </p:spPr>
      </p:pic>
      <p:sp>
        <p:nvSpPr>
          <p:cNvPr id="53" name="PlaceHolder 3"/>
          <p:cNvSpPr>
            <a:spLocks noGrp="1"/>
          </p:cNvSpPr>
          <p:nvPr>
            <p:ph type="body"/>
          </p:nvPr>
        </p:nvSpPr>
        <p:spPr>
          <a:xfrm>
            <a:off x="900000" y="1752480"/>
            <a:ext cx="10667520" cy="4495320"/>
          </a:xfrm>
          <a:prstGeom prst="rect">
            <a:avLst/>
          </a:prstGeom>
        </p:spPr>
        <p:txBody>
          <a:bodyPr lIns="90000" tIns="45000" rIns="90000" bIns="45000">
            <a:noAutofit/>
          </a:bodyPr>
          <a:lstStyle/>
          <a:p>
            <a:pPr marL="343080" indent="-342720">
              <a:lnSpc>
                <a:spcPct val="100000"/>
              </a:lnSpc>
              <a:buClr>
                <a:srgbClr val="000000"/>
              </a:buClr>
              <a:buFont typeface="Arial"/>
              <a:buChar char="•"/>
            </a:pPr>
            <a:r>
              <a:rPr lang="en-US" sz="3200" b="0" strike="noStrike" spc="-1">
                <a:solidFill>
                  <a:srgbClr val="000000"/>
                </a:solidFill>
                <a:latin typeface="Calibri"/>
                <a:ea typeface="Arial"/>
              </a:rPr>
              <a:t>Edit Master text styles</a:t>
            </a:r>
            <a:endParaRPr lang="en-US" sz="3200" b="0" strike="noStrike" spc="-1">
              <a:solidFill>
                <a:srgbClr val="000000"/>
              </a:solidFill>
              <a:latin typeface="Calibri"/>
            </a:endParaRPr>
          </a:p>
          <a:p>
            <a:pPr marL="743040" lvl="1" indent="-285480">
              <a:lnSpc>
                <a:spcPct val="100000"/>
              </a:lnSpc>
              <a:buClr>
                <a:srgbClr val="000000"/>
              </a:buClr>
              <a:buFont typeface="Arial"/>
              <a:buChar char="–"/>
            </a:pPr>
            <a:r>
              <a:rPr lang="en-US" sz="2800" b="0" strike="noStrike" spc="-1">
                <a:solidFill>
                  <a:srgbClr val="000000"/>
                </a:solidFill>
                <a:latin typeface="Calibri"/>
                <a:ea typeface="Arial"/>
              </a:rPr>
              <a:t>Second level</a:t>
            </a:r>
            <a:endParaRPr lang="en-US" sz="2800" b="0" strike="noStrike" spc="-1">
              <a:solidFill>
                <a:srgbClr val="000000"/>
              </a:solidFill>
              <a:latin typeface="Calibri"/>
            </a:endParaRPr>
          </a:p>
          <a:p>
            <a:pPr marL="1143000" lvl="2" indent="-228240">
              <a:lnSpc>
                <a:spcPct val="100000"/>
              </a:lnSpc>
              <a:buClr>
                <a:srgbClr val="000000"/>
              </a:buClr>
              <a:buFont typeface="Arial"/>
              <a:buChar char="•"/>
            </a:pPr>
            <a:r>
              <a:rPr lang="en-US" sz="2400" b="0" strike="noStrike" spc="-1">
                <a:solidFill>
                  <a:srgbClr val="000000"/>
                </a:solidFill>
                <a:latin typeface="Calibri"/>
                <a:ea typeface="Arial"/>
              </a:rPr>
              <a:t>Third level</a:t>
            </a:r>
            <a:endParaRPr lang="en-US" sz="2400" b="0" strike="noStrike" spc="-1">
              <a:solidFill>
                <a:srgbClr val="000000"/>
              </a:solidFill>
              <a:latin typeface="Calibri"/>
            </a:endParaRPr>
          </a:p>
          <a:p>
            <a:pPr marL="1600200" lvl="3" indent="-228240">
              <a:lnSpc>
                <a:spcPct val="100000"/>
              </a:lnSpc>
              <a:buClr>
                <a:srgbClr val="000000"/>
              </a:buClr>
              <a:buFont typeface="Arial"/>
              <a:buChar char="–"/>
            </a:pPr>
            <a:r>
              <a:rPr lang="en-US" sz="2000" b="0" strike="noStrike" spc="-1">
                <a:solidFill>
                  <a:srgbClr val="000000"/>
                </a:solidFill>
                <a:latin typeface="Calibri"/>
                <a:ea typeface="Arial"/>
              </a:rPr>
              <a:t>Fourth level</a:t>
            </a:r>
            <a:endParaRPr lang="en-US" sz="2000" b="0" strike="noStrike" spc="-1">
              <a:solidFill>
                <a:srgbClr val="000000"/>
              </a:solidFill>
              <a:latin typeface="Calibri"/>
            </a:endParaRPr>
          </a:p>
          <a:p>
            <a:pPr marL="2057400" lvl="4" indent="-228240">
              <a:lnSpc>
                <a:spcPct val="100000"/>
              </a:lnSpc>
              <a:buClr>
                <a:srgbClr val="000000"/>
              </a:buClr>
              <a:buFont typeface="Arial"/>
              <a:buChar char="»"/>
            </a:pPr>
            <a:r>
              <a:rPr lang="en-US" sz="2000" b="0" strike="noStrike" spc="-1">
                <a:solidFill>
                  <a:srgbClr val="000000"/>
                </a:solidFill>
                <a:latin typeface="Calibri"/>
                <a:ea typeface="Arial"/>
              </a:rPr>
              <a:t>Fifth level</a:t>
            </a:r>
            <a:endParaRPr lang="en-US" sz="2000" b="0" strike="noStrike" spc="-1">
              <a:solidFill>
                <a:srgbClr val="000000"/>
              </a:solidFill>
              <a:latin typeface="Calibri"/>
            </a:endParaRPr>
          </a:p>
        </p:txBody>
      </p:sp>
      <p:sp>
        <p:nvSpPr>
          <p:cNvPr id="54" name="PlaceHolder 4"/>
          <p:cNvSpPr>
            <a:spLocks noGrp="1"/>
          </p:cNvSpPr>
          <p:nvPr>
            <p:ph type="title"/>
          </p:nvPr>
        </p:nvSpPr>
        <p:spPr>
          <a:xfrm>
            <a:off x="836640" y="365040"/>
            <a:ext cx="10488240" cy="1325160"/>
          </a:xfrm>
          <a:prstGeom prst="rect">
            <a:avLst/>
          </a:prstGeom>
        </p:spPr>
        <p:txBody>
          <a:bodyPr lIns="90000" tIns="45000" rIns="90000" bIns="45000">
            <a:noAutofit/>
          </a:bodyPr>
          <a:lstStyle/>
          <a:p>
            <a:pPr algn="ctr">
              <a:lnSpc>
                <a:spcPct val="100000"/>
              </a:lnSpc>
            </a:pPr>
            <a:r>
              <a:rPr lang="en-US" sz="4400" b="0" strike="noStrike" spc="-1">
                <a:solidFill>
                  <a:srgbClr val="000000"/>
                </a:solidFill>
                <a:latin typeface="Calibri"/>
                <a:ea typeface="Arial"/>
              </a:rPr>
              <a:t>Click to edit Master title style</a:t>
            </a:r>
            <a:endParaRPr lang="en-US" sz="4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1" name="Picture 3" descr="C:\Users\Svetlana\Desktop\_________\20200210_PPT.png"/>
          <p:cNvPicPr/>
          <p:nvPr/>
        </p:nvPicPr>
        <p:blipFill>
          <a:blip r:embed="rId14"/>
          <a:stretch/>
        </p:blipFill>
        <p:spPr>
          <a:xfrm>
            <a:off x="0" y="12600"/>
            <a:ext cx="12161520" cy="6845040"/>
          </a:xfrm>
          <a:prstGeom prst="rect">
            <a:avLst/>
          </a:prstGeom>
          <a:ln>
            <a:noFill/>
          </a:ln>
        </p:spPr>
      </p:pic>
      <p:sp>
        <p:nvSpPr>
          <p:cNvPr id="92" name="CustomShape 1"/>
          <p:cNvSpPr/>
          <p:nvPr/>
        </p:nvSpPr>
        <p:spPr>
          <a:xfrm>
            <a:off x="3337560" y="5029200"/>
            <a:ext cx="7695720" cy="1447560"/>
          </a:xfrm>
          <a:prstGeom prst="rect">
            <a:avLst/>
          </a:prstGeom>
          <a:solidFill>
            <a:srgbClr val="CB353F"/>
          </a:solidFill>
          <a:ln>
            <a:noFill/>
          </a:ln>
        </p:spPr>
        <p:style>
          <a:lnRef idx="2">
            <a:schemeClr val="accent1">
              <a:shade val="50000"/>
            </a:schemeClr>
          </a:lnRef>
          <a:fillRef idx="1">
            <a:schemeClr val="accent1"/>
          </a:fillRef>
          <a:effectRef idx="0">
            <a:schemeClr val="accent1"/>
          </a:effectRef>
          <a:fontRef idx="minor"/>
        </p:style>
      </p:sp>
      <p:grpSp>
        <p:nvGrpSpPr>
          <p:cNvPr id="93" name="Group 2"/>
          <p:cNvGrpSpPr/>
          <p:nvPr/>
        </p:nvGrpSpPr>
        <p:grpSpPr>
          <a:xfrm>
            <a:off x="11880" y="2160"/>
            <a:ext cx="12149640" cy="4561200"/>
            <a:chOff x="11880" y="2160"/>
            <a:chExt cx="12149640" cy="4561200"/>
          </a:xfrm>
        </p:grpSpPr>
        <p:pic>
          <p:nvPicPr>
            <p:cNvPr id="94" name="Picture 6"/>
            <p:cNvPicPr/>
            <p:nvPr/>
          </p:nvPicPr>
          <p:blipFill>
            <a:blip r:embed="rId15"/>
            <a:srcRect l="7637" t="1504" r="19415"/>
            <a:stretch/>
          </p:blipFill>
          <p:spPr>
            <a:xfrm>
              <a:off x="11880" y="2160"/>
              <a:ext cx="2486880" cy="2238480"/>
            </a:xfrm>
            <a:prstGeom prst="rect">
              <a:avLst/>
            </a:prstGeom>
            <a:ln>
              <a:noFill/>
            </a:ln>
          </p:spPr>
        </p:pic>
        <p:pic>
          <p:nvPicPr>
            <p:cNvPr id="95" name="Picture 7"/>
            <p:cNvPicPr/>
            <p:nvPr/>
          </p:nvPicPr>
          <p:blipFill>
            <a:blip r:embed="rId16"/>
            <a:srcRect l="1338" r="4350"/>
            <a:stretch/>
          </p:blipFill>
          <p:spPr>
            <a:xfrm>
              <a:off x="7696800" y="2316600"/>
              <a:ext cx="4464720" cy="2246760"/>
            </a:xfrm>
            <a:prstGeom prst="rect">
              <a:avLst/>
            </a:prstGeom>
            <a:ln>
              <a:noFill/>
            </a:ln>
          </p:spPr>
        </p:pic>
        <p:pic>
          <p:nvPicPr>
            <p:cNvPr id="96" name="Picture 8"/>
            <p:cNvPicPr/>
            <p:nvPr/>
          </p:nvPicPr>
          <p:blipFill>
            <a:blip r:embed="rId17"/>
            <a:srcRect l="11749" t="6666" r="4901" b="8838"/>
            <a:stretch/>
          </p:blipFill>
          <p:spPr>
            <a:xfrm>
              <a:off x="5139720" y="28080"/>
              <a:ext cx="2495880" cy="2238480"/>
            </a:xfrm>
            <a:prstGeom prst="rect">
              <a:avLst/>
            </a:prstGeom>
            <a:ln>
              <a:noFill/>
            </a:ln>
          </p:spPr>
        </p:pic>
      </p:grpSp>
      <p:pic>
        <p:nvPicPr>
          <p:cNvPr id="97" name="Picture 9"/>
          <p:cNvPicPr/>
          <p:nvPr/>
        </p:nvPicPr>
        <p:blipFill>
          <a:blip r:embed="rId18"/>
          <a:srcRect l="14698" t="8701" r="4079" b="8529"/>
          <a:stretch/>
        </p:blipFill>
        <p:spPr>
          <a:xfrm>
            <a:off x="5139720" y="16560"/>
            <a:ext cx="2495880" cy="2250000"/>
          </a:xfrm>
          <a:prstGeom prst="rect">
            <a:avLst/>
          </a:prstGeom>
          <a:ln>
            <a:noFill/>
          </a:ln>
        </p:spPr>
      </p:pic>
      <p:pic>
        <p:nvPicPr>
          <p:cNvPr id="98" name="Picture 2" descr="C:\Users\Svetlana\Desktop\_________\20200210_PPT_2.png"/>
          <p:cNvPicPr/>
          <p:nvPr/>
        </p:nvPicPr>
        <p:blipFill>
          <a:blip r:embed="rId19"/>
          <a:stretch/>
        </p:blipFill>
        <p:spPr>
          <a:xfrm>
            <a:off x="0" y="2880"/>
            <a:ext cx="12182040" cy="6864120"/>
          </a:xfrm>
          <a:prstGeom prst="rect">
            <a:avLst/>
          </a:prstGeom>
          <a:ln>
            <a:noFill/>
          </a:ln>
        </p:spPr>
      </p:pic>
      <p:sp>
        <p:nvSpPr>
          <p:cNvPr id="99" name="PlaceHolder 3"/>
          <p:cNvSpPr>
            <a:spLocks noGrp="1"/>
          </p:cNvSpPr>
          <p:nvPr>
            <p:ph type="body"/>
          </p:nvPr>
        </p:nvSpPr>
        <p:spPr>
          <a:xfrm>
            <a:off x="747720" y="1676520"/>
            <a:ext cx="10591560" cy="4419360"/>
          </a:xfrm>
          <a:prstGeom prst="rect">
            <a:avLst/>
          </a:prstGeom>
        </p:spPr>
        <p:txBody>
          <a:bodyPr lIns="90000" tIns="45000" rIns="90000" bIns="45000">
            <a:noAutofit/>
          </a:bodyPr>
          <a:lstStyle/>
          <a:p>
            <a:pPr marL="343080" indent="-342720">
              <a:lnSpc>
                <a:spcPct val="100000"/>
              </a:lnSpc>
              <a:buClr>
                <a:srgbClr val="000000"/>
              </a:buClr>
              <a:buFont typeface="Arial"/>
              <a:buChar char="•"/>
            </a:pPr>
            <a:r>
              <a:rPr lang="en-US" sz="3200" b="0" strike="noStrike" spc="-1">
                <a:solidFill>
                  <a:srgbClr val="000000"/>
                </a:solidFill>
                <a:latin typeface="Calibri"/>
                <a:ea typeface="Arial"/>
              </a:rPr>
              <a:t>Edit Master text styles</a:t>
            </a:r>
            <a:endParaRPr lang="en-US" sz="3200" b="0" strike="noStrike" spc="-1">
              <a:solidFill>
                <a:srgbClr val="000000"/>
              </a:solidFill>
              <a:latin typeface="Calibri"/>
            </a:endParaRPr>
          </a:p>
          <a:p>
            <a:pPr marL="743040" lvl="1" indent="-285480">
              <a:lnSpc>
                <a:spcPct val="100000"/>
              </a:lnSpc>
              <a:buClr>
                <a:srgbClr val="000000"/>
              </a:buClr>
              <a:buFont typeface="Arial"/>
              <a:buChar char="–"/>
            </a:pPr>
            <a:r>
              <a:rPr lang="en-US" sz="2800" b="0" strike="noStrike" spc="-1">
                <a:solidFill>
                  <a:srgbClr val="000000"/>
                </a:solidFill>
                <a:latin typeface="Calibri"/>
                <a:ea typeface="Arial"/>
              </a:rPr>
              <a:t>Second level</a:t>
            </a:r>
            <a:endParaRPr lang="en-US" sz="2800" b="0" strike="noStrike" spc="-1">
              <a:solidFill>
                <a:srgbClr val="000000"/>
              </a:solidFill>
              <a:latin typeface="Calibri"/>
            </a:endParaRPr>
          </a:p>
          <a:p>
            <a:pPr marL="1143000" lvl="2" indent="-228240">
              <a:lnSpc>
                <a:spcPct val="100000"/>
              </a:lnSpc>
              <a:buClr>
                <a:srgbClr val="000000"/>
              </a:buClr>
              <a:buFont typeface="Arial"/>
              <a:buChar char="•"/>
            </a:pPr>
            <a:r>
              <a:rPr lang="en-US" sz="2400" b="0" strike="noStrike" spc="-1">
                <a:solidFill>
                  <a:srgbClr val="000000"/>
                </a:solidFill>
                <a:latin typeface="Calibri"/>
                <a:ea typeface="Arial"/>
              </a:rPr>
              <a:t>Third level</a:t>
            </a:r>
            <a:endParaRPr lang="en-US" sz="2400" b="0" strike="noStrike" spc="-1">
              <a:solidFill>
                <a:srgbClr val="000000"/>
              </a:solidFill>
              <a:latin typeface="Calibri"/>
            </a:endParaRPr>
          </a:p>
          <a:p>
            <a:pPr marL="1600200" lvl="3" indent="-228240">
              <a:lnSpc>
                <a:spcPct val="100000"/>
              </a:lnSpc>
              <a:buClr>
                <a:srgbClr val="000000"/>
              </a:buClr>
              <a:buFont typeface="Arial"/>
              <a:buChar char="–"/>
            </a:pPr>
            <a:r>
              <a:rPr lang="en-US" sz="2000" b="0" strike="noStrike" spc="-1">
                <a:solidFill>
                  <a:srgbClr val="000000"/>
                </a:solidFill>
                <a:latin typeface="Calibri"/>
                <a:ea typeface="Arial"/>
              </a:rPr>
              <a:t>Fourth level</a:t>
            </a:r>
            <a:endParaRPr lang="en-US" sz="2000" b="0" strike="noStrike" spc="-1">
              <a:solidFill>
                <a:srgbClr val="000000"/>
              </a:solidFill>
              <a:latin typeface="Calibri"/>
            </a:endParaRPr>
          </a:p>
          <a:p>
            <a:pPr marL="2057400" lvl="4" indent="-228240">
              <a:lnSpc>
                <a:spcPct val="100000"/>
              </a:lnSpc>
              <a:buClr>
                <a:srgbClr val="000000"/>
              </a:buClr>
              <a:buFont typeface="Arial"/>
              <a:buChar char="»"/>
            </a:pPr>
            <a:r>
              <a:rPr lang="en-US" sz="2000" b="0" strike="noStrike" spc="-1">
                <a:solidFill>
                  <a:srgbClr val="000000"/>
                </a:solidFill>
                <a:latin typeface="Calibri"/>
                <a:ea typeface="Arial"/>
              </a:rPr>
              <a:t>Fifth level</a:t>
            </a:r>
            <a:endParaRPr lang="en-US" sz="2000" b="0" strike="noStrike" spc="-1">
              <a:solidFill>
                <a:srgbClr val="000000"/>
              </a:solidFill>
              <a:latin typeface="Calibri"/>
            </a:endParaRPr>
          </a:p>
        </p:txBody>
      </p:sp>
      <p:sp>
        <p:nvSpPr>
          <p:cNvPr id="100" name="PlaceHolder 4"/>
          <p:cNvSpPr>
            <a:spLocks noGrp="1"/>
          </p:cNvSpPr>
          <p:nvPr>
            <p:ph type="title"/>
          </p:nvPr>
        </p:nvSpPr>
        <p:spPr>
          <a:xfrm>
            <a:off x="836640" y="365040"/>
            <a:ext cx="10488240" cy="1325160"/>
          </a:xfrm>
          <a:prstGeom prst="rect">
            <a:avLst/>
          </a:prstGeom>
        </p:spPr>
        <p:txBody>
          <a:bodyPr lIns="90000" tIns="45000" rIns="90000" bIns="45000">
            <a:noAutofit/>
          </a:bodyPr>
          <a:lstStyle/>
          <a:p>
            <a:pPr algn="ctr">
              <a:lnSpc>
                <a:spcPct val="100000"/>
              </a:lnSpc>
            </a:pPr>
            <a:r>
              <a:rPr lang="en-US" sz="4400" b="0" strike="noStrike" spc="-1">
                <a:solidFill>
                  <a:srgbClr val="000000"/>
                </a:solidFill>
                <a:latin typeface="Calibri"/>
                <a:ea typeface="Arial"/>
              </a:rPr>
              <a:t>Click to edit Master title style</a:t>
            </a:r>
            <a:endParaRPr lang="en-US" sz="4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5.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hyperlink" Target="https://nc.bayz.de/nc/apps/documentserver_community/3rdparty/onlyoffice/documentserver/web-apps/apps/presentationeditor/main/index.html?_dc=5.4.2-46&amp;lang=en&amp;customer=ONLYOFFICE&amp;frameEditorId=iframeEditor#sdfootnote1sym" TargetMode="Externa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CustomShape 1"/>
          <p:cNvSpPr/>
          <p:nvPr/>
        </p:nvSpPr>
        <p:spPr>
          <a:xfrm>
            <a:off x="3033000" y="4800600"/>
            <a:ext cx="8457840" cy="1599840"/>
          </a:xfrm>
          <a:prstGeom prst="rect">
            <a:avLst/>
          </a:prstGeom>
          <a:solidFill>
            <a:srgbClr val="CB353F"/>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4800" b="0" strike="noStrike" spc="-1">
                <a:solidFill>
                  <a:srgbClr val="FFFFFF"/>
                </a:solidFill>
                <a:latin typeface="Calibri"/>
                <a:ea typeface="Arial"/>
              </a:rPr>
              <a:t>Meeting of the Board of Trustees</a:t>
            </a:r>
            <a:endParaRPr lang="en-GB" sz="4800" b="0" strike="noStrike" spc="-1">
              <a:latin typeface="Arial"/>
            </a:endParaRPr>
          </a:p>
        </p:txBody>
      </p:sp>
      <p:sp>
        <p:nvSpPr>
          <p:cNvPr id="144" name="CustomShape 2"/>
          <p:cNvSpPr/>
          <p:nvPr/>
        </p:nvSpPr>
        <p:spPr>
          <a:xfrm>
            <a:off x="5014080" y="6108480"/>
            <a:ext cx="670536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en-US" sz="3200" b="0" strike="noStrike" spc="-1">
                <a:solidFill>
                  <a:srgbClr val="FFFFFF"/>
                </a:solidFill>
                <a:latin typeface="Calibri"/>
                <a:ea typeface="Arial"/>
              </a:rPr>
              <a:t>Bishkek / Vienna (Zoom), 09.12.2020</a:t>
            </a:r>
            <a:endParaRPr lang="en-GB" sz="3200" b="0" strike="noStrike" spc="-1">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CustomShape 1"/>
          <p:cNvSpPr/>
          <p:nvPr/>
        </p:nvSpPr>
        <p:spPr>
          <a:xfrm>
            <a:off x="0" y="533520"/>
            <a:ext cx="12161520" cy="752760"/>
          </a:xfrm>
          <a:prstGeom prst="rect">
            <a:avLst/>
          </a:prstGeom>
          <a:noFill/>
          <a:ln>
            <a:noFill/>
          </a:ln>
        </p:spPr>
        <p:style>
          <a:lnRef idx="0">
            <a:scrgbClr r="0" g="0" b="0"/>
          </a:lnRef>
          <a:fillRef idx="0">
            <a:scrgbClr r="0" g="0" b="0"/>
          </a:fillRef>
          <a:effectRef idx="0">
            <a:scrgbClr r="0" g="0" b="0"/>
          </a:effectRef>
          <a:fontRef idx="minor"/>
        </p:style>
      </p:sp>
      <p:sp>
        <p:nvSpPr>
          <p:cNvPr id="187" name="CustomShape 2"/>
          <p:cNvSpPr/>
          <p:nvPr/>
        </p:nvSpPr>
        <p:spPr>
          <a:xfrm>
            <a:off x="975600" y="552600"/>
            <a:ext cx="9982080" cy="69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US" sz="4000" b="0" strike="noStrike" spc="-1">
                <a:solidFill>
                  <a:srgbClr val="FFFFFF"/>
                </a:solidFill>
                <a:latin typeface="Calibri"/>
                <a:ea typeface="Arial"/>
              </a:rPr>
              <a:t>Research and Dialogue – Research Fellows</a:t>
            </a:r>
            <a:endParaRPr lang="en-GB" sz="4000" b="0" strike="noStrike" spc="-1">
              <a:latin typeface="Arial"/>
            </a:endParaRPr>
          </a:p>
        </p:txBody>
      </p:sp>
      <p:sp>
        <p:nvSpPr>
          <p:cNvPr id="188" name="CustomShape 3"/>
          <p:cNvSpPr/>
          <p:nvPr/>
        </p:nvSpPr>
        <p:spPr>
          <a:xfrm>
            <a:off x="1832400" y="1066680"/>
            <a:ext cx="8737200" cy="544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tabLst>
                <a:tab pos="0" algn="l"/>
              </a:tabLst>
            </a:pPr>
            <a:endParaRPr lang="en-GB" sz="1800" b="0" strike="noStrike" spc="-1" dirty="0">
              <a:latin typeface="Arial"/>
            </a:endParaRPr>
          </a:p>
          <a:p>
            <a:pPr algn="ctr">
              <a:lnSpc>
                <a:spcPct val="100000"/>
              </a:lnSpc>
              <a:tabLst>
                <a:tab pos="0" algn="l"/>
              </a:tabLst>
            </a:pPr>
            <a:r>
              <a:rPr lang="en-US" sz="2200" i="1" strike="noStrike" spc="-1" dirty="0">
                <a:solidFill>
                  <a:srgbClr val="000000"/>
                </a:solidFill>
                <a:latin typeface="Calibri"/>
                <a:ea typeface="Arial"/>
              </a:rPr>
              <a:t> New Associate Research Fellows:</a:t>
            </a:r>
            <a:endParaRPr lang="en-GB" sz="2200" i="1" strike="noStrike" spc="-1" dirty="0">
              <a:latin typeface="Arial"/>
            </a:endParaRPr>
          </a:p>
          <a:p>
            <a:pPr>
              <a:lnSpc>
                <a:spcPct val="100000"/>
              </a:lnSpc>
              <a:tabLst>
                <a:tab pos="0" algn="l"/>
              </a:tabLst>
            </a:pPr>
            <a:endParaRPr lang="en-GB" sz="2200" b="0" strike="noStrike" spc="-1" dirty="0">
              <a:latin typeface="Arial"/>
            </a:endParaRPr>
          </a:p>
          <a:p>
            <a:pPr>
              <a:lnSpc>
                <a:spcPct val="100000"/>
              </a:lnSpc>
              <a:tabLst>
                <a:tab pos="0" algn="l"/>
              </a:tabLst>
            </a:pPr>
            <a:r>
              <a:rPr lang="en-US" sz="1600" b="0" i="1" strike="noStrike" spc="-1" dirty="0" err="1">
                <a:solidFill>
                  <a:srgbClr val="000000"/>
                </a:solidFill>
                <a:latin typeface="Calibri"/>
                <a:ea typeface="Arial"/>
              </a:rPr>
              <a:t>Nargiza</a:t>
            </a:r>
            <a:r>
              <a:rPr lang="en-US" sz="1600" b="0" i="1" strike="noStrike" spc="-1" dirty="0">
                <a:solidFill>
                  <a:srgbClr val="000000"/>
                </a:solidFill>
                <a:latin typeface="Calibri"/>
                <a:ea typeface="Arial"/>
              </a:rPr>
              <a:t> </a:t>
            </a:r>
            <a:r>
              <a:rPr lang="en-US" sz="1600" b="0" i="1" strike="noStrike" spc="-1" dirty="0" err="1">
                <a:solidFill>
                  <a:srgbClr val="000000"/>
                </a:solidFill>
                <a:latin typeface="Calibri"/>
                <a:ea typeface="Arial"/>
              </a:rPr>
              <a:t>Muratalieva</a:t>
            </a:r>
            <a:r>
              <a:rPr lang="en-US" sz="1600" b="0" strike="noStrike" spc="-1" dirty="0">
                <a:solidFill>
                  <a:srgbClr val="000000"/>
                </a:solidFill>
                <a:latin typeface="Calibri"/>
                <a:ea typeface="Arial"/>
              </a:rPr>
              <a:t>, PhD, Kyrgyz Russian Slavic University </a:t>
            </a:r>
            <a:endParaRPr lang="en-GB" sz="1600" b="0" strike="noStrike" spc="-1" dirty="0">
              <a:latin typeface="Arial"/>
            </a:endParaRPr>
          </a:p>
          <a:p>
            <a:pPr>
              <a:lnSpc>
                <a:spcPct val="100000"/>
              </a:lnSpc>
              <a:tabLst>
                <a:tab pos="0" algn="l"/>
              </a:tabLst>
            </a:pPr>
            <a:r>
              <a:rPr lang="en-US" sz="1600" b="1" strike="noStrike" spc="-1" dirty="0">
                <a:solidFill>
                  <a:srgbClr val="000000"/>
                </a:solidFill>
                <a:latin typeface="Calibri"/>
                <a:ea typeface="Arial"/>
              </a:rPr>
              <a:t>Research Topic: </a:t>
            </a:r>
            <a:r>
              <a:rPr lang="en-US" sz="1600" b="0" strike="noStrike" spc="-1" dirty="0">
                <a:solidFill>
                  <a:srgbClr val="000000"/>
                </a:solidFill>
                <a:latin typeface="Calibri"/>
                <a:ea typeface="Arial"/>
              </a:rPr>
              <a:t>The Impact of Geopolitical </a:t>
            </a:r>
            <a:endParaRPr lang="en-GB" sz="1600" b="0" strike="noStrike" spc="-1" dirty="0">
              <a:latin typeface="Arial"/>
            </a:endParaRPr>
          </a:p>
          <a:p>
            <a:pPr>
              <a:lnSpc>
                <a:spcPct val="100000"/>
              </a:lnSpc>
              <a:tabLst>
                <a:tab pos="0" algn="l"/>
              </a:tabLst>
            </a:pPr>
            <a:r>
              <a:rPr lang="en-US" sz="1600" b="0" strike="noStrike" spc="-1" dirty="0">
                <a:solidFill>
                  <a:srgbClr val="000000"/>
                </a:solidFill>
                <a:latin typeface="Calibri"/>
                <a:ea typeface="Arial"/>
              </a:rPr>
              <a:t>Projects in Central Asia</a:t>
            </a:r>
            <a:endParaRPr lang="en-GB" sz="1600" b="0" strike="noStrike" spc="-1" dirty="0">
              <a:latin typeface="Arial"/>
            </a:endParaRPr>
          </a:p>
          <a:p>
            <a:pPr algn="r">
              <a:lnSpc>
                <a:spcPct val="100000"/>
              </a:lnSpc>
              <a:tabLst>
                <a:tab pos="0" algn="l"/>
              </a:tabLst>
            </a:pPr>
            <a:r>
              <a:rPr lang="en-US" sz="1600" b="0" i="1" strike="noStrike" spc="-1" dirty="0">
                <a:solidFill>
                  <a:srgbClr val="000000"/>
                </a:solidFill>
                <a:latin typeface="Calibri"/>
                <a:ea typeface="Arial"/>
              </a:rPr>
              <a:t>Barbara </a:t>
            </a:r>
            <a:r>
              <a:rPr lang="en-US" sz="1600" b="0" i="1" strike="noStrike" spc="-1" dirty="0" err="1">
                <a:solidFill>
                  <a:srgbClr val="000000"/>
                </a:solidFill>
                <a:latin typeface="Calibri"/>
                <a:ea typeface="Arial"/>
              </a:rPr>
              <a:t>Roggeveen</a:t>
            </a:r>
            <a:r>
              <a:rPr lang="en-US" sz="1600" b="0" strike="noStrike" spc="-1" dirty="0">
                <a:solidFill>
                  <a:srgbClr val="000000"/>
                </a:solidFill>
                <a:latin typeface="Calibri"/>
                <a:ea typeface="Arial"/>
              </a:rPr>
              <a:t>, PhD Candidate, University of Oxford. </a:t>
            </a:r>
            <a:endParaRPr lang="en-GB" sz="1600" b="0" strike="noStrike" spc="-1" dirty="0">
              <a:latin typeface="Arial"/>
            </a:endParaRPr>
          </a:p>
          <a:p>
            <a:pPr algn="r">
              <a:lnSpc>
                <a:spcPct val="100000"/>
              </a:lnSpc>
              <a:tabLst>
                <a:tab pos="0" algn="l"/>
              </a:tabLst>
            </a:pPr>
            <a:r>
              <a:rPr lang="en-US" sz="1600" b="1" strike="noStrike" spc="-1" dirty="0">
                <a:solidFill>
                  <a:srgbClr val="000000"/>
                </a:solidFill>
                <a:latin typeface="Calibri"/>
                <a:ea typeface="Arial"/>
              </a:rPr>
              <a:t>Research Topic: </a:t>
            </a:r>
            <a:r>
              <a:rPr lang="en-US" sz="1600" b="0" strike="noStrike" spc="-1" dirty="0">
                <a:solidFill>
                  <a:srgbClr val="000000"/>
                </a:solidFill>
                <a:latin typeface="Calibri"/>
                <a:ea typeface="Arial"/>
              </a:rPr>
              <a:t>Civilizational Discourses in</a:t>
            </a:r>
            <a:endParaRPr lang="en-GB" sz="1600" b="0" strike="noStrike" spc="-1" dirty="0">
              <a:latin typeface="Arial"/>
            </a:endParaRPr>
          </a:p>
          <a:p>
            <a:pPr algn="r">
              <a:lnSpc>
                <a:spcPct val="100000"/>
              </a:lnSpc>
              <a:tabLst>
                <a:tab pos="0" algn="l"/>
              </a:tabLst>
            </a:pPr>
            <a:r>
              <a:rPr lang="en-US" sz="1600" b="0" strike="noStrike" spc="-1" dirty="0">
                <a:solidFill>
                  <a:srgbClr val="000000"/>
                </a:solidFill>
                <a:latin typeface="Calibri"/>
                <a:ea typeface="Arial"/>
              </a:rPr>
              <a:t> Contemporary Russian Foreign Policy</a:t>
            </a:r>
            <a:endParaRPr lang="en-GB" sz="1600" b="0" strike="noStrike" spc="-1" dirty="0">
              <a:latin typeface="Arial"/>
            </a:endParaRPr>
          </a:p>
          <a:p>
            <a:pPr>
              <a:lnSpc>
                <a:spcPct val="100000"/>
              </a:lnSpc>
              <a:tabLst>
                <a:tab pos="0" algn="l"/>
              </a:tabLst>
            </a:pPr>
            <a:r>
              <a:rPr lang="en-US" sz="1600" b="0" i="1" strike="noStrike" spc="-1" dirty="0">
                <a:solidFill>
                  <a:srgbClr val="000000"/>
                </a:solidFill>
                <a:latin typeface="Calibri"/>
                <a:ea typeface="Arial"/>
              </a:rPr>
              <a:t>Elizabeth </a:t>
            </a:r>
            <a:r>
              <a:rPr lang="en-US" sz="1600" b="0" i="1" strike="noStrike" spc="-1" dirty="0" err="1">
                <a:solidFill>
                  <a:srgbClr val="000000"/>
                </a:solidFill>
                <a:latin typeface="Calibri"/>
                <a:ea typeface="Arial"/>
              </a:rPr>
              <a:t>Militz</a:t>
            </a:r>
            <a:r>
              <a:rPr lang="en-US" sz="1600" b="0" strike="noStrike" spc="-1" dirty="0">
                <a:solidFill>
                  <a:srgbClr val="000000"/>
                </a:solidFill>
                <a:latin typeface="Calibri"/>
                <a:ea typeface="Arial"/>
              </a:rPr>
              <a:t>, PhD, University of Bern. </a:t>
            </a:r>
            <a:endParaRPr lang="en-GB" sz="1600" b="0" strike="noStrike" spc="-1" dirty="0">
              <a:latin typeface="Arial"/>
            </a:endParaRPr>
          </a:p>
          <a:p>
            <a:pPr>
              <a:lnSpc>
                <a:spcPct val="100000"/>
              </a:lnSpc>
              <a:tabLst>
                <a:tab pos="0" algn="l"/>
              </a:tabLst>
            </a:pPr>
            <a:r>
              <a:rPr lang="en-US" sz="1600" b="1" strike="noStrike" spc="-1" dirty="0">
                <a:solidFill>
                  <a:srgbClr val="000000"/>
                </a:solidFill>
                <a:latin typeface="Calibri"/>
                <a:ea typeface="Arial"/>
              </a:rPr>
              <a:t>Research Topic: </a:t>
            </a:r>
            <a:r>
              <a:rPr lang="en-US" sz="1600" b="0" strike="noStrike" spc="-1" dirty="0">
                <a:solidFill>
                  <a:srgbClr val="000000"/>
                </a:solidFill>
                <a:latin typeface="Calibri"/>
                <a:ea typeface="Arial"/>
              </a:rPr>
              <a:t>A Digital Geography of Marginalized</a:t>
            </a:r>
            <a:endParaRPr lang="en-GB" sz="1600" b="0" strike="noStrike" spc="-1" dirty="0">
              <a:latin typeface="Arial"/>
            </a:endParaRPr>
          </a:p>
          <a:p>
            <a:pPr>
              <a:lnSpc>
                <a:spcPct val="100000"/>
              </a:lnSpc>
              <a:tabLst>
                <a:tab pos="0" algn="l"/>
              </a:tabLst>
            </a:pPr>
            <a:r>
              <a:rPr lang="en-US" sz="1600" b="0" strike="noStrike" spc="-1" dirty="0">
                <a:solidFill>
                  <a:srgbClr val="000000"/>
                </a:solidFill>
                <a:latin typeface="Calibri"/>
                <a:ea typeface="Arial"/>
              </a:rPr>
              <a:t>Sexualities in Kyrgyzstan</a:t>
            </a:r>
            <a:endParaRPr lang="en-GB" sz="1600" b="0" strike="noStrike" spc="-1" dirty="0">
              <a:latin typeface="Arial"/>
            </a:endParaRPr>
          </a:p>
          <a:p>
            <a:pPr>
              <a:lnSpc>
                <a:spcPct val="100000"/>
              </a:lnSpc>
              <a:tabLst>
                <a:tab pos="0" algn="l"/>
              </a:tabLst>
            </a:pPr>
            <a:endParaRPr lang="en-GB" sz="1600" b="0" strike="noStrike" spc="-1" dirty="0">
              <a:latin typeface="Arial"/>
            </a:endParaRPr>
          </a:p>
          <a:p>
            <a:pPr algn="r">
              <a:lnSpc>
                <a:spcPct val="100000"/>
              </a:lnSpc>
              <a:tabLst>
                <a:tab pos="0" algn="l"/>
              </a:tabLst>
            </a:pPr>
            <a:r>
              <a:rPr lang="x-none" sz="1600" b="0" i="1" strike="noStrike" spc="-1" dirty="0">
                <a:solidFill>
                  <a:srgbClr val="000000"/>
                </a:solidFill>
                <a:latin typeface="Calibri"/>
                <a:ea typeface="Arial"/>
              </a:rPr>
              <a:t>Kinga Szalkai</a:t>
            </a:r>
            <a:r>
              <a:rPr lang="x-none" sz="1600" b="0" strike="noStrike" spc="-1" dirty="0">
                <a:solidFill>
                  <a:srgbClr val="000000"/>
                </a:solidFill>
                <a:latin typeface="Calibri"/>
                <a:ea typeface="Arial"/>
              </a:rPr>
              <a:t>, PhD, </a:t>
            </a:r>
            <a:r>
              <a:rPr lang="en-US" sz="1600" b="0" strike="noStrike" spc="-1" dirty="0" err="1">
                <a:solidFill>
                  <a:srgbClr val="000000"/>
                </a:solidFill>
                <a:latin typeface="Calibri"/>
                <a:ea typeface="Arial"/>
              </a:rPr>
              <a:t>Eötvös</a:t>
            </a:r>
            <a:r>
              <a:rPr lang="en-US" sz="1600" b="0" strike="noStrike" spc="-1" dirty="0">
                <a:solidFill>
                  <a:srgbClr val="000000"/>
                </a:solidFill>
                <a:latin typeface="Calibri"/>
                <a:ea typeface="Arial"/>
              </a:rPr>
              <a:t> </a:t>
            </a:r>
            <a:r>
              <a:rPr lang="en-US" sz="1600" b="0" strike="noStrike" spc="-1" dirty="0" err="1">
                <a:solidFill>
                  <a:srgbClr val="000000"/>
                </a:solidFill>
                <a:latin typeface="Calibri"/>
                <a:ea typeface="Arial"/>
              </a:rPr>
              <a:t>Loránd</a:t>
            </a:r>
            <a:r>
              <a:rPr lang="en-US" sz="1600" b="0" strike="noStrike" spc="-1" dirty="0">
                <a:solidFill>
                  <a:srgbClr val="000000"/>
                </a:solidFill>
                <a:latin typeface="Calibri"/>
                <a:ea typeface="Arial"/>
              </a:rPr>
              <a:t> University, Budapest, Hungary. </a:t>
            </a:r>
            <a:endParaRPr lang="en-GB" sz="1600" b="0" strike="noStrike" spc="-1" dirty="0">
              <a:latin typeface="Arial"/>
            </a:endParaRPr>
          </a:p>
          <a:p>
            <a:pPr algn="r">
              <a:lnSpc>
                <a:spcPct val="100000"/>
              </a:lnSpc>
              <a:tabLst>
                <a:tab pos="0" algn="l"/>
              </a:tabLst>
            </a:pPr>
            <a:r>
              <a:rPr lang="en-US" sz="1600" b="1" strike="noStrike" spc="-1" dirty="0">
                <a:solidFill>
                  <a:srgbClr val="000000"/>
                </a:solidFill>
                <a:latin typeface="Calibri"/>
                <a:ea typeface="Arial"/>
              </a:rPr>
              <a:t>Research Topic: </a:t>
            </a:r>
            <a:r>
              <a:rPr lang="en-US" sz="1600" b="0" strike="noStrike" spc="-1" dirty="0">
                <a:solidFill>
                  <a:srgbClr val="000000"/>
                </a:solidFill>
                <a:latin typeface="Calibri"/>
                <a:ea typeface="Arial"/>
              </a:rPr>
              <a:t>Calming Down the Troubled Waters of Central Asia? </a:t>
            </a:r>
            <a:endParaRPr lang="en-GB" sz="1600" b="0" strike="noStrike" spc="-1" dirty="0">
              <a:latin typeface="Arial"/>
            </a:endParaRPr>
          </a:p>
          <a:p>
            <a:pPr algn="r">
              <a:lnSpc>
                <a:spcPct val="100000"/>
              </a:lnSpc>
              <a:tabLst>
                <a:tab pos="0" algn="l"/>
              </a:tabLst>
            </a:pPr>
            <a:r>
              <a:rPr lang="en-US" sz="1600" b="0" strike="noStrike" spc="-1" dirty="0">
                <a:solidFill>
                  <a:srgbClr val="000000"/>
                </a:solidFill>
                <a:latin typeface="Calibri"/>
                <a:ea typeface="Arial"/>
              </a:rPr>
              <a:t>The Local and Regional Impacts of </a:t>
            </a:r>
            <a:r>
              <a:rPr lang="en-US" sz="1600" b="0" strike="noStrike" spc="-1" dirty="0" err="1">
                <a:solidFill>
                  <a:srgbClr val="000000"/>
                </a:solidFill>
                <a:latin typeface="Calibri"/>
                <a:ea typeface="Arial"/>
              </a:rPr>
              <a:t>Mirziyoyev’s</a:t>
            </a:r>
            <a:r>
              <a:rPr lang="en-US" sz="1600" b="0" strike="noStrike" spc="-1" dirty="0">
                <a:solidFill>
                  <a:srgbClr val="000000"/>
                </a:solidFill>
                <a:latin typeface="Calibri"/>
                <a:ea typeface="Arial"/>
              </a:rPr>
              <a:t> Political Turn Concerning Water Relations</a:t>
            </a:r>
            <a:endParaRPr lang="en-GB" sz="1600" b="0" strike="noStrike" spc="-1" dirty="0">
              <a:latin typeface="Arial"/>
            </a:endParaRPr>
          </a:p>
          <a:p>
            <a:pPr>
              <a:lnSpc>
                <a:spcPct val="100000"/>
              </a:lnSpc>
              <a:tabLst>
                <a:tab pos="0" algn="l"/>
              </a:tabLst>
            </a:pPr>
            <a:endParaRPr lang="en-GB" sz="1600" b="0" strike="noStrike" spc="-1" dirty="0">
              <a:latin typeface="Arial"/>
            </a:endParaRPr>
          </a:p>
          <a:p>
            <a:pPr>
              <a:lnSpc>
                <a:spcPct val="100000"/>
              </a:lnSpc>
              <a:tabLst>
                <a:tab pos="0" algn="l"/>
              </a:tabLst>
            </a:pPr>
            <a:r>
              <a:rPr lang="en-US" sz="1600" b="0" i="1" strike="noStrike" spc="-1" dirty="0">
                <a:solidFill>
                  <a:srgbClr val="000000"/>
                </a:solidFill>
                <a:latin typeface="Calibri"/>
                <a:ea typeface="Arial"/>
              </a:rPr>
              <a:t>Lambert Michael Eric</a:t>
            </a:r>
            <a:r>
              <a:rPr lang="en-US" sz="1600" b="0" strike="noStrike" spc="-1" dirty="0">
                <a:solidFill>
                  <a:srgbClr val="000000"/>
                </a:solidFill>
                <a:latin typeface="Calibri"/>
                <a:ea typeface="Arial"/>
              </a:rPr>
              <a:t>, PhD, Sorbonne University. </a:t>
            </a:r>
            <a:endParaRPr lang="en-GB" sz="1600" b="0" strike="noStrike" spc="-1" dirty="0">
              <a:latin typeface="Arial"/>
            </a:endParaRPr>
          </a:p>
          <a:p>
            <a:pPr>
              <a:lnSpc>
                <a:spcPct val="100000"/>
              </a:lnSpc>
              <a:tabLst>
                <a:tab pos="0" algn="l"/>
              </a:tabLst>
            </a:pPr>
            <a:r>
              <a:rPr lang="en-US" sz="1600" b="1" strike="noStrike" spc="-1" dirty="0">
                <a:solidFill>
                  <a:srgbClr val="000000"/>
                </a:solidFill>
                <a:latin typeface="Calibri"/>
                <a:ea typeface="Arial"/>
              </a:rPr>
              <a:t>Research Topic: </a:t>
            </a:r>
            <a:r>
              <a:rPr lang="en-US" sz="1600" b="0" strike="noStrike" spc="-1" dirty="0">
                <a:solidFill>
                  <a:srgbClr val="000000"/>
                </a:solidFill>
                <a:latin typeface="Calibri"/>
                <a:ea typeface="Arial"/>
              </a:rPr>
              <a:t>The US Central Intelligence Agency (CIA)</a:t>
            </a:r>
            <a:endParaRPr lang="en-GB" sz="1600" b="0" strike="noStrike" spc="-1" dirty="0">
              <a:latin typeface="Arial"/>
            </a:endParaRPr>
          </a:p>
          <a:p>
            <a:pPr>
              <a:lnSpc>
                <a:spcPct val="100000"/>
              </a:lnSpc>
              <a:tabLst>
                <a:tab pos="0" algn="l"/>
              </a:tabLst>
            </a:pPr>
            <a:r>
              <a:rPr lang="en-US" sz="1600" b="0" strike="noStrike" spc="-1" dirty="0">
                <a:solidFill>
                  <a:srgbClr val="000000"/>
                </a:solidFill>
                <a:latin typeface="Calibri"/>
                <a:ea typeface="Arial"/>
              </a:rPr>
              <a:t> Declassified Documents on Central Asia</a:t>
            </a:r>
            <a:br>
              <a:rPr dirty="0"/>
            </a:br>
            <a:endParaRPr lang="en-GB" sz="1600" b="0" strike="noStrike" spc="-1" dirty="0">
              <a:latin typeface="Arial"/>
            </a:endParaRPr>
          </a:p>
        </p:txBody>
      </p:sp>
      <p:pic>
        <p:nvPicPr>
          <p:cNvPr id="189" name="Picture 9"/>
          <p:cNvPicPr/>
          <p:nvPr/>
        </p:nvPicPr>
        <p:blipFill>
          <a:blip r:embed="rId2"/>
          <a:stretch/>
        </p:blipFill>
        <p:spPr>
          <a:xfrm>
            <a:off x="392400" y="1700640"/>
            <a:ext cx="1294560" cy="1316160"/>
          </a:xfrm>
          <a:prstGeom prst="rect">
            <a:avLst/>
          </a:prstGeom>
          <a:ln>
            <a:noFill/>
          </a:ln>
        </p:spPr>
      </p:pic>
      <p:pic>
        <p:nvPicPr>
          <p:cNvPr id="190" name="Picture 10"/>
          <p:cNvPicPr/>
          <p:nvPr/>
        </p:nvPicPr>
        <p:blipFill>
          <a:blip r:embed="rId3"/>
          <a:srcRect l="6880" t="21202" r="48059" b="17944"/>
          <a:stretch/>
        </p:blipFill>
        <p:spPr>
          <a:xfrm>
            <a:off x="392400" y="3141000"/>
            <a:ext cx="1320480" cy="1337760"/>
          </a:xfrm>
          <a:prstGeom prst="rect">
            <a:avLst/>
          </a:prstGeom>
          <a:ln>
            <a:noFill/>
          </a:ln>
        </p:spPr>
      </p:pic>
      <p:pic>
        <p:nvPicPr>
          <p:cNvPr id="191" name="Picture 11"/>
          <p:cNvPicPr/>
          <p:nvPr/>
        </p:nvPicPr>
        <p:blipFill>
          <a:blip r:embed="rId4"/>
          <a:stretch/>
        </p:blipFill>
        <p:spPr>
          <a:xfrm>
            <a:off x="392400" y="4635000"/>
            <a:ext cx="1294560" cy="1950480"/>
          </a:xfrm>
          <a:prstGeom prst="rect">
            <a:avLst/>
          </a:prstGeom>
          <a:ln>
            <a:noFill/>
          </a:ln>
        </p:spPr>
      </p:pic>
      <p:pic>
        <p:nvPicPr>
          <p:cNvPr id="192" name="Picture 12"/>
          <p:cNvPicPr/>
          <p:nvPr/>
        </p:nvPicPr>
        <p:blipFill>
          <a:blip r:embed="rId5"/>
          <a:stretch/>
        </p:blipFill>
        <p:spPr>
          <a:xfrm>
            <a:off x="10546560" y="1989000"/>
            <a:ext cx="1366920" cy="1822680"/>
          </a:xfrm>
          <a:prstGeom prst="rect">
            <a:avLst/>
          </a:prstGeom>
          <a:ln>
            <a:noFill/>
          </a:ln>
        </p:spPr>
      </p:pic>
      <p:pic>
        <p:nvPicPr>
          <p:cNvPr id="193" name="Picture 13"/>
          <p:cNvPicPr/>
          <p:nvPr/>
        </p:nvPicPr>
        <p:blipFill>
          <a:blip r:embed="rId6"/>
          <a:stretch/>
        </p:blipFill>
        <p:spPr>
          <a:xfrm>
            <a:off x="10569960" y="4005000"/>
            <a:ext cx="1343160" cy="2016000"/>
          </a:xfrm>
          <a:prstGeom prst="rect">
            <a:avLst/>
          </a:prstGeom>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CustomShape 1"/>
          <p:cNvSpPr/>
          <p:nvPr/>
        </p:nvSpPr>
        <p:spPr>
          <a:xfrm>
            <a:off x="0" y="533520"/>
            <a:ext cx="12161520" cy="752760"/>
          </a:xfrm>
          <a:prstGeom prst="rect">
            <a:avLst/>
          </a:prstGeom>
          <a:noFill/>
          <a:ln>
            <a:noFill/>
          </a:ln>
        </p:spPr>
        <p:style>
          <a:lnRef idx="0">
            <a:scrgbClr r="0" g="0" b="0"/>
          </a:lnRef>
          <a:fillRef idx="0">
            <a:scrgbClr r="0" g="0" b="0"/>
          </a:fillRef>
          <a:effectRef idx="0">
            <a:scrgbClr r="0" g="0" b="0"/>
          </a:effectRef>
          <a:fontRef idx="minor"/>
        </p:style>
      </p:sp>
      <p:sp>
        <p:nvSpPr>
          <p:cNvPr id="195" name="CustomShape 2"/>
          <p:cNvSpPr/>
          <p:nvPr/>
        </p:nvSpPr>
        <p:spPr>
          <a:xfrm>
            <a:off x="975600" y="552600"/>
            <a:ext cx="9981720" cy="69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US" sz="4000" b="0" strike="noStrike" spc="-1">
                <a:solidFill>
                  <a:srgbClr val="FFFFFF"/>
                </a:solidFill>
                <a:latin typeface="Calibri"/>
                <a:ea typeface="Arial"/>
              </a:rPr>
              <a:t>Research and Dialogue – Publications</a:t>
            </a:r>
            <a:endParaRPr lang="en-GB" sz="4000" b="0" strike="noStrike" spc="-1">
              <a:latin typeface="Arial"/>
            </a:endParaRPr>
          </a:p>
        </p:txBody>
      </p:sp>
      <p:sp>
        <p:nvSpPr>
          <p:cNvPr id="196" name="CustomShape 3"/>
          <p:cNvSpPr/>
          <p:nvPr/>
        </p:nvSpPr>
        <p:spPr>
          <a:xfrm>
            <a:off x="716760" y="1381647"/>
            <a:ext cx="10927800" cy="394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dirty="0">
                <a:solidFill>
                  <a:srgbClr val="000000"/>
                </a:solidFill>
                <a:latin typeface="Calibri"/>
                <a:ea typeface="Calibri"/>
              </a:rPr>
              <a:t>Mid-December 20</a:t>
            </a:r>
            <a:r>
              <a:rPr lang="ru-RU" sz="1800" b="0" strike="noStrike" spc="-1" dirty="0">
                <a:solidFill>
                  <a:srgbClr val="000000"/>
                </a:solidFill>
                <a:latin typeface="Calibri"/>
                <a:ea typeface="Calibri"/>
              </a:rPr>
              <a:t>20</a:t>
            </a:r>
            <a:r>
              <a:rPr lang="en-US" sz="1800" b="0" strike="noStrike" spc="-1" dirty="0">
                <a:solidFill>
                  <a:srgbClr val="000000"/>
                </a:solidFill>
                <a:latin typeface="Calibri"/>
                <a:ea typeface="Calibri"/>
              </a:rPr>
              <a:t>:         Alumni Magazine </a:t>
            </a:r>
            <a:r>
              <a:rPr lang="en-US" sz="1800" b="0" i="1" strike="noStrike" spc="-1" dirty="0" err="1">
                <a:solidFill>
                  <a:srgbClr val="000000"/>
                </a:solidFill>
                <a:latin typeface="Calibri"/>
                <a:ea typeface="Calibri"/>
              </a:rPr>
              <a:t>SalamAlum</a:t>
            </a:r>
            <a:endParaRPr lang="en-GB" sz="1800" b="0" strike="noStrike" spc="-1" dirty="0">
              <a:latin typeface="Arial"/>
            </a:endParaRPr>
          </a:p>
          <a:p>
            <a:pPr>
              <a:lnSpc>
                <a:spcPct val="100000"/>
              </a:lnSpc>
            </a:pPr>
            <a:r>
              <a:rPr lang="en-US" sz="1800" b="0" strike="noStrike" spc="-1" dirty="0">
                <a:solidFill>
                  <a:srgbClr val="000000"/>
                </a:solidFill>
                <a:latin typeface="Calibri"/>
                <a:ea typeface="Calibri"/>
              </a:rPr>
              <a:t>July-December 2020:         </a:t>
            </a:r>
            <a:r>
              <a:rPr lang="en-US" sz="1800" b="0" i="1" strike="noStrike" spc="-1" dirty="0">
                <a:solidFill>
                  <a:srgbClr val="000000"/>
                </a:solidFill>
                <a:latin typeface="Calibri"/>
                <a:ea typeface="Calibri"/>
              </a:rPr>
              <a:t>Policy Briefs </a:t>
            </a:r>
            <a:r>
              <a:rPr lang="en-US" sz="1800" b="0" strike="noStrike" spc="-1" dirty="0">
                <a:solidFill>
                  <a:srgbClr val="000000"/>
                </a:solidFill>
                <a:latin typeface="Calibri"/>
                <a:ea typeface="Calibri"/>
              </a:rPr>
              <a:t>#61 - #65</a:t>
            </a:r>
            <a:endParaRPr lang="en-GB" sz="1800" b="0" strike="noStrike" spc="-1" dirty="0">
              <a:latin typeface="Arial"/>
            </a:endParaRPr>
          </a:p>
          <a:p>
            <a:pPr>
              <a:lnSpc>
                <a:spcPct val="100000"/>
              </a:lnSpc>
            </a:pPr>
            <a:endParaRPr lang="en-GB" sz="1800" b="0" strike="noStrike" spc="-1" dirty="0">
              <a:latin typeface="Arial"/>
            </a:endParaRPr>
          </a:p>
          <a:p>
            <a:pPr>
              <a:lnSpc>
                <a:spcPct val="100000"/>
              </a:lnSpc>
            </a:pPr>
            <a:r>
              <a:rPr lang="en-US" sz="1800" b="1" strike="noStrike" spc="-1" dirty="0">
                <a:solidFill>
                  <a:srgbClr val="000000"/>
                </a:solidFill>
                <a:latin typeface="Calibri"/>
                <a:ea typeface="Calibri"/>
              </a:rPr>
              <a:t>Research Fellows Publications in 2020:</a:t>
            </a:r>
            <a:endParaRPr lang="en-GB" sz="1800" b="0" strike="noStrike" spc="-1" dirty="0">
              <a:latin typeface="Arial"/>
            </a:endParaRPr>
          </a:p>
          <a:p>
            <a:pPr marL="343080" indent="-342720">
              <a:lnSpc>
                <a:spcPct val="100000"/>
              </a:lnSpc>
              <a:buClr>
                <a:srgbClr val="000000"/>
              </a:buClr>
              <a:buFont typeface="Arial"/>
              <a:buChar char="•"/>
            </a:pPr>
            <a:r>
              <a:rPr lang="en-US" sz="1800" b="0" strike="noStrike" spc="-1" dirty="0">
                <a:solidFill>
                  <a:srgbClr val="000000"/>
                </a:solidFill>
                <a:latin typeface="Calibri"/>
                <a:ea typeface="Calibri"/>
              </a:rPr>
              <a:t>“</a:t>
            </a:r>
            <a:r>
              <a:rPr lang="en-US" sz="1800" b="0" i="1" strike="noStrike" spc="-1" dirty="0">
                <a:solidFill>
                  <a:srgbClr val="000000"/>
                </a:solidFill>
                <a:latin typeface="Calibri"/>
                <a:ea typeface="Calibri"/>
              </a:rPr>
              <a:t>Energy Cooperation in South Asia, Utilizing Natural Resources for Peace and Sustainable Development</a:t>
            </a:r>
            <a:r>
              <a:rPr lang="en-US" sz="1800" b="0" strike="noStrike" spc="-1" dirty="0">
                <a:solidFill>
                  <a:srgbClr val="000000"/>
                </a:solidFill>
                <a:latin typeface="Calibri"/>
                <a:ea typeface="Calibri"/>
              </a:rPr>
              <a:t>”, by </a:t>
            </a:r>
            <a:endParaRPr lang="en-GB" sz="1800" b="0" strike="noStrike" spc="-1" dirty="0">
              <a:latin typeface="Arial"/>
            </a:endParaRPr>
          </a:p>
          <a:p>
            <a:pPr>
              <a:lnSpc>
                <a:spcPct val="100000"/>
              </a:lnSpc>
            </a:pPr>
            <a:r>
              <a:rPr lang="en-US" sz="1800" b="0" strike="noStrike" spc="-1" dirty="0">
                <a:solidFill>
                  <a:srgbClr val="000000"/>
                </a:solidFill>
                <a:latin typeface="Calibri"/>
                <a:ea typeface="Calibri"/>
              </a:rPr>
              <a:t>       Dr. Mirza </a:t>
            </a:r>
            <a:r>
              <a:rPr lang="en-US" sz="1800" b="0" strike="noStrike" spc="-1" dirty="0" err="1">
                <a:solidFill>
                  <a:srgbClr val="000000"/>
                </a:solidFill>
                <a:latin typeface="Calibri"/>
                <a:ea typeface="Calibri"/>
              </a:rPr>
              <a:t>Sadaqat</a:t>
            </a:r>
            <a:r>
              <a:rPr lang="en-US" sz="1800" b="0" strike="noStrike" spc="-1" dirty="0">
                <a:solidFill>
                  <a:srgbClr val="000000"/>
                </a:solidFill>
                <a:latin typeface="Calibri"/>
                <a:ea typeface="Calibri"/>
              </a:rPr>
              <a:t> Huda, Postdoctoral Research Fellow </a:t>
            </a:r>
            <a:endParaRPr lang="en-GB" sz="1800" b="0" strike="noStrike" spc="-1" dirty="0">
              <a:latin typeface="Arial"/>
            </a:endParaRPr>
          </a:p>
          <a:p>
            <a:pPr marL="343080" indent="-342720">
              <a:lnSpc>
                <a:spcPct val="100000"/>
              </a:lnSpc>
              <a:buClr>
                <a:srgbClr val="000000"/>
              </a:buClr>
              <a:buFont typeface="Arial"/>
              <a:buChar char="•"/>
            </a:pPr>
            <a:r>
              <a:rPr lang="en-US" sz="1800" b="0" strike="noStrike" spc="-1" dirty="0">
                <a:solidFill>
                  <a:srgbClr val="000000"/>
                </a:solidFill>
                <a:latin typeface="Calibri"/>
                <a:ea typeface="Arial"/>
              </a:rPr>
              <a:t>“</a:t>
            </a:r>
            <a:r>
              <a:rPr lang="en-US" sz="1800" b="0" i="1" strike="noStrike" spc="-1" dirty="0">
                <a:solidFill>
                  <a:srgbClr val="000000"/>
                </a:solidFill>
                <a:latin typeface="Calibri"/>
                <a:ea typeface="Arial"/>
              </a:rPr>
              <a:t>Assessment of Ecosystem Services in Kyrgyzstan</a:t>
            </a:r>
            <a:r>
              <a:rPr lang="en-US" sz="1800" b="0" strike="noStrike" spc="-1" dirty="0">
                <a:solidFill>
                  <a:srgbClr val="000000"/>
                </a:solidFill>
                <a:latin typeface="Calibri"/>
                <a:ea typeface="Arial"/>
              </a:rPr>
              <a:t>” FAO of the United Nations and The Regional Environmental Centre for Central Asia, by Dr. </a:t>
            </a:r>
            <a:r>
              <a:rPr lang="en-US" sz="1800" b="0" strike="noStrike" spc="-1" dirty="0" err="1">
                <a:solidFill>
                  <a:srgbClr val="000000"/>
                </a:solidFill>
                <a:latin typeface="Calibri"/>
                <a:ea typeface="Arial"/>
              </a:rPr>
              <a:t>Rahat</a:t>
            </a:r>
            <a:r>
              <a:rPr lang="en-US" sz="1800" b="0" strike="noStrike" spc="-1" dirty="0">
                <a:solidFill>
                  <a:srgbClr val="000000"/>
                </a:solidFill>
                <a:latin typeface="Calibri"/>
                <a:ea typeface="Arial"/>
              </a:rPr>
              <a:t> </a:t>
            </a:r>
            <a:r>
              <a:rPr lang="en-US" sz="1800" b="0" strike="noStrike" spc="-1" dirty="0" err="1">
                <a:solidFill>
                  <a:srgbClr val="000000"/>
                </a:solidFill>
                <a:latin typeface="Calibri"/>
                <a:ea typeface="Arial"/>
              </a:rPr>
              <a:t>Sabyrbekov</a:t>
            </a:r>
            <a:r>
              <a:rPr lang="en-US" sz="1800" b="0" strike="noStrike" spc="-1" dirty="0">
                <a:solidFill>
                  <a:srgbClr val="000000"/>
                </a:solidFill>
                <a:latin typeface="Calibri"/>
                <a:ea typeface="Arial"/>
              </a:rPr>
              <a:t>, </a:t>
            </a:r>
            <a:r>
              <a:rPr lang="en-US" sz="1800" b="0" strike="noStrike" spc="-1" dirty="0">
                <a:solidFill>
                  <a:srgbClr val="000000"/>
                </a:solidFill>
                <a:latin typeface="Calibri"/>
                <a:ea typeface="Calibri"/>
              </a:rPr>
              <a:t>Postdoctoral Research Fellow </a:t>
            </a:r>
            <a:endParaRPr lang="en-GB" sz="1800" b="0" strike="noStrike" spc="-1" dirty="0">
              <a:latin typeface="Arial"/>
            </a:endParaRPr>
          </a:p>
          <a:p>
            <a:pPr marL="343080" indent="-342720">
              <a:lnSpc>
                <a:spcPct val="100000"/>
              </a:lnSpc>
              <a:buClr>
                <a:srgbClr val="000000"/>
              </a:buClr>
              <a:buFont typeface="Arial"/>
              <a:buChar char="•"/>
            </a:pPr>
            <a:r>
              <a:rPr lang="en-US" sz="1800" b="0" strike="noStrike" spc="-1" dirty="0">
                <a:solidFill>
                  <a:srgbClr val="000000"/>
                </a:solidFill>
                <a:latin typeface="Calibri"/>
                <a:ea typeface="Arial"/>
              </a:rPr>
              <a:t>"</a:t>
            </a:r>
            <a:r>
              <a:rPr lang="en-US" sz="1800" b="0" i="1" strike="noStrike" spc="-1" dirty="0">
                <a:solidFill>
                  <a:srgbClr val="000000"/>
                </a:solidFill>
                <a:latin typeface="Calibri"/>
                <a:ea typeface="Arial"/>
              </a:rPr>
              <a:t>Why choose to cycle in a low-income country</a:t>
            </a:r>
            <a:r>
              <a:rPr lang="en-US" sz="1800" b="0" strike="noStrike" spc="-1" dirty="0">
                <a:solidFill>
                  <a:srgbClr val="000000"/>
                </a:solidFill>
                <a:latin typeface="Calibri"/>
                <a:ea typeface="Arial"/>
              </a:rPr>
              <a:t>?” by Dr. </a:t>
            </a:r>
            <a:r>
              <a:rPr lang="en-US" sz="1800" b="0" strike="noStrike" spc="-1" dirty="0" err="1">
                <a:solidFill>
                  <a:srgbClr val="000000"/>
                </a:solidFill>
                <a:latin typeface="Calibri"/>
                <a:ea typeface="Arial"/>
              </a:rPr>
              <a:t>Rahat</a:t>
            </a:r>
            <a:r>
              <a:rPr lang="en-US" sz="1800" b="0" strike="noStrike" spc="-1" dirty="0">
                <a:solidFill>
                  <a:srgbClr val="000000"/>
                </a:solidFill>
                <a:latin typeface="Calibri"/>
                <a:ea typeface="Arial"/>
              </a:rPr>
              <a:t> </a:t>
            </a:r>
            <a:r>
              <a:rPr lang="en-US" sz="1800" b="0" strike="noStrike" spc="-1" dirty="0" err="1">
                <a:solidFill>
                  <a:srgbClr val="000000"/>
                </a:solidFill>
                <a:latin typeface="Calibri"/>
                <a:ea typeface="Arial"/>
              </a:rPr>
              <a:t>Sabyrbekov</a:t>
            </a:r>
            <a:r>
              <a:rPr lang="en-US" sz="1800" b="0" strike="noStrike" spc="-1" dirty="0">
                <a:solidFill>
                  <a:srgbClr val="000000"/>
                </a:solidFill>
                <a:latin typeface="Calibri"/>
                <a:ea typeface="Arial"/>
              </a:rPr>
              <a:t> and Dr. Indra Overland, </a:t>
            </a:r>
            <a:r>
              <a:rPr lang="en-US" sz="1800" b="0" i="1" strike="noStrike" spc="-1" dirty="0">
                <a:solidFill>
                  <a:srgbClr val="000000"/>
                </a:solidFill>
                <a:latin typeface="Calibri"/>
                <a:ea typeface="Arial"/>
              </a:rPr>
              <a:t>Sustainability</a:t>
            </a:r>
            <a:r>
              <a:rPr lang="en-US" sz="1800" b="0" strike="noStrike" spc="-1" dirty="0">
                <a:solidFill>
                  <a:srgbClr val="000000"/>
                </a:solidFill>
                <a:latin typeface="Calibri"/>
                <a:ea typeface="Arial"/>
              </a:rPr>
              <a:t> 2020, </a:t>
            </a:r>
            <a:r>
              <a:rPr lang="en-US" sz="1800" b="0" i="1" strike="noStrike" spc="-1" dirty="0">
                <a:solidFill>
                  <a:srgbClr val="000000"/>
                </a:solidFill>
                <a:latin typeface="Calibri"/>
                <a:ea typeface="Arial"/>
              </a:rPr>
              <a:t>12</a:t>
            </a:r>
            <a:r>
              <a:rPr lang="en-US" sz="1800" b="0" strike="noStrike" spc="-1" dirty="0">
                <a:solidFill>
                  <a:srgbClr val="000000"/>
                </a:solidFill>
                <a:latin typeface="Calibri"/>
                <a:ea typeface="Arial"/>
              </a:rPr>
              <a:t>(18), 7775</a:t>
            </a:r>
            <a:endParaRPr lang="en-GB" sz="1800" b="0" strike="noStrike" spc="-1" dirty="0">
              <a:latin typeface="Arial"/>
            </a:endParaRPr>
          </a:p>
          <a:p>
            <a:pPr>
              <a:lnSpc>
                <a:spcPct val="100000"/>
              </a:lnSpc>
            </a:pPr>
            <a:endParaRPr lang="en-GB" sz="1800" b="0" strike="noStrike" spc="-1" dirty="0">
              <a:latin typeface="Arial"/>
            </a:endParaRPr>
          </a:p>
          <a:p>
            <a:pPr>
              <a:lnSpc>
                <a:spcPct val="100000"/>
              </a:lnSpc>
            </a:pPr>
            <a:endParaRPr lang="en-GB" sz="1800" b="0" strike="noStrike" spc="-1" dirty="0">
              <a:latin typeface="Arial"/>
            </a:endParaRPr>
          </a:p>
          <a:p>
            <a:pPr>
              <a:lnSpc>
                <a:spcPct val="100000"/>
              </a:lnSpc>
            </a:pPr>
            <a:endParaRPr lang="en-GB" sz="1800" b="0" strike="noStrike" spc="-1" dirty="0">
              <a:latin typeface="Arial"/>
            </a:endParaRPr>
          </a:p>
        </p:txBody>
      </p:sp>
      <p:pic>
        <p:nvPicPr>
          <p:cNvPr id="197" name="Picture 2"/>
          <p:cNvPicPr/>
          <p:nvPr/>
        </p:nvPicPr>
        <p:blipFill>
          <a:blip r:embed="rId2"/>
          <a:srcRect l="51151" t="1337"/>
          <a:stretch/>
        </p:blipFill>
        <p:spPr>
          <a:xfrm>
            <a:off x="526680" y="4278600"/>
            <a:ext cx="1673640" cy="2390400"/>
          </a:xfrm>
          <a:prstGeom prst="rect">
            <a:avLst/>
          </a:prstGeom>
          <a:ln>
            <a:noFill/>
          </a:ln>
          <a:effectLst>
            <a:outerShdw blurRad="292100" dist="139498" dir="2700000" algn="tl" rotWithShape="0">
              <a:srgbClr val="333333">
                <a:alpha val="65000"/>
              </a:srgbClr>
            </a:outerShdw>
          </a:effectLst>
        </p:spPr>
      </p:pic>
      <p:grpSp>
        <p:nvGrpSpPr>
          <p:cNvPr id="198" name="Group 4"/>
          <p:cNvGrpSpPr/>
          <p:nvPr/>
        </p:nvGrpSpPr>
        <p:grpSpPr>
          <a:xfrm>
            <a:off x="2854800" y="4373280"/>
            <a:ext cx="2432520" cy="2295720"/>
            <a:chOff x="2854800" y="4373280"/>
            <a:chExt cx="2432520" cy="2295720"/>
          </a:xfrm>
        </p:grpSpPr>
        <p:pic>
          <p:nvPicPr>
            <p:cNvPr id="199" name="Picture 16"/>
            <p:cNvPicPr/>
            <p:nvPr/>
          </p:nvPicPr>
          <p:blipFill>
            <a:blip r:embed="rId3"/>
            <a:stretch/>
          </p:blipFill>
          <p:spPr>
            <a:xfrm>
              <a:off x="2854800" y="4376520"/>
              <a:ext cx="1621800" cy="2292480"/>
            </a:xfrm>
            <a:prstGeom prst="rect">
              <a:avLst/>
            </a:prstGeom>
            <a:ln>
              <a:noFill/>
            </a:ln>
            <a:effectLst>
              <a:outerShdw blurRad="292100" dist="139498" dir="2700000" algn="tl" rotWithShape="0">
                <a:srgbClr val="333333">
                  <a:alpha val="65000"/>
                </a:srgbClr>
              </a:outerShdw>
            </a:effectLst>
          </p:spPr>
        </p:pic>
        <p:pic>
          <p:nvPicPr>
            <p:cNvPr id="200" name="Picture 18"/>
            <p:cNvPicPr/>
            <p:nvPr/>
          </p:nvPicPr>
          <p:blipFill>
            <a:blip r:embed="rId4"/>
            <a:stretch/>
          </p:blipFill>
          <p:spPr>
            <a:xfrm>
              <a:off x="3211200" y="4376520"/>
              <a:ext cx="1621800" cy="2292480"/>
            </a:xfrm>
            <a:prstGeom prst="rect">
              <a:avLst/>
            </a:prstGeom>
            <a:ln>
              <a:noFill/>
            </a:ln>
            <a:effectLst>
              <a:outerShdw blurRad="292100" dist="139498" dir="2700000" algn="tl" rotWithShape="0">
                <a:srgbClr val="333333">
                  <a:alpha val="65000"/>
                </a:srgbClr>
              </a:outerShdw>
            </a:effectLst>
          </p:spPr>
        </p:pic>
        <p:pic>
          <p:nvPicPr>
            <p:cNvPr id="201" name="Picture 20"/>
            <p:cNvPicPr/>
            <p:nvPr/>
          </p:nvPicPr>
          <p:blipFill>
            <a:blip r:embed="rId5"/>
            <a:stretch/>
          </p:blipFill>
          <p:spPr>
            <a:xfrm>
              <a:off x="3632760" y="4373280"/>
              <a:ext cx="1654560" cy="2292480"/>
            </a:xfrm>
            <a:prstGeom prst="rect">
              <a:avLst/>
            </a:prstGeom>
            <a:ln>
              <a:noFill/>
            </a:ln>
            <a:effectLst>
              <a:outerShdw blurRad="292100" dist="139498" dir="2700000" algn="tl" rotWithShape="0">
                <a:srgbClr val="333333">
                  <a:alpha val="65000"/>
                </a:srgbClr>
              </a:outerShdw>
            </a:effectLst>
          </p:spPr>
        </p:pic>
      </p:grpSp>
      <p:pic>
        <p:nvPicPr>
          <p:cNvPr id="202" name="Picture 21"/>
          <p:cNvPicPr/>
          <p:nvPr/>
        </p:nvPicPr>
        <p:blipFill>
          <a:blip r:embed="rId6"/>
          <a:stretch/>
        </p:blipFill>
        <p:spPr>
          <a:xfrm>
            <a:off x="5842440" y="4353120"/>
            <a:ext cx="1528200" cy="2292480"/>
          </a:xfrm>
          <a:prstGeom prst="rect">
            <a:avLst/>
          </a:prstGeom>
          <a:ln>
            <a:noFill/>
          </a:ln>
          <a:effectLst>
            <a:outerShdw blurRad="292100" dist="139498" dir="2700000" algn="tl" rotWithShape="0">
              <a:srgbClr val="333333">
                <a:alpha val="65000"/>
              </a:srgbClr>
            </a:outerShdw>
          </a:effectLst>
        </p:spPr>
      </p:pic>
      <p:pic>
        <p:nvPicPr>
          <p:cNvPr id="203" name="Picture 22"/>
          <p:cNvPicPr/>
          <p:nvPr/>
        </p:nvPicPr>
        <p:blipFill>
          <a:blip r:embed="rId7"/>
          <a:stretch/>
        </p:blipFill>
        <p:spPr>
          <a:xfrm>
            <a:off x="7925760" y="4373280"/>
            <a:ext cx="1591920" cy="2254320"/>
          </a:xfrm>
          <a:prstGeom prst="rect">
            <a:avLst/>
          </a:prstGeom>
          <a:ln>
            <a:noFill/>
          </a:ln>
          <a:effectLst>
            <a:outerShdw blurRad="292100" dist="139498" dir="2700000" algn="tl" rotWithShape="0">
              <a:srgbClr val="333333">
                <a:alpha val="65000"/>
              </a:srgbClr>
            </a:outerShdw>
          </a:effectLst>
        </p:spPr>
      </p:pic>
      <p:pic>
        <p:nvPicPr>
          <p:cNvPr id="204" name="Picture 23"/>
          <p:cNvPicPr/>
          <p:nvPr/>
        </p:nvPicPr>
        <p:blipFill>
          <a:blip r:embed="rId8"/>
          <a:stretch/>
        </p:blipFill>
        <p:spPr>
          <a:xfrm>
            <a:off x="10057680" y="4373280"/>
            <a:ext cx="1586880" cy="2245680"/>
          </a:xfrm>
          <a:prstGeom prst="rect">
            <a:avLst/>
          </a:prstGeom>
          <a:ln>
            <a:noFill/>
          </a:ln>
          <a:effectLst>
            <a:outerShdw blurRad="292100" dist="139498" dir="2700000" algn="tl" rotWithShape="0">
              <a:srgbClr val="333333">
                <a:alpha val="65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Shape 1"/>
          <p:cNvSpPr txBox="1"/>
          <p:nvPr/>
        </p:nvSpPr>
        <p:spPr>
          <a:xfrm>
            <a:off x="670680" y="1599259"/>
            <a:ext cx="10591560" cy="3106800"/>
          </a:xfrm>
          <a:prstGeom prst="rect">
            <a:avLst/>
          </a:prstGeom>
          <a:noFill/>
          <a:ln>
            <a:noFill/>
          </a:ln>
        </p:spPr>
        <p:txBody>
          <a:bodyPr lIns="90000" tIns="45000" rIns="90000" bIns="45000">
            <a:noAutofit/>
          </a:bodyPr>
          <a:lstStyle/>
          <a:p>
            <a:pPr marL="343080" indent="-342720">
              <a:lnSpc>
                <a:spcPct val="100000"/>
              </a:lnSpc>
              <a:buClr>
                <a:srgbClr val="000000"/>
              </a:buClr>
              <a:buFont typeface="Arial"/>
              <a:buChar char="•"/>
            </a:pPr>
            <a:r>
              <a:rPr lang="en-US" sz="2000" b="0" strike="noStrike" spc="-1" dirty="0">
                <a:solidFill>
                  <a:srgbClr val="000000"/>
                </a:solidFill>
                <a:latin typeface="Calibri"/>
                <a:ea typeface="Arial"/>
              </a:rPr>
              <a:t>2-3 October:           2nd International Conference on Central Asia (ICCA) 2020, co-organized with 			the Silk Road Analytical and Research Center of the Ala-Too University</a:t>
            </a:r>
            <a:endParaRPr lang="en-US" sz="2000" b="0" strike="noStrike" spc="-1" dirty="0">
              <a:solidFill>
                <a:srgbClr val="000000"/>
              </a:solidFill>
              <a:latin typeface="Calibri"/>
            </a:endParaRPr>
          </a:p>
          <a:p>
            <a:pPr>
              <a:lnSpc>
                <a:spcPct val="100000"/>
              </a:lnSpc>
            </a:pPr>
            <a:endParaRPr lang="en-US" sz="2000" b="0" strike="noStrike" spc="-1" dirty="0">
              <a:solidFill>
                <a:srgbClr val="000000"/>
              </a:solidFill>
              <a:latin typeface="Calibri"/>
            </a:endParaRPr>
          </a:p>
          <a:p>
            <a:pPr marL="343080" indent="-342720">
              <a:lnSpc>
                <a:spcPct val="100000"/>
              </a:lnSpc>
              <a:buClr>
                <a:srgbClr val="000000"/>
              </a:buClr>
              <a:buFont typeface="Arial"/>
              <a:buChar char="•"/>
            </a:pPr>
            <a:r>
              <a:rPr lang="en-US" sz="2000" b="0" strike="noStrike" spc="-1" dirty="0">
                <a:solidFill>
                  <a:srgbClr val="000000"/>
                </a:solidFill>
                <a:latin typeface="Calibri"/>
                <a:ea typeface="Arial"/>
              </a:rPr>
              <a:t>16-17 October:      Interdisciplinary Conference on “Value Transformation in Central Asia” co-				organized with Friedrich Ebert Foundation</a:t>
            </a:r>
            <a:endParaRPr lang="en-US" sz="2000" b="0" strike="noStrike" spc="-1" dirty="0">
              <a:solidFill>
                <a:srgbClr val="000000"/>
              </a:solidFill>
              <a:latin typeface="Calibri"/>
            </a:endParaRPr>
          </a:p>
          <a:p>
            <a:pPr>
              <a:lnSpc>
                <a:spcPct val="100000"/>
              </a:lnSpc>
            </a:pPr>
            <a:endParaRPr lang="en-US" sz="2000" b="0" strike="noStrike" spc="-1" dirty="0">
              <a:solidFill>
                <a:srgbClr val="000000"/>
              </a:solidFill>
              <a:latin typeface="Calibri"/>
            </a:endParaRPr>
          </a:p>
          <a:p>
            <a:pPr marL="343080" indent="-342720">
              <a:lnSpc>
                <a:spcPct val="100000"/>
              </a:lnSpc>
              <a:buClr>
                <a:srgbClr val="000000"/>
              </a:buClr>
              <a:buFont typeface="Arial"/>
              <a:buChar char="•"/>
            </a:pPr>
            <a:r>
              <a:rPr lang="en-US" sz="2000" b="0" strike="noStrike" spc="-1" dirty="0">
                <a:solidFill>
                  <a:srgbClr val="000000"/>
                </a:solidFill>
                <a:latin typeface="Calibri"/>
                <a:ea typeface="Arial"/>
              </a:rPr>
              <a:t>18-20 November:  Virtual Alumni/Expert Conference “The COVID-19 Crisis and its Impact on Post-			Soviet Central Asia”</a:t>
            </a:r>
            <a:endParaRPr lang="en-US" sz="2000" b="0" strike="noStrike" spc="-1" dirty="0">
              <a:solidFill>
                <a:srgbClr val="000000"/>
              </a:solidFill>
              <a:latin typeface="Calibri"/>
            </a:endParaRPr>
          </a:p>
          <a:p>
            <a:pPr>
              <a:lnSpc>
                <a:spcPct val="100000"/>
              </a:lnSpc>
            </a:pPr>
            <a:endParaRPr lang="en-US" sz="2300" b="0" strike="noStrike" spc="-1" dirty="0">
              <a:solidFill>
                <a:srgbClr val="000000"/>
              </a:solidFill>
              <a:latin typeface="Calibri"/>
            </a:endParaRPr>
          </a:p>
          <a:p>
            <a:pPr>
              <a:lnSpc>
                <a:spcPct val="100000"/>
              </a:lnSpc>
            </a:pPr>
            <a:endParaRPr lang="en-US" sz="2300" b="0" strike="noStrike" spc="-1" dirty="0">
              <a:solidFill>
                <a:srgbClr val="000000"/>
              </a:solidFill>
              <a:latin typeface="Calibri"/>
            </a:endParaRPr>
          </a:p>
        </p:txBody>
      </p:sp>
      <p:sp>
        <p:nvSpPr>
          <p:cNvPr id="206" name="CustomShape 2"/>
          <p:cNvSpPr/>
          <p:nvPr/>
        </p:nvSpPr>
        <p:spPr>
          <a:xfrm>
            <a:off x="975600" y="552600"/>
            <a:ext cx="9981720" cy="69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US" sz="4000" b="0" strike="noStrike" spc="-1">
                <a:solidFill>
                  <a:srgbClr val="FFFFFF"/>
                </a:solidFill>
                <a:latin typeface="Calibri"/>
                <a:ea typeface="Arial"/>
              </a:rPr>
              <a:t>Research and Dialogue – Conferences</a:t>
            </a:r>
            <a:endParaRPr lang="en-GB" sz="4000" b="0" strike="noStrike" spc="-1">
              <a:latin typeface="Arial"/>
            </a:endParaRPr>
          </a:p>
        </p:txBody>
      </p:sp>
      <p:pic>
        <p:nvPicPr>
          <p:cNvPr id="207" name="Picture 5"/>
          <p:cNvPicPr/>
          <p:nvPr/>
        </p:nvPicPr>
        <p:blipFill>
          <a:blip r:embed="rId2"/>
          <a:stretch/>
        </p:blipFill>
        <p:spPr>
          <a:xfrm>
            <a:off x="248400" y="4447800"/>
            <a:ext cx="3818520" cy="2088360"/>
          </a:xfrm>
          <a:prstGeom prst="rect">
            <a:avLst/>
          </a:prstGeom>
          <a:ln>
            <a:noFill/>
          </a:ln>
        </p:spPr>
      </p:pic>
      <p:pic>
        <p:nvPicPr>
          <p:cNvPr id="208" name="Picture 7"/>
          <p:cNvPicPr/>
          <p:nvPr/>
        </p:nvPicPr>
        <p:blipFill>
          <a:blip r:embed="rId3"/>
          <a:stretch/>
        </p:blipFill>
        <p:spPr>
          <a:xfrm>
            <a:off x="4280760" y="4449240"/>
            <a:ext cx="3700080" cy="2088360"/>
          </a:xfrm>
          <a:prstGeom prst="rect">
            <a:avLst/>
          </a:prstGeom>
          <a:ln>
            <a:noFill/>
          </a:ln>
        </p:spPr>
      </p:pic>
      <p:pic>
        <p:nvPicPr>
          <p:cNvPr id="209" name="Picture 9"/>
          <p:cNvPicPr/>
          <p:nvPr/>
        </p:nvPicPr>
        <p:blipFill>
          <a:blip r:embed="rId4"/>
          <a:stretch/>
        </p:blipFill>
        <p:spPr>
          <a:xfrm>
            <a:off x="8213040" y="4449240"/>
            <a:ext cx="3700080" cy="2088360"/>
          </a:xfrm>
          <a:prstGeom prst="rect">
            <a:avLst/>
          </a:prstGeom>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extShape 1"/>
          <p:cNvSpPr txBox="1"/>
          <p:nvPr/>
        </p:nvSpPr>
        <p:spPr>
          <a:xfrm>
            <a:off x="747720" y="1676520"/>
            <a:ext cx="10591560" cy="4419360"/>
          </a:xfrm>
          <a:prstGeom prst="rect">
            <a:avLst/>
          </a:prstGeom>
          <a:noFill/>
          <a:ln>
            <a:noFill/>
          </a:ln>
        </p:spPr>
        <p:txBody>
          <a:bodyPr lIns="90000" tIns="45000" rIns="90000" bIns="45000">
            <a:noAutofit/>
          </a:bodyPr>
          <a:lstStyle/>
          <a:p>
            <a:pPr marL="343080" indent="-342720">
              <a:lnSpc>
                <a:spcPct val="100000"/>
              </a:lnSpc>
              <a:buClr>
                <a:srgbClr val="000000"/>
              </a:buClr>
              <a:buFont typeface="Arial"/>
              <a:buChar char="•"/>
            </a:pPr>
            <a:r>
              <a:rPr lang="en-US" sz="2400" b="0" i="1" strike="noStrike" spc="-1" dirty="0">
                <a:solidFill>
                  <a:srgbClr val="000000"/>
                </a:solidFill>
                <a:latin typeface="Calibri"/>
                <a:ea typeface="Arial"/>
              </a:rPr>
              <a:t>23 November - 3 December: </a:t>
            </a:r>
          </a:p>
          <a:p>
            <a:pPr marL="360">
              <a:lnSpc>
                <a:spcPct val="100000"/>
              </a:lnSpc>
              <a:buClr>
                <a:srgbClr val="000000"/>
              </a:buClr>
            </a:pPr>
            <a:r>
              <a:rPr lang="en-US" sz="2400" spc="-1" dirty="0">
                <a:solidFill>
                  <a:srgbClr val="000000"/>
                </a:solidFill>
                <a:latin typeface="Calibri"/>
                <a:ea typeface="Arial"/>
              </a:rPr>
              <a:t>	</a:t>
            </a:r>
            <a:r>
              <a:rPr lang="en-US" sz="2400" b="0" strike="noStrike" spc="-1" dirty="0">
                <a:solidFill>
                  <a:srgbClr val="000000"/>
                </a:solidFill>
                <a:latin typeface="Calibri"/>
                <a:ea typeface="Arial"/>
              </a:rPr>
              <a:t>1</a:t>
            </a:r>
            <a:r>
              <a:rPr lang="en-US" sz="2400" b="0" strike="noStrike" spc="-1" baseline="30000" dirty="0">
                <a:solidFill>
                  <a:srgbClr val="000000"/>
                </a:solidFill>
                <a:latin typeface="Calibri"/>
                <a:ea typeface="Arial"/>
              </a:rPr>
              <a:t>st</a:t>
            </a:r>
            <a:r>
              <a:rPr lang="en-US" sz="2400" b="0" strike="noStrike" spc="-1" dirty="0">
                <a:solidFill>
                  <a:srgbClr val="000000"/>
                </a:solidFill>
                <a:latin typeface="Calibri"/>
                <a:ea typeface="Arial"/>
              </a:rPr>
              <a:t> Project Management Training, within the framework of cooperation with </a:t>
            </a:r>
            <a:r>
              <a:rPr lang="en-US" sz="2400" spc="-1" dirty="0">
                <a:solidFill>
                  <a:srgbClr val="000000"/>
                </a:solidFill>
                <a:latin typeface="Calibri"/>
                <a:ea typeface="Arial"/>
              </a:rPr>
              <a:t>	</a:t>
            </a:r>
            <a:r>
              <a:rPr lang="en-US" sz="2400" b="0" strike="noStrike" spc="-1" dirty="0">
                <a:solidFill>
                  <a:srgbClr val="000000"/>
                </a:solidFill>
                <a:latin typeface="Calibri"/>
                <a:ea typeface="Arial"/>
              </a:rPr>
              <a:t>Latvian National Project Management Association (LNPMA) </a:t>
            </a:r>
          </a:p>
          <a:p>
            <a:pPr marL="343080" indent="-342720">
              <a:lnSpc>
                <a:spcPct val="100000"/>
              </a:lnSpc>
              <a:buClr>
                <a:srgbClr val="000000"/>
              </a:buClr>
              <a:buFont typeface="Arial"/>
              <a:buChar char="•"/>
            </a:pPr>
            <a:endParaRPr lang="en-US" sz="2400" b="0" strike="noStrike" spc="-1" dirty="0">
              <a:solidFill>
                <a:srgbClr val="000000"/>
              </a:solidFill>
              <a:latin typeface="Calibri"/>
            </a:endParaRPr>
          </a:p>
          <a:p>
            <a:pPr marL="1257660" lvl="2" indent="-342900">
              <a:buClr>
                <a:srgbClr val="000000"/>
              </a:buClr>
              <a:buFont typeface="Wingdings" panose="05000000000000000000" pitchFamily="2" charset="2"/>
              <a:buChar char="Ø"/>
            </a:pPr>
            <a:r>
              <a:rPr lang="en-US" sz="2000" b="0" strike="noStrike" spc="-1" dirty="0">
                <a:solidFill>
                  <a:srgbClr val="000000"/>
                </a:solidFill>
                <a:latin typeface="Calibri"/>
                <a:ea typeface="Arial"/>
              </a:rPr>
              <a:t>16 participants from Afghanistan, Kazakhstan, Kyrgyzstan, Tajikistan, and Uzbekistan</a:t>
            </a:r>
            <a:endParaRPr lang="en-US" sz="2000" b="0" strike="noStrike" spc="-1" dirty="0">
              <a:solidFill>
                <a:srgbClr val="000000"/>
              </a:solidFill>
              <a:latin typeface="Calibri"/>
            </a:endParaRPr>
          </a:p>
          <a:p>
            <a:pPr marL="1257660" lvl="2" indent="-342900">
              <a:buClr>
                <a:srgbClr val="000000"/>
              </a:buClr>
              <a:buFont typeface="Wingdings" panose="05000000000000000000" pitchFamily="2" charset="2"/>
              <a:buChar char="Ø"/>
            </a:pPr>
            <a:r>
              <a:rPr lang="en-US" sz="2000" b="0" strike="noStrike" spc="-1" dirty="0">
                <a:solidFill>
                  <a:srgbClr val="000000"/>
                </a:solidFill>
                <a:latin typeface="Calibri"/>
                <a:ea typeface="Arial"/>
              </a:rPr>
              <a:t>5 participants received grants for Official Certification (IPMA D Level) held on 3 December</a:t>
            </a:r>
            <a:endParaRPr lang="en-US" sz="2000" b="0" strike="noStrike" spc="-1" dirty="0">
              <a:solidFill>
                <a:srgbClr val="000000"/>
              </a:solidFill>
              <a:latin typeface="Calibri"/>
            </a:endParaRPr>
          </a:p>
          <a:p>
            <a:pPr marL="457200">
              <a:lnSpc>
                <a:spcPct val="100000"/>
              </a:lnSpc>
              <a:tabLst>
                <a:tab pos="0" algn="l"/>
              </a:tabLst>
            </a:pPr>
            <a:endParaRPr lang="en-US" sz="2400" b="0" strike="noStrike" spc="-1" dirty="0">
              <a:solidFill>
                <a:srgbClr val="000000"/>
              </a:solidFill>
              <a:latin typeface="Calibri"/>
            </a:endParaRPr>
          </a:p>
          <a:p>
            <a:pPr marL="343080" lvl="1" indent="-342720">
              <a:lnSpc>
                <a:spcPct val="100000"/>
              </a:lnSpc>
              <a:buClr>
                <a:srgbClr val="000000"/>
              </a:buClr>
              <a:buFont typeface="Arial"/>
              <a:buChar char="•"/>
              <a:tabLst>
                <a:tab pos="0" algn="l"/>
              </a:tabLst>
            </a:pPr>
            <a:r>
              <a:rPr lang="en-US" sz="2400" b="0" i="1" strike="noStrike" spc="-1" dirty="0">
                <a:solidFill>
                  <a:srgbClr val="000000"/>
                </a:solidFill>
                <a:latin typeface="Calibri"/>
                <a:ea typeface="Arial"/>
              </a:rPr>
              <a:t>7-11 December: </a:t>
            </a:r>
          </a:p>
          <a:p>
            <a:pPr marL="360" lvl="1">
              <a:lnSpc>
                <a:spcPct val="100000"/>
              </a:lnSpc>
              <a:buClr>
                <a:srgbClr val="000000"/>
              </a:buClr>
              <a:tabLst>
                <a:tab pos="0" algn="l"/>
              </a:tabLst>
            </a:pPr>
            <a:r>
              <a:rPr lang="en-US" sz="2400" spc="-1" dirty="0">
                <a:solidFill>
                  <a:srgbClr val="000000"/>
                </a:solidFill>
                <a:latin typeface="Calibri"/>
                <a:ea typeface="Arial"/>
              </a:rPr>
              <a:t>	</a:t>
            </a:r>
            <a:r>
              <a:rPr lang="en-US" sz="2400" b="0" strike="noStrike" spc="-1" dirty="0">
                <a:solidFill>
                  <a:srgbClr val="000000"/>
                </a:solidFill>
                <a:latin typeface="Calibri"/>
                <a:ea typeface="Arial"/>
              </a:rPr>
              <a:t>International Certificate Training Seminar on Human Right in an International 	Context </a:t>
            </a:r>
            <a:endParaRPr lang="en-US" sz="2400" b="0" strike="noStrike" spc="-1" dirty="0">
              <a:solidFill>
                <a:srgbClr val="000000"/>
              </a:solidFill>
              <a:latin typeface="Calibri"/>
            </a:endParaRPr>
          </a:p>
        </p:txBody>
      </p:sp>
      <p:sp>
        <p:nvSpPr>
          <p:cNvPr id="211" name="CustomShape 2"/>
          <p:cNvSpPr/>
          <p:nvPr/>
        </p:nvSpPr>
        <p:spPr>
          <a:xfrm>
            <a:off x="975600" y="552600"/>
            <a:ext cx="9981720" cy="69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US" sz="4000" b="0" strike="noStrike" spc="-1">
                <a:solidFill>
                  <a:srgbClr val="FFFFFF"/>
                </a:solidFill>
                <a:latin typeface="Calibri"/>
                <a:ea typeface="Arial"/>
              </a:rPr>
              <a:t>Professional Training</a:t>
            </a:r>
            <a:endParaRPr lang="en-GB" sz="4000" b="0" strike="noStrike" spc="-1">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CustomShape 1"/>
          <p:cNvSpPr/>
          <p:nvPr/>
        </p:nvSpPr>
        <p:spPr>
          <a:xfrm>
            <a:off x="0" y="574200"/>
            <a:ext cx="12161520" cy="797040"/>
          </a:xfrm>
          <a:prstGeom prst="rect">
            <a:avLst/>
          </a:prstGeom>
          <a:noFill/>
          <a:ln>
            <a:noFill/>
          </a:ln>
        </p:spPr>
        <p:style>
          <a:lnRef idx="0">
            <a:scrgbClr r="0" g="0" b="0"/>
          </a:lnRef>
          <a:fillRef idx="0">
            <a:scrgbClr r="0" g="0" b="0"/>
          </a:fillRef>
          <a:effectRef idx="0">
            <a:scrgbClr r="0" g="0" b="0"/>
          </a:effectRef>
          <a:fontRef idx="minor"/>
        </p:style>
      </p:sp>
      <p:sp>
        <p:nvSpPr>
          <p:cNvPr id="213" name="CustomShape 2"/>
          <p:cNvSpPr/>
          <p:nvPr/>
        </p:nvSpPr>
        <p:spPr>
          <a:xfrm>
            <a:off x="975600" y="609480"/>
            <a:ext cx="9981720" cy="69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4000" b="0" strike="noStrike" spc="-1">
                <a:solidFill>
                  <a:srgbClr val="FFFFFF"/>
                </a:solidFill>
                <a:latin typeface="Calibri"/>
                <a:ea typeface="Arial"/>
              </a:rPr>
              <a:t>International Cooperation &amp; Partnerships</a:t>
            </a:r>
            <a:endParaRPr lang="en-GB" sz="4000" b="0" strike="noStrike" spc="-1">
              <a:latin typeface="Arial"/>
            </a:endParaRPr>
          </a:p>
        </p:txBody>
      </p:sp>
      <p:sp>
        <p:nvSpPr>
          <p:cNvPr id="214" name="CustomShape 3"/>
          <p:cNvSpPr/>
          <p:nvPr/>
        </p:nvSpPr>
        <p:spPr>
          <a:xfrm>
            <a:off x="680400" y="1262880"/>
            <a:ext cx="10996560" cy="3389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Aft>
                <a:spcPts val="1200"/>
              </a:spcAft>
            </a:pPr>
            <a:r>
              <a:rPr lang="en-US" sz="2200" i="1" strike="noStrike" spc="-1" dirty="0">
                <a:solidFill>
                  <a:srgbClr val="000000"/>
                </a:solidFill>
                <a:latin typeface="Calibri"/>
                <a:ea typeface="Arial"/>
              </a:rPr>
              <a:t>Joint Events:</a:t>
            </a:r>
            <a:endParaRPr lang="en-GB" sz="2200" i="1" strike="noStrike" spc="-1" dirty="0">
              <a:latin typeface="Arial"/>
            </a:endParaRPr>
          </a:p>
          <a:p>
            <a:pPr marL="343080" indent="-342720">
              <a:lnSpc>
                <a:spcPct val="100000"/>
              </a:lnSpc>
              <a:spcAft>
                <a:spcPts val="1200"/>
              </a:spcAft>
              <a:buClr>
                <a:srgbClr val="000000"/>
              </a:buClr>
              <a:buFont typeface="Arial"/>
              <a:buChar char="•"/>
            </a:pPr>
            <a:r>
              <a:rPr lang="en-US" sz="2000" b="1" strike="noStrike" spc="-1" dirty="0">
                <a:solidFill>
                  <a:srgbClr val="000000"/>
                </a:solidFill>
                <a:latin typeface="Calibri"/>
                <a:ea typeface="Arial"/>
              </a:rPr>
              <a:t>17-23 August:            Third ECPR-OSCE/ODIHR Summer School on Political Parties and Democracy </a:t>
            </a:r>
            <a:r>
              <a:rPr lang="en-US" sz="2000" strike="noStrike" spc="-1" dirty="0">
                <a:solidFill>
                  <a:srgbClr val="000000"/>
                </a:solidFill>
                <a:latin typeface="Calibri"/>
                <a:ea typeface="Arial"/>
              </a:rPr>
              <a:t>For researchers</a:t>
            </a:r>
            <a:r>
              <a:rPr lang="en-US" sz="2000" b="0" strike="noStrike" spc="-1" dirty="0">
                <a:solidFill>
                  <a:srgbClr val="000000"/>
                </a:solidFill>
                <a:latin typeface="Calibri"/>
                <a:ea typeface="Arial"/>
              </a:rPr>
              <a:t>, practitioners, and civil society leaders from Albania, Bulgaria, Croatia, Czechia, Georgia, Kazakhstan, Kyrgyzstan, Poland, Romania, Russia, Serbia, Slovakia, Tajikistan, Turkmenistan and Ukraine</a:t>
            </a:r>
            <a:endParaRPr lang="en-GB" sz="2000" b="0" strike="noStrike" spc="-1" dirty="0">
              <a:latin typeface="Arial"/>
            </a:endParaRPr>
          </a:p>
          <a:p>
            <a:pPr marL="343080" indent="-342720">
              <a:lnSpc>
                <a:spcPct val="100000"/>
              </a:lnSpc>
              <a:spcAft>
                <a:spcPts val="1200"/>
              </a:spcAft>
              <a:buClr>
                <a:srgbClr val="000000"/>
              </a:buClr>
              <a:buFont typeface="Arial"/>
              <a:buChar char="•"/>
            </a:pPr>
            <a:r>
              <a:rPr lang="en-US" sz="2000" b="1" strike="noStrike" spc="-1" dirty="0">
                <a:solidFill>
                  <a:srgbClr val="000000"/>
                </a:solidFill>
                <a:latin typeface="Calibri"/>
                <a:ea typeface="Arial"/>
              </a:rPr>
              <a:t>21-26 September:    Third School for Young Analytics Cabar.asia </a:t>
            </a:r>
            <a:r>
              <a:rPr lang="en-US" sz="2000" b="1" spc="-1" dirty="0">
                <a:solidFill>
                  <a:srgbClr val="000000"/>
                </a:solidFill>
                <a:latin typeface="Calibri"/>
                <a:ea typeface="Arial"/>
              </a:rPr>
              <a:t>                                                             </a:t>
            </a:r>
            <a:r>
              <a:rPr lang="en-US" sz="2000" spc="-1" dirty="0">
                <a:solidFill>
                  <a:srgbClr val="000000"/>
                </a:solidFill>
                <a:latin typeface="Calibri"/>
                <a:ea typeface="Arial"/>
              </a:rPr>
              <a:t>F</a:t>
            </a:r>
            <a:r>
              <a:rPr lang="en-US" sz="2000" b="0" strike="noStrike" spc="-1" dirty="0">
                <a:solidFill>
                  <a:srgbClr val="000000"/>
                </a:solidFill>
                <a:latin typeface="Calibri"/>
                <a:ea typeface="Arial"/>
              </a:rPr>
              <a:t>or young researchers from Kazakhstan, Kyrgyzstan, Tajikistan, and Uzbekistan; to improve skills in policy analysis on topics related to development in Central Asia</a:t>
            </a:r>
            <a:endParaRPr lang="en-GB" sz="2000" b="0" strike="noStrike" spc="-1" dirty="0">
              <a:latin typeface="Arial"/>
            </a:endParaRPr>
          </a:p>
          <a:p>
            <a:pPr>
              <a:lnSpc>
                <a:spcPct val="100000"/>
              </a:lnSpc>
            </a:pPr>
            <a:endParaRPr lang="en-GB" sz="2000" b="0" strike="noStrike" spc="-1" dirty="0">
              <a:latin typeface="Arial"/>
            </a:endParaRPr>
          </a:p>
          <a:p>
            <a:pPr>
              <a:lnSpc>
                <a:spcPct val="100000"/>
              </a:lnSpc>
            </a:pPr>
            <a:endParaRPr lang="en-GB" sz="2000" b="0" strike="noStrike" spc="-1" dirty="0">
              <a:latin typeface="Arial"/>
            </a:endParaRPr>
          </a:p>
          <a:p>
            <a:pPr>
              <a:lnSpc>
                <a:spcPct val="100000"/>
              </a:lnSpc>
            </a:pPr>
            <a:endParaRPr lang="en-GB" sz="2000" b="0" strike="noStrike" spc="-1" dirty="0">
              <a:latin typeface="Arial"/>
            </a:endParaRPr>
          </a:p>
          <a:p>
            <a:pPr>
              <a:lnSpc>
                <a:spcPct val="100000"/>
              </a:lnSpc>
            </a:pPr>
            <a:endParaRPr lang="en-GB" sz="2000" b="0" strike="noStrike" spc="-1" dirty="0">
              <a:latin typeface="Arial"/>
            </a:endParaRPr>
          </a:p>
          <a:p>
            <a:pPr>
              <a:lnSpc>
                <a:spcPct val="100000"/>
              </a:lnSpc>
            </a:pPr>
            <a:endParaRPr lang="en-GB" sz="2000" b="0" strike="noStrike" spc="-1" dirty="0">
              <a:latin typeface="Arial"/>
            </a:endParaRPr>
          </a:p>
        </p:txBody>
      </p:sp>
      <p:pic>
        <p:nvPicPr>
          <p:cNvPr id="215" name="Picture 12"/>
          <p:cNvPicPr/>
          <p:nvPr/>
        </p:nvPicPr>
        <p:blipFill>
          <a:blip r:embed="rId3"/>
          <a:srcRect l="14864" t="12308" r="14864" b="15538"/>
          <a:stretch/>
        </p:blipFill>
        <p:spPr>
          <a:xfrm>
            <a:off x="1544400" y="4276800"/>
            <a:ext cx="4176000" cy="2412000"/>
          </a:xfrm>
          <a:prstGeom prst="rect">
            <a:avLst/>
          </a:prstGeom>
          <a:ln>
            <a:noFill/>
          </a:ln>
        </p:spPr>
      </p:pic>
      <p:pic>
        <p:nvPicPr>
          <p:cNvPr id="216" name="Picture 2"/>
          <p:cNvPicPr/>
          <p:nvPr/>
        </p:nvPicPr>
        <p:blipFill>
          <a:blip r:embed="rId4"/>
          <a:srcRect l="2462" t="3800" r="2907" b="4852"/>
          <a:stretch/>
        </p:blipFill>
        <p:spPr>
          <a:xfrm>
            <a:off x="6706440" y="4263480"/>
            <a:ext cx="4233960" cy="2412000"/>
          </a:xfrm>
          <a:prstGeom prst="rect">
            <a:avLst/>
          </a:prstGeom>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TextShape 1"/>
          <p:cNvSpPr txBox="1"/>
          <p:nvPr/>
        </p:nvSpPr>
        <p:spPr>
          <a:xfrm>
            <a:off x="176400" y="2925000"/>
            <a:ext cx="11809080" cy="3756960"/>
          </a:xfrm>
          <a:prstGeom prst="rect">
            <a:avLst/>
          </a:prstGeom>
          <a:noFill/>
          <a:ln>
            <a:noFill/>
          </a:ln>
        </p:spPr>
        <p:txBody>
          <a:bodyPr lIns="90000" tIns="45000" rIns="90000" bIns="45000">
            <a:noAutofit/>
          </a:bodyPr>
          <a:lstStyle/>
          <a:p>
            <a:pPr>
              <a:lnSpc>
                <a:spcPct val="100000"/>
              </a:lnSpc>
              <a:spcAft>
                <a:spcPts val="1200"/>
              </a:spcAft>
              <a:tabLst>
                <a:tab pos="0" algn="l"/>
              </a:tabLst>
            </a:pPr>
            <a:r>
              <a:rPr lang="en-US" b="0" i="1" strike="noStrike" spc="-1" dirty="0">
                <a:solidFill>
                  <a:srgbClr val="000000"/>
                </a:solidFill>
                <a:latin typeface="Calibri"/>
                <a:ea typeface="Arial"/>
              </a:rPr>
              <a:t>* OSCE Academy now included into the World Higher Education Database (WHED) portal. In collaboration with UNESCO, the IAU WHED Portal is the global reference tool for higher education systems, credentials and institutions (HEIs).</a:t>
            </a:r>
            <a:endParaRPr lang="en-US" b="0" i="1" strike="noStrike" spc="-1" dirty="0">
              <a:solidFill>
                <a:srgbClr val="000000"/>
              </a:solidFill>
              <a:latin typeface="Calibri"/>
            </a:endParaRPr>
          </a:p>
          <a:p>
            <a:pPr algn="ctr">
              <a:lnSpc>
                <a:spcPct val="100000"/>
              </a:lnSpc>
              <a:tabLst>
                <a:tab pos="0" algn="l"/>
              </a:tabLst>
            </a:pPr>
            <a:r>
              <a:rPr lang="en-US" i="1" u="sng" strike="noStrike" spc="-1" dirty="0">
                <a:solidFill>
                  <a:srgbClr val="000000"/>
                </a:solidFill>
                <a:latin typeface="Calibri"/>
                <a:ea typeface="Arial"/>
              </a:rPr>
              <a:t>New Partnerships:</a:t>
            </a:r>
            <a:endParaRPr lang="en-US" i="1" u="sng" strike="noStrike" spc="-1" dirty="0">
              <a:solidFill>
                <a:srgbClr val="000000"/>
              </a:solidFill>
              <a:latin typeface="Calibri"/>
            </a:endParaRPr>
          </a:p>
          <a:p>
            <a:pPr marL="343080" indent="-342720">
              <a:lnSpc>
                <a:spcPct val="100000"/>
              </a:lnSpc>
              <a:buClr>
                <a:srgbClr val="000000"/>
              </a:buClr>
              <a:buFont typeface="Arial"/>
              <a:buChar char="•"/>
              <a:tabLst>
                <a:tab pos="0" algn="l"/>
              </a:tabLst>
            </a:pPr>
            <a:r>
              <a:rPr lang="en-US" b="0" strike="noStrike" spc="-1" dirty="0">
                <a:solidFill>
                  <a:srgbClr val="000000"/>
                </a:solidFill>
                <a:latin typeface="Calibri"/>
                <a:ea typeface="Arial"/>
              </a:rPr>
              <a:t>Central Asian Barometer, Kyrgyzstan</a:t>
            </a:r>
            <a:endParaRPr lang="en-US" b="0" strike="noStrike" spc="-1" dirty="0">
              <a:solidFill>
                <a:srgbClr val="000000"/>
              </a:solidFill>
              <a:latin typeface="Calibri"/>
            </a:endParaRPr>
          </a:p>
          <a:p>
            <a:pPr marL="343080" indent="-342720">
              <a:lnSpc>
                <a:spcPct val="100000"/>
              </a:lnSpc>
              <a:buClr>
                <a:srgbClr val="000000"/>
              </a:buClr>
              <a:buFont typeface="Arial"/>
              <a:buChar char="•"/>
              <a:tabLst>
                <a:tab pos="0" algn="l"/>
              </a:tabLst>
            </a:pPr>
            <a:r>
              <a:rPr lang="en-US" b="0" strike="noStrike" spc="-1" dirty="0" err="1">
                <a:solidFill>
                  <a:srgbClr val="000000"/>
                </a:solidFill>
                <a:latin typeface="Calibri"/>
                <a:ea typeface="Arial"/>
              </a:rPr>
              <a:t>Steinbeis</a:t>
            </a:r>
            <a:r>
              <a:rPr lang="en-US" b="0" strike="noStrike" spc="-1" dirty="0">
                <a:solidFill>
                  <a:srgbClr val="000000"/>
                </a:solidFill>
                <a:latin typeface="Calibri"/>
                <a:ea typeface="Arial"/>
              </a:rPr>
              <a:t> Institute for International Business Studies, Germany</a:t>
            </a:r>
            <a:endParaRPr lang="en-US" b="0" strike="noStrike" spc="-1" dirty="0">
              <a:solidFill>
                <a:srgbClr val="000000"/>
              </a:solidFill>
              <a:latin typeface="Calibri"/>
            </a:endParaRPr>
          </a:p>
          <a:p>
            <a:pPr marL="343080" indent="-342720">
              <a:lnSpc>
                <a:spcPct val="100000"/>
              </a:lnSpc>
              <a:buClr>
                <a:srgbClr val="000000"/>
              </a:buClr>
              <a:buFont typeface="Arial"/>
              <a:buChar char="•"/>
              <a:tabLst>
                <a:tab pos="0" algn="l"/>
              </a:tabLst>
            </a:pPr>
            <a:r>
              <a:rPr lang="en-US" b="0" strike="noStrike" spc="-1" dirty="0">
                <a:solidFill>
                  <a:srgbClr val="000000"/>
                </a:solidFill>
                <a:latin typeface="Calibri"/>
                <a:ea typeface="Arial"/>
              </a:rPr>
              <a:t>Latvian National Project Management Association</a:t>
            </a:r>
            <a:endParaRPr lang="en-US" b="0" strike="noStrike" spc="-1" dirty="0">
              <a:solidFill>
                <a:srgbClr val="000000"/>
              </a:solidFill>
              <a:latin typeface="Calibri"/>
            </a:endParaRPr>
          </a:p>
          <a:p>
            <a:pPr>
              <a:lnSpc>
                <a:spcPct val="100000"/>
              </a:lnSpc>
              <a:tabLst>
                <a:tab pos="0" algn="l"/>
              </a:tabLst>
            </a:pPr>
            <a:endParaRPr lang="en-US" b="0" strike="noStrike" spc="-1" dirty="0">
              <a:solidFill>
                <a:srgbClr val="000000"/>
              </a:solidFill>
              <a:latin typeface="Calibri"/>
            </a:endParaRPr>
          </a:p>
          <a:p>
            <a:pPr>
              <a:lnSpc>
                <a:spcPct val="100000"/>
              </a:lnSpc>
              <a:tabLst>
                <a:tab pos="0" algn="l"/>
              </a:tabLst>
            </a:pPr>
            <a:r>
              <a:rPr lang="en-US" b="0" strike="noStrike" spc="-1" dirty="0">
                <a:solidFill>
                  <a:srgbClr val="000000"/>
                </a:solidFill>
                <a:latin typeface="Calibri"/>
                <a:ea typeface="Arial"/>
              </a:rPr>
              <a:t>In process:</a:t>
            </a:r>
            <a:endParaRPr lang="en-US" b="0" strike="noStrike" spc="-1" dirty="0">
              <a:solidFill>
                <a:srgbClr val="000000"/>
              </a:solidFill>
              <a:latin typeface="Calibri"/>
            </a:endParaRPr>
          </a:p>
          <a:p>
            <a:pPr marL="343080" indent="-342720">
              <a:lnSpc>
                <a:spcPct val="100000"/>
              </a:lnSpc>
              <a:buClr>
                <a:srgbClr val="000000"/>
              </a:buClr>
              <a:buFont typeface="Arial"/>
              <a:buChar char="•"/>
              <a:tabLst>
                <a:tab pos="0" algn="l"/>
              </a:tabLst>
            </a:pPr>
            <a:r>
              <a:rPr lang="en-US" b="0" strike="noStrike" spc="-1" dirty="0">
                <a:solidFill>
                  <a:srgbClr val="000000"/>
                </a:solidFill>
                <a:latin typeface="Calibri"/>
                <a:ea typeface="Arial"/>
              </a:rPr>
              <a:t>Prolonging the Agreement on Internships (JPO) with the Ministry of Foreign Affairs of Kazakhstan</a:t>
            </a:r>
            <a:endParaRPr lang="en-US" b="0" strike="noStrike" spc="-1" dirty="0">
              <a:solidFill>
                <a:srgbClr val="000000"/>
              </a:solidFill>
              <a:latin typeface="Calibri"/>
            </a:endParaRPr>
          </a:p>
          <a:p>
            <a:pPr marL="343080" indent="-342720">
              <a:lnSpc>
                <a:spcPct val="100000"/>
              </a:lnSpc>
              <a:buClr>
                <a:srgbClr val="000000"/>
              </a:buClr>
              <a:buFont typeface="Arial"/>
              <a:buChar char="•"/>
              <a:tabLst>
                <a:tab pos="0" algn="l"/>
              </a:tabLst>
            </a:pPr>
            <a:r>
              <a:rPr lang="en-US" b="0" strike="noStrike" spc="-1" dirty="0">
                <a:solidFill>
                  <a:srgbClr val="000000"/>
                </a:solidFill>
                <a:latin typeface="Calibri"/>
                <a:ea typeface="Arial"/>
              </a:rPr>
              <a:t>Open Society Foundation, Kazakhstan</a:t>
            </a:r>
            <a:endParaRPr lang="en-US" b="0" strike="noStrike" spc="-1" dirty="0">
              <a:solidFill>
                <a:srgbClr val="000000"/>
              </a:solidFill>
              <a:latin typeface="Calibri"/>
            </a:endParaRPr>
          </a:p>
          <a:p>
            <a:pPr marL="343080" indent="-342720">
              <a:lnSpc>
                <a:spcPct val="100000"/>
              </a:lnSpc>
              <a:buClr>
                <a:srgbClr val="000000"/>
              </a:buClr>
              <a:buFont typeface="Arial"/>
              <a:buChar char="•"/>
              <a:tabLst>
                <a:tab pos="0" algn="l"/>
              </a:tabLst>
            </a:pPr>
            <a:r>
              <a:rPr lang="en-US" b="0" strike="noStrike" spc="-1" dirty="0">
                <a:solidFill>
                  <a:srgbClr val="000000"/>
                </a:solidFill>
                <a:latin typeface="Calibri"/>
                <a:ea typeface="Arial"/>
              </a:rPr>
              <a:t>Central Asia Program at the Elliott School of International Affairs, The George Washington University, USA</a:t>
            </a:r>
            <a:endParaRPr lang="en-US" b="0" strike="noStrike" spc="-1" dirty="0">
              <a:solidFill>
                <a:srgbClr val="000000"/>
              </a:solidFill>
              <a:latin typeface="Calibri"/>
            </a:endParaRPr>
          </a:p>
          <a:p>
            <a:pPr marL="343080" indent="-342720">
              <a:lnSpc>
                <a:spcPct val="100000"/>
              </a:lnSpc>
              <a:buClr>
                <a:srgbClr val="000000"/>
              </a:buClr>
              <a:buFont typeface="Arial"/>
              <a:buChar char="•"/>
              <a:tabLst>
                <a:tab pos="0" algn="l"/>
              </a:tabLst>
            </a:pPr>
            <a:r>
              <a:rPr lang="en-US" b="0" strike="noStrike" spc="-1" dirty="0">
                <a:solidFill>
                  <a:srgbClr val="000000"/>
                </a:solidFill>
                <a:latin typeface="Calibri"/>
                <a:ea typeface="Arial"/>
              </a:rPr>
              <a:t>ECOBAS (Economics and Business Administration for Society), University of Vigo, Spain</a:t>
            </a:r>
            <a:endParaRPr lang="en-US" b="0" strike="noStrike" spc="-1" dirty="0">
              <a:solidFill>
                <a:srgbClr val="000000"/>
              </a:solidFill>
              <a:latin typeface="Calibri"/>
            </a:endParaRPr>
          </a:p>
        </p:txBody>
      </p:sp>
      <p:sp>
        <p:nvSpPr>
          <p:cNvPr id="218" name="TextShape 2"/>
          <p:cNvSpPr txBox="1"/>
          <p:nvPr/>
        </p:nvSpPr>
        <p:spPr>
          <a:xfrm>
            <a:off x="759600" y="609480"/>
            <a:ext cx="10488240" cy="1235160"/>
          </a:xfrm>
          <a:prstGeom prst="rect">
            <a:avLst/>
          </a:prstGeom>
          <a:noFill/>
          <a:ln>
            <a:noFill/>
          </a:ln>
        </p:spPr>
        <p:txBody>
          <a:bodyPr lIns="90000" tIns="45000" rIns="90000" bIns="45000">
            <a:noAutofit/>
          </a:bodyPr>
          <a:lstStyle/>
          <a:p>
            <a:pPr algn="ctr">
              <a:lnSpc>
                <a:spcPct val="100000"/>
              </a:lnSpc>
            </a:pPr>
            <a:r>
              <a:rPr lang="en-US" sz="4000" b="0" strike="noStrike" spc="-1">
                <a:solidFill>
                  <a:srgbClr val="FFFFFF"/>
                </a:solidFill>
                <a:latin typeface="Calibri"/>
                <a:ea typeface="Arial"/>
              </a:rPr>
              <a:t>International Cooperation &amp; Partnerships</a:t>
            </a:r>
            <a:endParaRPr lang="en-US" sz="4000" b="0" strike="noStrike" spc="-1">
              <a:solidFill>
                <a:srgbClr val="000000"/>
              </a:solidFill>
              <a:latin typeface="Calibri"/>
            </a:endParaRPr>
          </a:p>
        </p:txBody>
      </p:sp>
      <p:pic>
        <p:nvPicPr>
          <p:cNvPr id="219" name="Picture 2" descr="https://mcusercontent.com/d759b1f92545013e342d54a20/images/83f38973-4a1e-4982-b8e0-effc7615bec6.png"/>
          <p:cNvPicPr/>
          <p:nvPr/>
        </p:nvPicPr>
        <p:blipFill>
          <a:blip r:embed="rId2"/>
          <a:stretch/>
        </p:blipFill>
        <p:spPr>
          <a:xfrm>
            <a:off x="334169" y="1436220"/>
            <a:ext cx="11493500" cy="1325160"/>
          </a:xfrm>
          <a:prstGeom prst="rect">
            <a:avLst/>
          </a:prstGeom>
          <a:ln>
            <a:noFill/>
          </a:ln>
        </p:spPr>
      </p:pic>
      <p:pic>
        <p:nvPicPr>
          <p:cNvPr id="220" name="Picture 5"/>
          <p:cNvPicPr/>
          <p:nvPr/>
        </p:nvPicPr>
        <p:blipFill>
          <a:blip r:embed="rId3"/>
          <a:stretch/>
        </p:blipFill>
        <p:spPr>
          <a:xfrm>
            <a:off x="7521120" y="3861000"/>
            <a:ext cx="1242360" cy="1058760"/>
          </a:xfrm>
          <a:prstGeom prst="rect">
            <a:avLst/>
          </a:prstGeom>
          <a:ln>
            <a:noFill/>
          </a:ln>
        </p:spPr>
      </p:pic>
      <p:pic>
        <p:nvPicPr>
          <p:cNvPr id="221" name="Picture 7"/>
          <p:cNvPicPr/>
          <p:nvPr/>
        </p:nvPicPr>
        <p:blipFill>
          <a:blip r:embed="rId4"/>
          <a:srcRect t="16208" b="20991"/>
          <a:stretch/>
        </p:blipFill>
        <p:spPr>
          <a:xfrm>
            <a:off x="9912960" y="3933000"/>
            <a:ext cx="2176560" cy="848880"/>
          </a:xfrm>
          <a:prstGeom prst="rect">
            <a:avLst/>
          </a:prstGeom>
          <a:ln>
            <a:noFill/>
          </a:ln>
        </p:spPr>
      </p:pic>
      <p:pic>
        <p:nvPicPr>
          <p:cNvPr id="222" name="Picture 9"/>
          <p:cNvPicPr/>
          <p:nvPr/>
        </p:nvPicPr>
        <p:blipFill>
          <a:blip r:embed="rId5"/>
          <a:stretch/>
        </p:blipFill>
        <p:spPr>
          <a:xfrm>
            <a:off x="8987760" y="3933000"/>
            <a:ext cx="872640" cy="872640"/>
          </a:xfrm>
          <a:prstGeom prst="rect">
            <a:avLst/>
          </a:prstGeom>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CustomShape 1"/>
          <p:cNvSpPr/>
          <p:nvPr/>
        </p:nvSpPr>
        <p:spPr>
          <a:xfrm>
            <a:off x="0" y="574200"/>
            <a:ext cx="12161520" cy="797040"/>
          </a:xfrm>
          <a:prstGeom prst="rect">
            <a:avLst/>
          </a:prstGeom>
          <a:noFill/>
          <a:ln>
            <a:noFill/>
          </a:ln>
        </p:spPr>
        <p:style>
          <a:lnRef idx="0">
            <a:scrgbClr r="0" g="0" b="0"/>
          </a:lnRef>
          <a:fillRef idx="0">
            <a:scrgbClr r="0" g="0" b="0"/>
          </a:fillRef>
          <a:effectRef idx="0">
            <a:scrgbClr r="0" g="0" b="0"/>
          </a:effectRef>
          <a:fontRef idx="minor"/>
        </p:style>
      </p:sp>
      <p:sp>
        <p:nvSpPr>
          <p:cNvPr id="224" name="CustomShape 2"/>
          <p:cNvSpPr/>
          <p:nvPr/>
        </p:nvSpPr>
        <p:spPr>
          <a:xfrm>
            <a:off x="975600" y="609480"/>
            <a:ext cx="9982440" cy="69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4000" b="0" strike="noStrike" spc="-1">
                <a:solidFill>
                  <a:srgbClr val="FFFFFF"/>
                </a:solidFill>
                <a:latin typeface="Calibri"/>
                <a:ea typeface="Arial"/>
              </a:rPr>
              <a:t>International Cooperation: </a:t>
            </a:r>
            <a:endParaRPr lang="en-GB" sz="4000" b="0" strike="noStrike" spc="-1">
              <a:latin typeface="Arial"/>
            </a:endParaRPr>
          </a:p>
        </p:txBody>
      </p:sp>
      <p:sp>
        <p:nvSpPr>
          <p:cNvPr id="225" name="CustomShape 3"/>
          <p:cNvSpPr/>
          <p:nvPr/>
        </p:nvSpPr>
        <p:spPr>
          <a:xfrm>
            <a:off x="1182256" y="1422000"/>
            <a:ext cx="10373600" cy="372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en-GB" sz="1800" b="0" strike="noStrike" spc="-1" dirty="0">
              <a:latin typeface="Arial"/>
            </a:endParaRPr>
          </a:p>
          <a:p>
            <a:pPr>
              <a:lnSpc>
                <a:spcPct val="100000"/>
              </a:lnSpc>
            </a:pPr>
            <a:r>
              <a:rPr lang="en-US" sz="2000" b="0" strike="noStrike" spc="-1" dirty="0">
                <a:solidFill>
                  <a:srgbClr val="000000"/>
                </a:solidFill>
                <a:latin typeface="Calibri"/>
                <a:ea typeface="Arial"/>
              </a:rPr>
              <a:t>In November the OSCE Academy signed two Erasmus+ Inter-Institutional Agreements under the Key Action 1 – Mobility for learners and staff – Higher Education Student and Staff Mobility</a:t>
            </a:r>
            <a:r>
              <a:rPr lang="en-US" sz="2000" b="1" strike="noStrike" spc="-1" dirty="0">
                <a:solidFill>
                  <a:srgbClr val="000000"/>
                </a:solidFill>
                <a:latin typeface="Calibri"/>
                <a:ea typeface="Arial"/>
              </a:rPr>
              <a:t> </a:t>
            </a:r>
            <a:r>
              <a:rPr lang="en-US" sz="2000" b="0" strike="noStrike" spc="-1" dirty="0">
                <a:solidFill>
                  <a:srgbClr val="000000"/>
                </a:solidFill>
                <a:latin typeface="Calibri"/>
                <a:ea typeface="Arial"/>
              </a:rPr>
              <a:t>with:</a:t>
            </a:r>
          </a:p>
          <a:p>
            <a:pPr>
              <a:lnSpc>
                <a:spcPct val="100000"/>
              </a:lnSpc>
            </a:pPr>
            <a:r>
              <a:rPr lang="en-US" sz="2000" b="1" strike="noStrike" spc="-1" dirty="0">
                <a:solidFill>
                  <a:srgbClr val="000000"/>
                </a:solidFill>
                <a:latin typeface="Calibri"/>
                <a:ea typeface="Arial"/>
              </a:rPr>
              <a:t>Albert-</a:t>
            </a:r>
            <a:r>
              <a:rPr lang="en-US" sz="2000" b="1" strike="noStrike" spc="-1" dirty="0" err="1">
                <a:solidFill>
                  <a:srgbClr val="000000"/>
                </a:solidFill>
                <a:latin typeface="Calibri"/>
                <a:ea typeface="Arial"/>
              </a:rPr>
              <a:t>Ludwigs</a:t>
            </a:r>
            <a:r>
              <a:rPr lang="en-US" sz="2000" b="1" strike="noStrike" spc="-1" dirty="0">
                <a:solidFill>
                  <a:srgbClr val="000000"/>
                </a:solidFill>
                <a:latin typeface="Calibri"/>
                <a:ea typeface="Arial"/>
              </a:rPr>
              <a:t>-Universität Freiburg</a:t>
            </a:r>
            <a:r>
              <a:rPr lang="en-US" sz="2000" strike="noStrike" spc="-1" dirty="0">
                <a:solidFill>
                  <a:srgbClr val="000000"/>
                </a:solidFill>
                <a:latin typeface="Calibri"/>
                <a:ea typeface="Arial"/>
              </a:rPr>
              <a:t>, Germany</a:t>
            </a:r>
            <a:endParaRPr lang="en-US" sz="2000" spc="-1" dirty="0">
              <a:solidFill>
                <a:srgbClr val="000000"/>
              </a:solidFill>
              <a:latin typeface="Calibri"/>
              <a:ea typeface="Arial"/>
            </a:endParaRPr>
          </a:p>
          <a:p>
            <a:pPr>
              <a:lnSpc>
                <a:spcPct val="100000"/>
              </a:lnSpc>
            </a:pPr>
            <a:r>
              <a:rPr lang="en-US" sz="2000" b="1" strike="noStrike" spc="-1" dirty="0">
                <a:solidFill>
                  <a:srgbClr val="000000"/>
                </a:solidFill>
                <a:latin typeface="Calibri"/>
                <a:ea typeface="Arial"/>
              </a:rPr>
              <a:t>Philipps-Universität Marburg</a:t>
            </a:r>
            <a:r>
              <a:rPr lang="en-US" sz="2000" b="0" strike="noStrike" spc="-1" dirty="0">
                <a:solidFill>
                  <a:srgbClr val="000000"/>
                </a:solidFill>
                <a:latin typeface="Calibri"/>
                <a:ea typeface="Arial"/>
              </a:rPr>
              <a:t>, Germany</a:t>
            </a:r>
            <a:endParaRPr lang="en-GB" sz="2000" b="0" strike="noStrike" spc="-1" dirty="0">
              <a:latin typeface="Arial"/>
            </a:endParaRPr>
          </a:p>
          <a:p>
            <a:pPr>
              <a:lnSpc>
                <a:spcPct val="100000"/>
              </a:lnSpc>
            </a:pPr>
            <a:endParaRPr lang="en-GB" sz="2000" b="0" strike="noStrike" spc="-1" dirty="0">
              <a:latin typeface="Arial"/>
            </a:endParaRPr>
          </a:p>
          <a:p>
            <a:pPr>
              <a:lnSpc>
                <a:spcPct val="100000"/>
              </a:lnSpc>
            </a:pPr>
            <a:endParaRPr lang="en-GB" sz="2000" b="0" strike="noStrike" spc="-1" dirty="0">
              <a:latin typeface="Arial"/>
            </a:endParaRPr>
          </a:p>
          <a:p>
            <a:pPr>
              <a:lnSpc>
                <a:spcPct val="100000"/>
              </a:lnSpc>
            </a:pPr>
            <a:r>
              <a:rPr lang="en-US" sz="2000" i="1" strike="noStrike" spc="-1" dirty="0">
                <a:solidFill>
                  <a:srgbClr val="000000"/>
                </a:solidFill>
                <a:latin typeface="Calibri"/>
                <a:ea typeface="Arial"/>
              </a:rPr>
              <a:t>Waiting for results from:</a:t>
            </a:r>
            <a:endParaRPr lang="en-GB" sz="2000" i="1" strike="noStrike" spc="-1" dirty="0">
              <a:latin typeface="Arial"/>
            </a:endParaRPr>
          </a:p>
          <a:p>
            <a:pPr>
              <a:lnSpc>
                <a:spcPct val="100000"/>
              </a:lnSpc>
            </a:pPr>
            <a:endParaRPr lang="en-GB" sz="2000" b="0" strike="noStrike" spc="-1" dirty="0">
              <a:latin typeface="Arial"/>
            </a:endParaRPr>
          </a:p>
          <a:p>
            <a:pPr marL="743040" lvl="1" indent="-285480">
              <a:buClr>
                <a:srgbClr val="000000"/>
              </a:buClr>
              <a:buFont typeface="Arial"/>
              <a:buChar char="•"/>
            </a:pPr>
            <a:r>
              <a:rPr lang="en-US" sz="2000" b="0" strike="noStrike" spc="-1" dirty="0">
                <a:solidFill>
                  <a:srgbClr val="000000"/>
                </a:solidFill>
                <a:latin typeface="Calibri"/>
                <a:ea typeface="Arial"/>
              </a:rPr>
              <a:t>University of Lodz (Poland)</a:t>
            </a:r>
            <a:endParaRPr lang="en-GB" sz="2000" b="0" strike="noStrike" spc="-1" dirty="0">
              <a:latin typeface="Arial"/>
            </a:endParaRPr>
          </a:p>
          <a:p>
            <a:pPr marL="743040" lvl="1" indent="-285480">
              <a:buClr>
                <a:srgbClr val="000000"/>
              </a:buClr>
              <a:buFont typeface="Arial"/>
              <a:buChar char="•"/>
            </a:pPr>
            <a:r>
              <a:rPr lang="en-US" sz="2000" b="0" strike="noStrike" spc="-1" dirty="0">
                <a:solidFill>
                  <a:srgbClr val="000000"/>
                </a:solidFill>
                <a:latin typeface="Calibri"/>
                <a:ea typeface="Arial"/>
              </a:rPr>
              <a:t>Riga Graduate School of Law (Latvia)</a:t>
            </a:r>
            <a:endParaRPr lang="en-GB" sz="2000" b="0" strike="noStrike" spc="-1" dirty="0">
              <a:latin typeface="Arial"/>
            </a:endParaRPr>
          </a:p>
          <a:p>
            <a:pPr marL="743040" lvl="1" indent="-285480">
              <a:buClr>
                <a:srgbClr val="000000"/>
              </a:buClr>
              <a:buFont typeface="Arial"/>
              <a:buChar char="•"/>
            </a:pPr>
            <a:r>
              <a:rPr lang="en-US" sz="2000" b="0" strike="noStrike" spc="-1" dirty="0">
                <a:solidFill>
                  <a:srgbClr val="000000"/>
                </a:solidFill>
                <a:latin typeface="Calibri"/>
                <a:ea typeface="Arial"/>
              </a:rPr>
              <a:t>University of Bamberg (Germany)</a:t>
            </a:r>
            <a:endParaRPr lang="en-GB" sz="2000" b="0" strike="noStrike" spc="-1" dirty="0">
              <a:latin typeface="Arial"/>
            </a:endParaRPr>
          </a:p>
          <a:p>
            <a:pPr marL="743040" lvl="1" indent="-285480">
              <a:buClr>
                <a:srgbClr val="000000"/>
              </a:buClr>
              <a:buFont typeface="Arial"/>
              <a:buChar char="•"/>
            </a:pPr>
            <a:r>
              <a:rPr lang="en-US" sz="2000" b="0" strike="noStrike" spc="-1" dirty="0">
                <a:solidFill>
                  <a:srgbClr val="000000"/>
                </a:solidFill>
                <a:latin typeface="Calibri"/>
                <a:ea typeface="Arial"/>
              </a:rPr>
              <a:t>University of Macedonia (Greece)</a:t>
            </a:r>
            <a:endParaRPr lang="en-GB" sz="2000" b="0" strike="noStrike" spc="-1" dirty="0">
              <a:latin typeface="Arial"/>
            </a:endParaRPr>
          </a:p>
          <a:p>
            <a:pPr>
              <a:lnSpc>
                <a:spcPct val="100000"/>
              </a:lnSpc>
            </a:pPr>
            <a:endParaRPr lang="en-GB" sz="2000" b="0" strike="noStrike" spc="-1" dirty="0">
              <a:latin typeface="Arial"/>
            </a:endParaRPr>
          </a:p>
          <a:p>
            <a:pPr>
              <a:lnSpc>
                <a:spcPct val="100000"/>
              </a:lnSpc>
            </a:pPr>
            <a:endParaRPr lang="en-GB" sz="2000" b="0" strike="noStrike" spc="-1" dirty="0">
              <a:latin typeface="Arial"/>
            </a:endParaRPr>
          </a:p>
          <a:p>
            <a:pPr>
              <a:lnSpc>
                <a:spcPct val="100000"/>
              </a:lnSpc>
            </a:pPr>
            <a:endParaRPr lang="en-GB" sz="2000" b="0" strike="noStrike" spc="-1" dirty="0">
              <a:latin typeface="Arial"/>
            </a:endParaRPr>
          </a:p>
          <a:p>
            <a:pPr>
              <a:lnSpc>
                <a:spcPct val="100000"/>
              </a:lnSpc>
            </a:pPr>
            <a:endParaRPr lang="en-GB" sz="2000" b="0" strike="noStrike" spc="-1" dirty="0">
              <a:latin typeface="Arial"/>
            </a:endParaRPr>
          </a:p>
          <a:p>
            <a:pPr>
              <a:lnSpc>
                <a:spcPct val="100000"/>
              </a:lnSpc>
            </a:pPr>
            <a:endParaRPr lang="en-GB" sz="2000" b="0" strike="noStrike" spc="-1" dirty="0">
              <a:latin typeface="Arial"/>
            </a:endParaRPr>
          </a:p>
          <a:p>
            <a:pPr>
              <a:lnSpc>
                <a:spcPct val="100000"/>
              </a:lnSpc>
            </a:pPr>
            <a:endParaRPr lang="en-GB" sz="2000" b="0" strike="noStrike" spc="-1" dirty="0">
              <a:latin typeface="Arial"/>
            </a:endParaRPr>
          </a:p>
        </p:txBody>
      </p:sp>
      <p:pic>
        <p:nvPicPr>
          <p:cNvPr id="226" name="Picture 9"/>
          <p:cNvPicPr/>
          <p:nvPr/>
        </p:nvPicPr>
        <p:blipFill>
          <a:blip r:embed="rId2"/>
          <a:srcRect t="13648" b="43176"/>
          <a:stretch/>
        </p:blipFill>
        <p:spPr>
          <a:xfrm>
            <a:off x="6557760" y="523440"/>
            <a:ext cx="3537720" cy="808200"/>
          </a:xfrm>
          <a:prstGeom prst="rect">
            <a:avLst/>
          </a:prstGeom>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0" y="533520"/>
            <a:ext cx="12161520" cy="752760"/>
          </a:xfrm>
          <a:prstGeom prst="rect">
            <a:avLst/>
          </a:prstGeom>
          <a:noFill/>
          <a:ln>
            <a:noFill/>
          </a:ln>
        </p:spPr>
        <p:style>
          <a:lnRef idx="0">
            <a:scrgbClr r="0" g="0" b="0"/>
          </a:lnRef>
          <a:fillRef idx="0">
            <a:scrgbClr r="0" g="0" b="0"/>
          </a:fillRef>
          <a:effectRef idx="0">
            <a:scrgbClr r="0" g="0" b="0"/>
          </a:effectRef>
          <a:fontRef idx="minor"/>
        </p:style>
      </p:sp>
      <p:sp>
        <p:nvSpPr>
          <p:cNvPr id="228" name="CustomShape 2"/>
          <p:cNvSpPr/>
          <p:nvPr/>
        </p:nvSpPr>
        <p:spPr>
          <a:xfrm>
            <a:off x="975600" y="552600"/>
            <a:ext cx="9981720" cy="69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4000" b="0" strike="noStrike" spc="-1">
                <a:solidFill>
                  <a:srgbClr val="FFFFFF"/>
                </a:solidFill>
                <a:latin typeface="Calibri"/>
                <a:ea typeface="Arial"/>
              </a:rPr>
              <a:t>Budget Projections</a:t>
            </a:r>
            <a:endParaRPr lang="en-GB" sz="4000" b="0" strike="noStrike" spc="-1">
              <a:latin typeface="Arial"/>
            </a:endParaRPr>
          </a:p>
        </p:txBody>
      </p:sp>
      <p:graphicFrame>
        <p:nvGraphicFramePr>
          <p:cNvPr id="229" name="Table 3"/>
          <p:cNvGraphicFramePr/>
          <p:nvPr/>
        </p:nvGraphicFramePr>
        <p:xfrm>
          <a:off x="594360" y="1828800"/>
          <a:ext cx="10528920" cy="2042160"/>
        </p:xfrm>
        <a:graphic>
          <a:graphicData uri="http://schemas.openxmlformats.org/drawingml/2006/table">
            <a:tbl>
              <a:tblPr/>
              <a:tblGrid>
                <a:gridCol w="34290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56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537560">
                  <a:extLst>
                    <a:ext uri="{9D8B030D-6E8A-4147-A177-3AD203B41FA5}">
                      <a16:colId xmlns:a16="http://schemas.microsoft.com/office/drawing/2014/main" val="20005"/>
                    </a:ext>
                  </a:extLst>
                </a:gridCol>
              </a:tblGrid>
              <a:tr h="487080">
                <a:tc>
                  <a:txBody>
                    <a:bodyPr/>
                    <a:lstStyle/>
                    <a:p>
                      <a:pPr>
                        <a:lnSpc>
                          <a:spcPct val="100000"/>
                        </a:lnSpc>
                      </a:pPr>
                      <a:r>
                        <a:rPr lang="en-US" sz="1600" b="1" strike="noStrike" spc="-1">
                          <a:solidFill>
                            <a:srgbClr val="FFFFFF"/>
                          </a:solidFill>
                          <a:latin typeface="Calibri"/>
                          <a:ea typeface="Arial"/>
                        </a:rPr>
                        <a:t> 2020</a:t>
                      </a:r>
                      <a:endParaRPr lang="en-GB" sz="16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en-US" sz="1600" b="1" strike="noStrike" spc="-1">
                          <a:solidFill>
                            <a:srgbClr val="FFFFFF"/>
                          </a:solidFill>
                          <a:latin typeface="Calibri"/>
                          <a:ea typeface="Arial"/>
                        </a:rPr>
                        <a:t>UB</a:t>
                      </a:r>
                      <a:endParaRPr lang="en-GB" sz="16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en-US" sz="1600" b="1" strike="noStrike" spc="-1">
                          <a:solidFill>
                            <a:srgbClr val="FFFFFF"/>
                          </a:solidFill>
                          <a:latin typeface="Calibri"/>
                          <a:ea typeface="Arial"/>
                        </a:rPr>
                        <a:t>ExB</a:t>
                      </a:r>
                      <a:endParaRPr lang="en-GB" sz="16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en-US" sz="1600" b="1" strike="noStrike" spc="-1">
                          <a:solidFill>
                            <a:srgbClr val="FFFFFF"/>
                          </a:solidFill>
                          <a:latin typeface="Calibri"/>
                          <a:ea typeface="Arial"/>
                        </a:rPr>
                        <a:t>NOR MFA / NUPI</a:t>
                      </a:r>
                      <a:endParaRPr lang="en-GB" sz="16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en-US" sz="1600" b="1" strike="noStrike" spc="-1">
                          <a:solidFill>
                            <a:srgbClr val="FFFFFF"/>
                          </a:solidFill>
                          <a:latin typeface="Calibri"/>
                          <a:ea typeface="Arial"/>
                        </a:rPr>
                        <a:t>EU / Horizon2020</a:t>
                      </a:r>
                      <a:endParaRPr lang="en-GB" sz="16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en-US" sz="1600" b="1" strike="noStrike" spc="-1">
                          <a:solidFill>
                            <a:srgbClr val="FFFFFF"/>
                          </a:solidFill>
                          <a:latin typeface="Calibri"/>
                          <a:ea typeface="Arial"/>
                        </a:rPr>
                        <a:t>Total:</a:t>
                      </a:r>
                      <a:endParaRPr lang="en-GB" sz="16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301320">
                <a:tc>
                  <a:txBody>
                    <a:bodyPr/>
                    <a:lstStyle/>
                    <a:p>
                      <a:pPr>
                        <a:lnSpc>
                          <a:spcPct val="100000"/>
                        </a:lnSpc>
                      </a:pPr>
                      <a:r>
                        <a:rPr lang="en-US" sz="1600" b="1" strike="noStrike" spc="-1">
                          <a:solidFill>
                            <a:srgbClr val="FFFFFF"/>
                          </a:solidFill>
                          <a:latin typeface="Calibri"/>
                          <a:ea typeface="Arial"/>
                        </a:rPr>
                        <a:t>Budget Planned</a:t>
                      </a:r>
                      <a:endParaRPr lang="en-GB" sz="16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r">
                        <a:lnSpc>
                          <a:spcPct val="100000"/>
                        </a:lnSpc>
                      </a:pPr>
                      <a:r>
                        <a:rPr lang="en-US" sz="1800" b="0" strike="noStrike" spc="-1">
                          <a:solidFill>
                            <a:srgbClr val="000000"/>
                          </a:solidFill>
                          <a:latin typeface="Calibri"/>
                          <a:ea typeface="Arial"/>
                        </a:rPr>
                        <a:t>480,000 €</a:t>
                      </a:r>
                      <a:endParaRPr lang="en-GB"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r">
                        <a:lnSpc>
                          <a:spcPct val="100000"/>
                        </a:lnSpc>
                      </a:pPr>
                      <a:r>
                        <a:rPr lang="en-US" sz="1800" b="0" strike="noStrike" spc="-1">
                          <a:solidFill>
                            <a:srgbClr val="000000"/>
                          </a:solidFill>
                          <a:latin typeface="Calibri"/>
                          <a:ea typeface="Arial"/>
                        </a:rPr>
                        <a:t>672,647 €</a:t>
                      </a:r>
                      <a:endParaRPr lang="en-GB"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r">
                        <a:lnSpc>
                          <a:spcPct val="100000"/>
                        </a:lnSpc>
                      </a:pPr>
                      <a:r>
                        <a:rPr lang="en-US" sz="1800" b="0" strike="noStrike" spc="-1">
                          <a:solidFill>
                            <a:srgbClr val="000000"/>
                          </a:solidFill>
                          <a:latin typeface="Calibri"/>
                          <a:ea typeface="Arial"/>
                        </a:rPr>
                        <a:t>533,322 €</a:t>
                      </a:r>
                      <a:endParaRPr lang="en-GB"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r">
                        <a:lnSpc>
                          <a:spcPct val="100000"/>
                        </a:lnSpc>
                      </a:pPr>
                      <a:r>
                        <a:rPr lang="en-US" sz="1800" b="0" strike="noStrike" spc="-1">
                          <a:solidFill>
                            <a:srgbClr val="000000"/>
                          </a:solidFill>
                          <a:latin typeface="Calibri"/>
                          <a:ea typeface="Arial"/>
                        </a:rPr>
                        <a:t>10,784 €</a:t>
                      </a:r>
                      <a:endParaRPr lang="en-GB"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r">
                        <a:lnSpc>
                          <a:spcPct val="100000"/>
                        </a:lnSpc>
                      </a:pPr>
                      <a:r>
                        <a:rPr lang="en-US" sz="1800" b="0" strike="noStrike" spc="-1">
                          <a:solidFill>
                            <a:srgbClr val="000000"/>
                          </a:solidFill>
                          <a:latin typeface="Calibri"/>
                          <a:ea typeface="Arial"/>
                        </a:rPr>
                        <a:t>1,696,753 €</a:t>
                      </a:r>
                      <a:endParaRPr lang="en-GB"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301320">
                <a:tc>
                  <a:txBody>
                    <a:bodyPr/>
                    <a:lstStyle/>
                    <a:p>
                      <a:pPr>
                        <a:lnSpc>
                          <a:spcPct val="100000"/>
                        </a:lnSpc>
                      </a:pPr>
                      <a:r>
                        <a:rPr lang="en-US" sz="1600" b="1" strike="noStrike" spc="-1">
                          <a:solidFill>
                            <a:srgbClr val="FFFFFF"/>
                          </a:solidFill>
                          <a:latin typeface="Calibri"/>
                          <a:ea typeface="Arial"/>
                        </a:rPr>
                        <a:t>Budget Revision</a:t>
                      </a:r>
                      <a:endParaRPr lang="en-GB" sz="16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r">
                        <a:lnSpc>
                          <a:spcPct val="100000"/>
                        </a:lnSpc>
                        <a:tabLst>
                          <a:tab pos="0" algn="l"/>
                        </a:tabLst>
                      </a:pPr>
                      <a:r>
                        <a:rPr lang="en-US" sz="1800" b="0" strike="noStrike" spc="-1">
                          <a:solidFill>
                            <a:srgbClr val="000000"/>
                          </a:solidFill>
                          <a:latin typeface="Calibri"/>
                          <a:ea typeface="Arial"/>
                        </a:rPr>
                        <a:t>480,000 €</a:t>
                      </a:r>
                      <a:endParaRPr lang="en-GB"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a:lnSpc>
                          <a:spcPct val="100000"/>
                        </a:lnSpc>
                      </a:pPr>
                      <a:r>
                        <a:rPr lang="en-US" sz="1800" b="1" strike="noStrike" spc="-1">
                          <a:solidFill>
                            <a:srgbClr val="000000"/>
                          </a:solidFill>
                          <a:latin typeface="Calibri"/>
                          <a:ea typeface="Arial"/>
                        </a:rPr>
                        <a:t>471,064</a:t>
                      </a:r>
                      <a:r>
                        <a:rPr lang="en-US" sz="1800" b="0" strike="noStrike" spc="-1">
                          <a:solidFill>
                            <a:srgbClr val="000000"/>
                          </a:solidFill>
                          <a:latin typeface="Calibri"/>
                          <a:ea typeface="Arial"/>
                        </a:rPr>
                        <a:t> € </a:t>
                      </a:r>
                      <a:endParaRPr lang="en-GB"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a:lnSpc>
                          <a:spcPct val="100000"/>
                        </a:lnSpc>
                      </a:pPr>
                      <a:r>
                        <a:rPr lang="en-US" sz="1800" b="0" strike="noStrike" spc="-1">
                          <a:solidFill>
                            <a:srgbClr val="000000"/>
                          </a:solidFill>
                          <a:latin typeface="Calibri"/>
                          <a:ea typeface="Arial"/>
                        </a:rPr>
                        <a:t>533,322 €</a:t>
                      </a:r>
                      <a:endParaRPr lang="en-GB"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a:lnSpc>
                          <a:spcPct val="100000"/>
                        </a:lnSpc>
                      </a:pPr>
                      <a:r>
                        <a:rPr lang="en-US" sz="1800" b="0" strike="noStrike" spc="-1">
                          <a:solidFill>
                            <a:srgbClr val="000000"/>
                          </a:solidFill>
                          <a:latin typeface="Calibri"/>
                          <a:ea typeface="Arial"/>
                        </a:rPr>
                        <a:t>13,193 €</a:t>
                      </a:r>
                      <a:endParaRPr lang="en-GB"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a:lnSpc>
                          <a:spcPct val="100000"/>
                        </a:lnSpc>
                      </a:pPr>
                      <a:r>
                        <a:rPr lang="en-US" sz="1800" b="0" strike="noStrike" spc="-1">
                          <a:solidFill>
                            <a:srgbClr val="000000"/>
                          </a:solidFill>
                          <a:latin typeface="Calibri"/>
                          <a:ea typeface="Arial"/>
                        </a:rPr>
                        <a:t>1,465,927 €</a:t>
                      </a:r>
                      <a:endParaRPr lang="en-GB"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311760">
                <a:tc>
                  <a:txBody>
                    <a:bodyPr/>
                    <a:lstStyle/>
                    <a:p>
                      <a:pPr>
                        <a:lnSpc>
                          <a:spcPct val="100000"/>
                        </a:lnSpc>
                      </a:pPr>
                      <a:r>
                        <a:rPr lang="en-US" sz="1600" b="1" strike="noStrike" spc="-1">
                          <a:solidFill>
                            <a:srgbClr val="FFFFFF"/>
                          </a:solidFill>
                          <a:latin typeface="Calibri"/>
                          <a:ea typeface="Arial"/>
                        </a:rPr>
                        <a:t>Budget Available</a:t>
                      </a:r>
                      <a:endParaRPr lang="en-GB" sz="16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r">
                        <a:lnSpc>
                          <a:spcPct val="100000"/>
                        </a:lnSpc>
                        <a:tabLst>
                          <a:tab pos="0" algn="l"/>
                        </a:tabLst>
                      </a:pPr>
                      <a:r>
                        <a:rPr lang="en-US" sz="1800" b="0" strike="noStrike" spc="-1">
                          <a:solidFill>
                            <a:srgbClr val="000000"/>
                          </a:solidFill>
                          <a:latin typeface="Calibri"/>
                          <a:ea typeface="Arial"/>
                        </a:rPr>
                        <a:t>480,000 €</a:t>
                      </a:r>
                      <a:endParaRPr lang="en-GB"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r">
                        <a:lnSpc>
                          <a:spcPct val="100000"/>
                        </a:lnSpc>
                      </a:pPr>
                      <a:r>
                        <a:rPr lang="en-US" sz="1800" b="1" strike="noStrike" spc="-1">
                          <a:solidFill>
                            <a:srgbClr val="000000"/>
                          </a:solidFill>
                          <a:latin typeface="Calibri"/>
                          <a:ea typeface="Arial"/>
                        </a:rPr>
                        <a:t>439,412</a:t>
                      </a:r>
                      <a:r>
                        <a:rPr lang="en-US" sz="1800" b="0" strike="noStrike" spc="-1">
                          <a:solidFill>
                            <a:srgbClr val="000000"/>
                          </a:solidFill>
                          <a:latin typeface="Calibri"/>
                          <a:ea typeface="Arial"/>
                        </a:rPr>
                        <a:t> € </a:t>
                      </a:r>
                      <a:endParaRPr lang="en-GB"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r">
                        <a:lnSpc>
                          <a:spcPct val="100000"/>
                        </a:lnSpc>
                      </a:pPr>
                      <a:r>
                        <a:rPr lang="en-US" sz="1800" b="0" strike="noStrike" spc="-1">
                          <a:solidFill>
                            <a:srgbClr val="000000"/>
                          </a:solidFill>
                          <a:latin typeface="Calibri"/>
                          <a:ea typeface="Arial"/>
                        </a:rPr>
                        <a:t>533,322 €</a:t>
                      </a:r>
                      <a:endParaRPr lang="en-GB"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r">
                        <a:lnSpc>
                          <a:spcPct val="100000"/>
                        </a:lnSpc>
                      </a:pPr>
                      <a:r>
                        <a:rPr lang="en-US" sz="1800" b="0" strike="noStrike" spc="-1">
                          <a:solidFill>
                            <a:srgbClr val="000000"/>
                          </a:solidFill>
                          <a:latin typeface="Calibri"/>
                          <a:ea typeface="Arial"/>
                        </a:rPr>
                        <a:t>13,193 €</a:t>
                      </a:r>
                      <a:endParaRPr lang="en-GB"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r">
                        <a:lnSpc>
                          <a:spcPct val="100000"/>
                        </a:lnSpc>
                      </a:pPr>
                      <a:r>
                        <a:rPr lang="en-US" sz="1800" b="0" strike="noStrike" spc="-1">
                          <a:solidFill>
                            <a:srgbClr val="000000"/>
                          </a:solidFill>
                          <a:latin typeface="Calibri"/>
                          <a:ea typeface="Arial"/>
                        </a:rPr>
                        <a:t>1,465,927 €</a:t>
                      </a:r>
                      <a:endParaRPr lang="en-GB"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r h="310680">
                <a:tc>
                  <a:txBody>
                    <a:bodyPr/>
                    <a:lstStyle/>
                    <a:p>
                      <a:pPr>
                        <a:lnSpc>
                          <a:spcPct val="100000"/>
                        </a:lnSpc>
                      </a:pPr>
                      <a:r>
                        <a:rPr lang="en-US" sz="1600" b="1" strike="noStrike" spc="-1">
                          <a:solidFill>
                            <a:srgbClr val="FFFFFF"/>
                          </a:solidFill>
                          <a:latin typeface="Calibri"/>
                          <a:ea typeface="Arial"/>
                        </a:rPr>
                        <a:t>Budget Expenditures</a:t>
                      </a:r>
                      <a:endParaRPr lang="en-GB" sz="16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r">
                        <a:lnSpc>
                          <a:spcPct val="100000"/>
                        </a:lnSpc>
                        <a:tabLst>
                          <a:tab pos="0" algn="l"/>
                        </a:tabLst>
                      </a:pPr>
                      <a:r>
                        <a:rPr lang="ru-RU" sz="1800" b="0" strike="noStrike" spc="-1">
                          <a:solidFill>
                            <a:srgbClr val="000000"/>
                          </a:solidFill>
                          <a:latin typeface="Calibri"/>
                          <a:ea typeface="Arial"/>
                        </a:rPr>
                        <a:t>476,924</a:t>
                      </a:r>
                      <a:r>
                        <a:rPr lang="en-US" sz="1800" b="0" strike="noStrike" spc="-1">
                          <a:solidFill>
                            <a:srgbClr val="000000"/>
                          </a:solidFill>
                          <a:latin typeface="Calibri"/>
                          <a:ea typeface="Arial"/>
                        </a:rPr>
                        <a:t> €</a:t>
                      </a:r>
                      <a:endParaRPr lang="en-GB"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a:lnSpc>
                          <a:spcPct val="100000"/>
                        </a:lnSpc>
                      </a:pPr>
                      <a:r>
                        <a:rPr lang="ru-RU" sz="1800" b="0" strike="noStrike" spc="-1">
                          <a:solidFill>
                            <a:srgbClr val="000000"/>
                          </a:solidFill>
                          <a:latin typeface="Calibri"/>
                          <a:ea typeface="Arial"/>
                        </a:rPr>
                        <a:t>3</a:t>
                      </a:r>
                      <a:r>
                        <a:rPr lang="en-US" sz="1800" b="0" strike="noStrike" spc="-1">
                          <a:solidFill>
                            <a:srgbClr val="000000"/>
                          </a:solidFill>
                          <a:latin typeface="Calibri"/>
                          <a:ea typeface="Arial"/>
                        </a:rPr>
                        <a:t>4</a:t>
                      </a:r>
                      <a:r>
                        <a:rPr lang="ru-RU" sz="1800" b="0" strike="noStrike" spc="-1">
                          <a:solidFill>
                            <a:srgbClr val="000000"/>
                          </a:solidFill>
                          <a:latin typeface="Calibri"/>
                          <a:ea typeface="Arial"/>
                        </a:rPr>
                        <a:t>5,2</a:t>
                      </a:r>
                      <a:r>
                        <a:rPr lang="en-US" sz="1800" b="0" strike="noStrike" spc="-1">
                          <a:solidFill>
                            <a:srgbClr val="000000"/>
                          </a:solidFill>
                          <a:latin typeface="Calibri"/>
                          <a:ea typeface="Arial"/>
                        </a:rPr>
                        <a:t>28€</a:t>
                      </a:r>
                      <a:endParaRPr lang="en-GB"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a:lnSpc>
                          <a:spcPct val="100000"/>
                        </a:lnSpc>
                      </a:pPr>
                      <a:r>
                        <a:rPr lang="en-US" sz="1800" b="0" strike="noStrike" spc="-1">
                          <a:solidFill>
                            <a:srgbClr val="000000"/>
                          </a:solidFill>
                          <a:latin typeface="Calibri"/>
                          <a:ea typeface="Arial"/>
                        </a:rPr>
                        <a:t> 293,280 €</a:t>
                      </a:r>
                      <a:endParaRPr lang="en-GB"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a:lnSpc>
                          <a:spcPct val="100000"/>
                        </a:lnSpc>
                      </a:pPr>
                      <a:r>
                        <a:rPr lang="en-US" sz="1800" b="0" strike="noStrike" spc="-1">
                          <a:solidFill>
                            <a:srgbClr val="000000"/>
                          </a:solidFill>
                          <a:latin typeface="Calibri"/>
                          <a:ea typeface="Arial"/>
                        </a:rPr>
                        <a:t>- €</a:t>
                      </a:r>
                      <a:endParaRPr lang="en-GB"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a:lnSpc>
                          <a:spcPct val="100000"/>
                        </a:lnSpc>
                      </a:pPr>
                      <a:r>
                        <a:rPr lang="en-US" sz="1800" b="0" strike="noStrike" spc="-1">
                          <a:solidFill>
                            <a:srgbClr val="000000"/>
                          </a:solidFill>
                          <a:latin typeface="Calibri"/>
                          <a:ea typeface="Arial"/>
                        </a:rPr>
                        <a:t> 1,115,432€</a:t>
                      </a:r>
                      <a:endParaRPr lang="en-GB"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4"/>
                  </a:ext>
                </a:extLst>
              </a:tr>
            </a:tbl>
          </a:graphicData>
        </a:graphic>
      </p:graphicFrame>
      <p:graphicFrame>
        <p:nvGraphicFramePr>
          <p:cNvPr id="230" name="Table 4"/>
          <p:cNvGraphicFramePr/>
          <p:nvPr/>
        </p:nvGraphicFramePr>
        <p:xfrm>
          <a:off x="605880" y="4228920"/>
          <a:ext cx="10528920" cy="1310640"/>
        </p:xfrm>
        <a:graphic>
          <a:graphicData uri="http://schemas.openxmlformats.org/drawingml/2006/table">
            <a:tbl>
              <a:tblPr/>
              <a:tblGrid>
                <a:gridCol w="34290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56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537560">
                  <a:extLst>
                    <a:ext uri="{9D8B030D-6E8A-4147-A177-3AD203B41FA5}">
                      <a16:colId xmlns:a16="http://schemas.microsoft.com/office/drawing/2014/main" val="20005"/>
                    </a:ext>
                  </a:extLst>
                </a:gridCol>
              </a:tblGrid>
              <a:tr h="487080">
                <a:tc>
                  <a:txBody>
                    <a:bodyPr/>
                    <a:lstStyle/>
                    <a:p>
                      <a:pPr>
                        <a:lnSpc>
                          <a:spcPct val="100000"/>
                        </a:lnSpc>
                      </a:pPr>
                      <a:r>
                        <a:rPr lang="en-US" sz="1600" b="1" strike="noStrike" spc="-1">
                          <a:solidFill>
                            <a:srgbClr val="FFFFFF"/>
                          </a:solidFill>
                          <a:latin typeface="Calibri"/>
                          <a:ea typeface="Arial"/>
                        </a:rPr>
                        <a:t> 2021</a:t>
                      </a:r>
                      <a:endParaRPr lang="en-GB" sz="16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en-US" sz="1600" b="1" strike="noStrike" spc="-1">
                          <a:solidFill>
                            <a:srgbClr val="FFFFFF"/>
                          </a:solidFill>
                          <a:latin typeface="Calibri"/>
                          <a:ea typeface="Arial"/>
                        </a:rPr>
                        <a:t>UB</a:t>
                      </a:r>
                      <a:endParaRPr lang="en-GB" sz="16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en-US" sz="1600" b="1" strike="noStrike" spc="-1">
                          <a:solidFill>
                            <a:srgbClr val="FFFFFF"/>
                          </a:solidFill>
                          <a:latin typeface="Calibri"/>
                          <a:ea typeface="Arial"/>
                        </a:rPr>
                        <a:t>ExB</a:t>
                      </a:r>
                      <a:endParaRPr lang="en-GB" sz="16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en-US" sz="1600" b="1" strike="noStrike" spc="-1">
                          <a:solidFill>
                            <a:srgbClr val="FFFFFF"/>
                          </a:solidFill>
                          <a:latin typeface="Calibri"/>
                          <a:ea typeface="Arial"/>
                        </a:rPr>
                        <a:t>NOR MFA / NUPI</a:t>
                      </a:r>
                      <a:endParaRPr lang="en-GB" sz="16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en-US" sz="1600" b="1" strike="noStrike" spc="-1">
                          <a:solidFill>
                            <a:srgbClr val="FFFFFF"/>
                          </a:solidFill>
                          <a:latin typeface="Calibri"/>
                          <a:ea typeface="Arial"/>
                        </a:rPr>
                        <a:t>EU / Horizon2020</a:t>
                      </a:r>
                      <a:endParaRPr lang="en-GB" sz="16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en-US" sz="1600" b="1" strike="noStrike" spc="-1">
                          <a:solidFill>
                            <a:srgbClr val="FFFFFF"/>
                          </a:solidFill>
                          <a:latin typeface="Calibri"/>
                          <a:ea typeface="Arial"/>
                        </a:rPr>
                        <a:t>Total:</a:t>
                      </a:r>
                      <a:endParaRPr lang="en-GB" sz="16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274680">
                <a:tc>
                  <a:txBody>
                    <a:bodyPr/>
                    <a:lstStyle/>
                    <a:p>
                      <a:pPr>
                        <a:lnSpc>
                          <a:spcPct val="100000"/>
                        </a:lnSpc>
                      </a:pPr>
                      <a:r>
                        <a:rPr lang="en-US" sz="1600" b="1" strike="noStrike" spc="-1">
                          <a:solidFill>
                            <a:srgbClr val="FFFFFF"/>
                          </a:solidFill>
                          <a:latin typeface="Calibri"/>
                          <a:ea typeface="Arial"/>
                        </a:rPr>
                        <a:t>Budget Planned</a:t>
                      </a:r>
                      <a:endParaRPr lang="en-GB" sz="16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r">
                        <a:lnSpc>
                          <a:spcPct val="100000"/>
                        </a:lnSpc>
                      </a:pPr>
                      <a:r>
                        <a:rPr lang="en-US" sz="1800" b="0" strike="noStrike" spc="-1">
                          <a:solidFill>
                            <a:srgbClr val="000000"/>
                          </a:solidFill>
                          <a:latin typeface="Calibri"/>
                          <a:ea typeface="Arial"/>
                        </a:rPr>
                        <a:t>480,000 €</a:t>
                      </a:r>
                      <a:endParaRPr lang="en-GB"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r">
                        <a:lnSpc>
                          <a:spcPct val="100000"/>
                        </a:lnSpc>
                      </a:pPr>
                      <a:r>
                        <a:rPr lang="en-US" sz="1800" b="0" strike="noStrike" spc="-1">
                          <a:solidFill>
                            <a:srgbClr val="000000"/>
                          </a:solidFill>
                          <a:latin typeface="Calibri"/>
                          <a:ea typeface="Arial"/>
                        </a:rPr>
                        <a:t>534,674 €</a:t>
                      </a:r>
                      <a:endParaRPr lang="en-GB"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r">
                        <a:lnSpc>
                          <a:spcPct val="100000"/>
                        </a:lnSpc>
                      </a:pPr>
                      <a:r>
                        <a:rPr lang="en-US" sz="1800" b="0" strike="noStrike" spc="-1">
                          <a:solidFill>
                            <a:srgbClr val="000000"/>
                          </a:solidFill>
                          <a:latin typeface="Calibri"/>
                          <a:ea typeface="Arial"/>
                        </a:rPr>
                        <a:t>553,231 €</a:t>
                      </a:r>
                      <a:endParaRPr lang="en-GB"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r">
                        <a:lnSpc>
                          <a:spcPct val="100000"/>
                        </a:lnSpc>
                      </a:pPr>
                      <a:r>
                        <a:rPr lang="en-US" sz="1800" b="0" strike="noStrike" spc="-1">
                          <a:solidFill>
                            <a:srgbClr val="000000"/>
                          </a:solidFill>
                          <a:latin typeface="Calibri"/>
                          <a:ea typeface="Arial"/>
                        </a:rPr>
                        <a:t>15,000 €</a:t>
                      </a:r>
                      <a:endParaRPr lang="en-GB"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r">
                        <a:lnSpc>
                          <a:spcPct val="100000"/>
                        </a:lnSpc>
                      </a:pPr>
                      <a:r>
                        <a:rPr lang="en-US" sz="1800" b="0" strike="noStrike" spc="-1">
                          <a:solidFill>
                            <a:srgbClr val="000000"/>
                          </a:solidFill>
                          <a:latin typeface="Calibri"/>
                          <a:ea typeface="Arial"/>
                        </a:rPr>
                        <a:t>1,582,905 €</a:t>
                      </a:r>
                      <a:endParaRPr lang="en-GB"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274680">
                <a:tc>
                  <a:txBody>
                    <a:bodyPr/>
                    <a:lstStyle/>
                    <a:p>
                      <a:pPr>
                        <a:lnSpc>
                          <a:spcPct val="100000"/>
                        </a:lnSpc>
                      </a:pPr>
                      <a:r>
                        <a:rPr lang="en-US" sz="1600" b="1" strike="noStrike" spc="-1">
                          <a:solidFill>
                            <a:srgbClr val="FFFFFF"/>
                          </a:solidFill>
                          <a:latin typeface="Calibri"/>
                          <a:ea typeface="Arial"/>
                        </a:rPr>
                        <a:t>Budget Available</a:t>
                      </a:r>
                      <a:endParaRPr lang="en-GB" sz="16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r">
                        <a:lnSpc>
                          <a:spcPct val="100000"/>
                        </a:lnSpc>
                      </a:pPr>
                      <a:r>
                        <a:rPr lang="en-US" sz="1800" b="0" strike="noStrike" spc="-1">
                          <a:solidFill>
                            <a:srgbClr val="000000"/>
                          </a:solidFill>
                          <a:latin typeface="Calibri"/>
                          <a:ea typeface="Arial"/>
                        </a:rPr>
                        <a:t>480,000 €</a:t>
                      </a:r>
                      <a:endParaRPr lang="en-GB"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a:lnSpc>
                          <a:spcPct val="100000"/>
                        </a:lnSpc>
                      </a:pPr>
                      <a:r>
                        <a:rPr lang="en-US" sz="1800" b="0" strike="noStrike" spc="-1">
                          <a:solidFill>
                            <a:srgbClr val="000000"/>
                          </a:solidFill>
                          <a:latin typeface="Calibri"/>
                          <a:ea typeface="Arial"/>
                        </a:rPr>
                        <a:t>534,674 €</a:t>
                      </a:r>
                      <a:endParaRPr lang="en-GB"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a:lnSpc>
                          <a:spcPct val="100000"/>
                        </a:lnSpc>
                      </a:pPr>
                      <a:r>
                        <a:rPr lang="en-US" sz="1800" b="0" strike="noStrike" spc="-1">
                          <a:solidFill>
                            <a:srgbClr val="000000"/>
                          </a:solidFill>
                          <a:latin typeface="Calibri"/>
                          <a:ea typeface="Arial"/>
                        </a:rPr>
                        <a:t>553,231 €</a:t>
                      </a:r>
                      <a:endParaRPr lang="en-GB"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a:lnSpc>
                          <a:spcPct val="100000"/>
                        </a:lnSpc>
                      </a:pPr>
                      <a:r>
                        <a:rPr lang="en-US" sz="1800" b="0" strike="noStrike" spc="-1">
                          <a:solidFill>
                            <a:srgbClr val="000000"/>
                          </a:solidFill>
                          <a:latin typeface="Calibri"/>
                          <a:ea typeface="Arial"/>
                        </a:rPr>
                        <a:t>15,000 €</a:t>
                      </a:r>
                      <a:endParaRPr lang="en-GB"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a:lnSpc>
                          <a:spcPct val="100000"/>
                        </a:lnSpc>
                      </a:pPr>
                      <a:r>
                        <a:rPr lang="en-US" sz="1800" b="0" strike="noStrike" spc="-1">
                          <a:solidFill>
                            <a:srgbClr val="000000"/>
                          </a:solidFill>
                          <a:latin typeface="Calibri"/>
                          <a:ea typeface="Arial"/>
                        </a:rPr>
                        <a:t>1,582,905 €</a:t>
                      </a:r>
                      <a:endParaRPr lang="en-GB"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stomShape 1"/>
          <p:cNvSpPr/>
          <p:nvPr/>
        </p:nvSpPr>
        <p:spPr>
          <a:xfrm>
            <a:off x="0" y="574200"/>
            <a:ext cx="12161520" cy="797040"/>
          </a:xfrm>
          <a:prstGeom prst="rect">
            <a:avLst/>
          </a:prstGeom>
          <a:noFill/>
          <a:ln>
            <a:noFill/>
          </a:ln>
        </p:spPr>
        <p:style>
          <a:lnRef idx="0">
            <a:scrgbClr r="0" g="0" b="0"/>
          </a:lnRef>
          <a:fillRef idx="0">
            <a:scrgbClr r="0" g="0" b="0"/>
          </a:fillRef>
          <a:effectRef idx="0">
            <a:scrgbClr r="0" g="0" b="0"/>
          </a:effectRef>
          <a:fontRef idx="minor"/>
        </p:style>
      </p:sp>
      <p:sp>
        <p:nvSpPr>
          <p:cNvPr id="146" name="CustomShape 2"/>
          <p:cNvSpPr/>
          <p:nvPr/>
        </p:nvSpPr>
        <p:spPr>
          <a:xfrm>
            <a:off x="975600" y="609480"/>
            <a:ext cx="9981720" cy="69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4000" b="0" strike="noStrike" spc="-1">
                <a:solidFill>
                  <a:srgbClr val="FFFFFF"/>
                </a:solidFill>
                <a:latin typeface="Calibri"/>
                <a:ea typeface="Arial"/>
              </a:rPr>
              <a:t>Table of Contents</a:t>
            </a:r>
            <a:endParaRPr lang="en-GB" sz="4000" b="0" strike="noStrike" spc="-1">
              <a:latin typeface="Arial"/>
            </a:endParaRPr>
          </a:p>
        </p:txBody>
      </p:sp>
      <p:sp>
        <p:nvSpPr>
          <p:cNvPr id="147" name="CustomShape 3"/>
          <p:cNvSpPr/>
          <p:nvPr/>
        </p:nvSpPr>
        <p:spPr>
          <a:xfrm>
            <a:off x="392400" y="1440720"/>
            <a:ext cx="6909480" cy="4486741"/>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marL="457560" lvl="1">
              <a:lnSpc>
                <a:spcPct val="150000"/>
              </a:lnSpc>
              <a:buClr>
                <a:srgbClr val="000000"/>
              </a:buClr>
            </a:pPr>
            <a:r>
              <a:rPr lang="en-US" sz="2400" b="0" i="1" strike="noStrike" spc="-1" dirty="0">
                <a:solidFill>
                  <a:srgbClr val="000000"/>
                </a:solidFill>
                <a:latin typeface="Calibri"/>
                <a:ea typeface="Arial"/>
              </a:rPr>
              <a:t>Covid-19 response</a:t>
            </a:r>
          </a:p>
          <a:p>
            <a:pPr marL="457560" lvl="1">
              <a:lnSpc>
                <a:spcPct val="150000"/>
              </a:lnSpc>
              <a:buClr>
                <a:srgbClr val="000000"/>
              </a:buClr>
            </a:pPr>
            <a:endParaRPr lang="en-GB" sz="2400" b="0" strike="noStrike" spc="-1" dirty="0">
              <a:latin typeface="Arial"/>
            </a:endParaRPr>
          </a:p>
          <a:p>
            <a:pPr marL="457560" lvl="1">
              <a:lnSpc>
                <a:spcPct val="114000"/>
              </a:lnSpc>
              <a:buClr>
                <a:srgbClr val="000000"/>
              </a:buClr>
            </a:pPr>
            <a:r>
              <a:rPr lang="en-US" sz="2400" b="0" strike="noStrike" spc="-1" dirty="0">
                <a:solidFill>
                  <a:srgbClr val="000000"/>
                </a:solidFill>
                <a:latin typeface="Calibri"/>
                <a:ea typeface="Arial"/>
              </a:rPr>
              <a:t>Post-Graduate Education</a:t>
            </a:r>
          </a:p>
          <a:p>
            <a:pPr marL="457560" lvl="1">
              <a:lnSpc>
                <a:spcPct val="114000"/>
              </a:lnSpc>
              <a:buClr>
                <a:srgbClr val="000000"/>
              </a:buClr>
            </a:pPr>
            <a:r>
              <a:rPr lang="en-US" sz="2400" spc="-1" dirty="0">
                <a:solidFill>
                  <a:srgbClr val="000000"/>
                </a:solidFill>
                <a:latin typeface="Calibri"/>
              </a:rPr>
              <a:t>Admission</a:t>
            </a:r>
            <a:endParaRPr lang="en-GB" sz="2400" b="0" strike="noStrike" spc="-1" dirty="0">
              <a:latin typeface="Arial"/>
            </a:endParaRPr>
          </a:p>
          <a:p>
            <a:pPr marL="457560" lvl="1">
              <a:lnSpc>
                <a:spcPct val="114000"/>
              </a:lnSpc>
              <a:buClr>
                <a:srgbClr val="000000"/>
              </a:buClr>
            </a:pPr>
            <a:r>
              <a:rPr lang="en-US" sz="2400" b="0" strike="noStrike" spc="-1" dirty="0">
                <a:solidFill>
                  <a:srgbClr val="000000"/>
                </a:solidFill>
                <a:latin typeface="Calibri"/>
                <a:ea typeface="Arial"/>
              </a:rPr>
              <a:t>Research &amp; Dialogue Initiatives</a:t>
            </a:r>
            <a:endParaRPr lang="en-GB" sz="2400" b="0" strike="noStrike" spc="-1" dirty="0">
              <a:latin typeface="Arial"/>
            </a:endParaRPr>
          </a:p>
          <a:p>
            <a:pPr marL="457560" lvl="1">
              <a:lnSpc>
                <a:spcPct val="114000"/>
              </a:lnSpc>
              <a:buClr>
                <a:srgbClr val="000000"/>
              </a:buClr>
            </a:pPr>
            <a:r>
              <a:rPr lang="en-US" sz="2400" b="0" strike="noStrike" spc="-1" dirty="0">
                <a:solidFill>
                  <a:srgbClr val="000000"/>
                </a:solidFill>
                <a:latin typeface="Calibri"/>
                <a:ea typeface="Arial"/>
              </a:rPr>
              <a:t>International Cooperation &amp; Partnerships</a:t>
            </a:r>
            <a:endParaRPr lang="en-GB" sz="2400" b="0" strike="noStrike" spc="-1" dirty="0">
              <a:latin typeface="Arial"/>
            </a:endParaRPr>
          </a:p>
          <a:p>
            <a:pPr marL="457200">
              <a:lnSpc>
                <a:spcPct val="150000"/>
              </a:lnSpc>
            </a:pPr>
            <a:endParaRPr lang="en-GB" sz="2400" b="0" strike="noStrike" spc="-1" dirty="0">
              <a:latin typeface="Arial"/>
            </a:endParaRPr>
          </a:p>
          <a:p>
            <a:pPr marL="457200">
              <a:lnSpc>
                <a:spcPct val="150000"/>
              </a:lnSpc>
            </a:pPr>
            <a:r>
              <a:rPr lang="en-US" sz="2400" b="0" strike="noStrike" spc="-1" dirty="0">
                <a:solidFill>
                  <a:srgbClr val="000000"/>
                </a:solidFill>
                <a:latin typeface="Calibri"/>
                <a:ea typeface="Arial"/>
              </a:rPr>
              <a:t>Appendix: Budget Report 2020 &amp; 					Projection for 2021</a:t>
            </a:r>
            <a:endParaRPr lang="en-GB" sz="2400" b="0" strike="noStrike" spc="-1" dirty="0">
              <a:latin typeface="Arial"/>
            </a:endParaRPr>
          </a:p>
        </p:txBody>
      </p:sp>
      <p:pic>
        <p:nvPicPr>
          <p:cNvPr id="148" name="Picture 2"/>
          <p:cNvPicPr/>
          <p:nvPr/>
        </p:nvPicPr>
        <p:blipFill>
          <a:blip r:embed="rId2"/>
          <a:stretch/>
        </p:blipFill>
        <p:spPr>
          <a:xfrm>
            <a:off x="7377120" y="1762920"/>
            <a:ext cx="4485240" cy="4485240"/>
          </a:xfrm>
          <a:prstGeom prst="rect">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CustomShape 1"/>
          <p:cNvSpPr/>
          <p:nvPr/>
        </p:nvSpPr>
        <p:spPr>
          <a:xfrm>
            <a:off x="0" y="533520"/>
            <a:ext cx="12161520" cy="752760"/>
          </a:xfrm>
          <a:prstGeom prst="rect">
            <a:avLst/>
          </a:prstGeom>
          <a:noFill/>
          <a:ln>
            <a:noFill/>
          </a:ln>
        </p:spPr>
        <p:style>
          <a:lnRef idx="0">
            <a:scrgbClr r="0" g="0" b="0"/>
          </a:lnRef>
          <a:fillRef idx="0">
            <a:scrgbClr r="0" g="0" b="0"/>
          </a:fillRef>
          <a:effectRef idx="0">
            <a:scrgbClr r="0" g="0" b="0"/>
          </a:effectRef>
          <a:fontRef idx="minor"/>
        </p:style>
      </p:sp>
      <p:sp>
        <p:nvSpPr>
          <p:cNvPr id="150" name="CustomShape 2"/>
          <p:cNvSpPr/>
          <p:nvPr/>
        </p:nvSpPr>
        <p:spPr>
          <a:xfrm>
            <a:off x="975600" y="552600"/>
            <a:ext cx="9981720" cy="69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4000" b="0" strike="noStrike" spc="-1" dirty="0">
                <a:solidFill>
                  <a:srgbClr val="FFFFFF"/>
                </a:solidFill>
                <a:latin typeface="Calibri"/>
                <a:ea typeface="Arial"/>
              </a:rPr>
              <a:t>Covid-19 Response</a:t>
            </a:r>
            <a:endParaRPr lang="en-GB" sz="4000" b="0" strike="noStrike" spc="-1" dirty="0">
              <a:latin typeface="Arial"/>
            </a:endParaRPr>
          </a:p>
        </p:txBody>
      </p:sp>
      <p:sp>
        <p:nvSpPr>
          <p:cNvPr id="151" name="CustomShape 3"/>
          <p:cNvSpPr/>
          <p:nvPr/>
        </p:nvSpPr>
        <p:spPr>
          <a:xfrm>
            <a:off x="774709" y="1166814"/>
            <a:ext cx="9981720" cy="585085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50000"/>
              </a:lnSpc>
            </a:pPr>
            <a:endParaRPr lang="en-GB" sz="1800" b="0" strike="noStrike" spc="-1" dirty="0">
              <a:latin typeface="Arial"/>
            </a:endParaRPr>
          </a:p>
          <a:p>
            <a:pPr marL="571680" indent="-571320">
              <a:lnSpc>
                <a:spcPct val="150000"/>
              </a:lnSpc>
              <a:buClr>
                <a:srgbClr val="000000"/>
              </a:buClr>
              <a:buFont typeface="Arial"/>
              <a:buChar char="•"/>
            </a:pPr>
            <a:r>
              <a:rPr lang="en-US" sz="2000" b="0" strike="noStrike" spc="-1" dirty="0">
                <a:solidFill>
                  <a:srgbClr val="000000"/>
                </a:solidFill>
                <a:latin typeface="Calibri"/>
                <a:ea typeface="Arial"/>
              </a:rPr>
              <a:t>Orders of </a:t>
            </a:r>
            <a:r>
              <a:rPr lang="en-US" sz="2000" b="0" i="1" strike="noStrike" spc="-1" dirty="0">
                <a:solidFill>
                  <a:srgbClr val="000000"/>
                </a:solidFill>
                <a:latin typeface="Calibri"/>
                <a:ea typeface="Arial"/>
              </a:rPr>
              <a:t>Ministry of Education and Sciences of the Kyrgyz Republic</a:t>
            </a:r>
            <a:r>
              <a:rPr lang="en-US" sz="2000" b="0" strike="noStrike" spc="-1" dirty="0">
                <a:solidFill>
                  <a:srgbClr val="000000"/>
                </a:solidFill>
                <a:latin typeface="Calibri"/>
                <a:ea typeface="Arial"/>
              </a:rPr>
              <a:t>:</a:t>
            </a:r>
            <a:endParaRPr lang="en-GB" sz="2000" b="0" strike="noStrike" spc="-1" dirty="0">
              <a:latin typeface="Arial"/>
            </a:endParaRPr>
          </a:p>
          <a:p>
            <a:pPr marL="1028880" lvl="1" indent="-571320">
              <a:lnSpc>
                <a:spcPct val="150000"/>
              </a:lnSpc>
              <a:buClr>
                <a:srgbClr val="000000"/>
              </a:buClr>
              <a:buFont typeface="Arial"/>
              <a:buChar char="•"/>
            </a:pPr>
            <a:r>
              <a:rPr lang="en-US" sz="1800" b="0" strike="noStrike" spc="-1" dirty="0">
                <a:solidFill>
                  <a:srgbClr val="000000"/>
                </a:solidFill>
                <a:latin typeface="Calibri"/>
                <a:ea typeface="Arial"/>
              </a:rPr>
              <a:t>from 16.03.2020 and 24.03.2020 on distance-learning</a:t>
            </a:r>
            <a:endParaRPr lang="en-GB" sz="1800" b="0" strike="noStrike" spc="-1" dirty="0">
              <a:latin typeface="Arial"/>
            </a:endParaRPr>
          </a:p>
          <a:p>
            <a:pPr marL="1028880" lvl="1" indent="-571320">
              <a:lnSpc>
                <a:spcPct val="150000"/>
              </a:lnSpc>
              <a:buClr>
                <a:srgbClr val="000000"/>
              </a:buClr>
              <a:buFont typeface="Arial"/>
              <a:buChar char="•"/>
            </a:pPr>
            <a:r>
              <a:rPr lang="en-US" sz="1800" b="0" strike="noStrike" spc="-1" dirty="0">
                <a:solidFill>
                  <a:srgbClr val="000000"/>
                </a:solidFill>
                <a:latin typeface="Calibri"/>
                <a:ea typeface="Arial"/>
              </a:rPr>
              <a:t>from 19.03.2020 on faculty and admin management</a:t>
            </a:r>
          </a:p>
          <a:p>
            <a:pPr marL="457200">
              <a:lnSpc>
                <a:spcPct val="150000"/>
              </a:lnSpc>
            </a:pPr>
            <a:endParaRPr lang="en-GB" sz="1800" b="0" strike="noStrike" spc="-1" dirty="0">
              <a:latin typeface="Arial"/>
            </a:endParaRPr>
          </a:p>
          <a:p>
            <a:pPr marL="571680" indent="-571320">
              <a:lnSpc>
                <a:spcPct val="150000"/>
              </a:lnSpc>
              <a:buClr>
                <a:srgbClr val="000000"/>
              </a:buClr>
              <a:buFont typeface="Arial"/>
              <a:buChar char="•"/>
            </a:pPr>
            <a:r>
              <a:rPr lang="en-US" sz="2000" b="0" i="1" strike="noStrike" spc="-1" dirty="0">
                <a:solidFill>
                  <a:srgbClr val="000000"/>
                </a:solidFill>
                <a:latin typeface="Calibri"/>
                <a:ea typeface="Arial"/>
              </a:rPr>
              <a:t>Internships</a:t>
            </a:r>
            <a:r>
              <a:rPr lang="en-US" sz="2000" b="0" strike="noStrike" spc="-1" dirty="0">
                <a:solidFill>
                  <a:srgbClr val="000000"/>
                </a:solidFill>
                <a:latin typeface="Calibri"/>
                <a:ea typeface="Arial"/>
              </a:rPr>
              <a:t> conducted online (partly)</a:t>
            </a:r>
            <a:endParaRPr lang="en-GB" sz="2000" b="0" strike="noStrike" spc="-1" dirty="0">
              <a:latin typeface="Arial"/>
            </a:endParaRPr>
          </a:p>
          <a:p>
            <a:pPr marL="571680" indent="-571320">
              <a:lnSpc>
                <a:spcPct val="150000"/>
              </a:lnSpc>
              <a:buClr>
                <a:srgbClr val="000000"/>
              </a:buClr>
              <a:buFont typeface="Arial"/>
              <a:buChar char="•"/>
            </a:pPr>
            <a:r>
              <a:rPr lang="en-US" sz="2000" b="0" i="1" strike="noStrike" spc="-1" dirty="0">
                <a:solidFill>
                  <a:srgbClr val="000000"/>
                </a:solidFill>
                <a:highlight>
                  <a:srgbClr val="FFFFFF"/>
                </a:highlight>
                <a:latin typeface="Calibri"/>
                <a:ea typeface="Arial"/>
              </a:rPr>
              <a:t>Alumni Chapter meetings </a:t>
            </a:r>
            <a:r>
              <a:rPr lang="en-US" sz="2000" b="0" strike="noStrike" spc="-1" dirty="0">
                <a:solidFill>
                  <a:srgbClr val="000000"/>
                </a:solidFill>
                <a:highlight>
                  <a:srgbClr val="FFFFFF"/>
                </a:highlight>
                <a:latin typeface="Calibri"/>
                <a:ea typeface="Arial"/>
              </a:rPr>
              <a:t>replaced by thematic online webinars for graduates</a:t>
            </a:r>
          </a:p>
          <a:p>
            <a:pPr marL="571680" indent="-571320">
              <a:lnSpc>
                <a:spcPct val="150000"/>
              </a:lnSpc>
              <a:buClr>
                <a:srgbClr val="000000"/>
              </a:buClr>
              <a:buFont typeface="Arial"/>
              <a:buChar char="•"/>
            </a:pPr>
            <a:r>
              <a:rPr lang="en-US" sz="2000" i="1" spc="-1" dirty="0">
                <a:solidFill>
                  <a:srgbClr val="000000"/>
                </a:solidFill>
                <a:highlight>
                  <a:srgbClr val="FFFFFF"/>
                </a:highlight>
                <a:latin typeface="Calibri"/>
                <a:ea typeface="Arial"/>
              </a:rPr>
              <a:t>Conferences, Professional Trainings, Workshops, Guest Lectures </a:t>
            </a:r>
            <a:r>
              <a:rPr lang="en-US" sz="2000" spc="-1" dirty="0">
                <a:solidFill>
                  <a:srgbClr val="000000"/>
                </a:solidFill>
                <a:highlight>
                  <a:srgbClr val="FFFFFF"/>
                </a:highlight>
                <a:latin typeface="Calibri"/>
                <a:ea typeface="Arial"/>
              </a:rPr>
              <a:t>conducted in Fall 2020 in online format</a:t>
            </a:r>
            <a:endParaRPr lang="en-US" sz="2000" b="0" strike="noStrike" spc="-1" dirty="0">
              <a:solidFill>
                <a:srgbClr val="000000"/>
              </a:solidFill>
              <a:highlight>
                <a:srgbClr val="FFFFFF"/>
              </a:highlight>
              <a:latin typeface="Calibri"/>
              <a:ea typeface="Arial"/>
            </a:endParaRPr>
          </a:p>
          <a:p>
            <a:pPr marL="360">
              <a:lnSpc>
                <a:spcPct val="150000"/>
              </a:lnSpc>
              <a:buClr>
                <a:srgbClr val="000000"/>
              </a:buClr>
            </a:pPr>
            <a:endParaRPr lang="en-US" sz="2000" b="0" strike="noStrike" spc="-1" dirty="0">
              <a:solidFill>
                <a:srgbClr val="000000"/>
              </a:solidFill>
              <a:highlight>
                <a:srgbClr val="FFFFFF"/>
              </a:highlight>
              <a:latin typeface="Calibri"/>
              <a:ea typeface="Arial"/>
            </a:endParaRPr>
          </a:p>
          <a:p>
            <a:pPr marL="571680" indent="-571320">
              <a:lnSpc>
                <a:spcPct val="150000"/>
              </a:lnSpc>
              <a:buClr>
                <a:srgbClr val="000000"/>
              </a:buClr>
              <a:buFont typeface="Wingdings" panose="05000000000000000000" pitchFamily="2" charset="2"/>
              <a:buChar char="Ø"/>
            </a:pPr>
            <a:r>
              <a:rPr lang="en-US" sz="2000" i="1" spc="-1" dirty="0">
                <a:solidFill>
                  <a:srgbClr val="000000"/>
                </a:solidFill>
                <a:latin typeface="Calibri"/>
              </a:rPr>
              <a:t>Summer School / Fall semester </a:t>
            </a:r>
            <a:r>
              <a:rPr lang="en-US" sz="2000" spc="-1" dirty="0">
                <a:solidFill>
                  <a:srgbClr val="000000"/>
                </a:solidFill>
                <a:latin typeface="Calibri"/>
              </a:rPr>
              <a:t>conducted online; plans to invite students from abroad to Bishkek early in 2021 to facilitate access to online education</a:t>
            </a:r>
            <a:endParaRPr lang="en-GB" sz="2000" spc="-1" dirty="0"/>
          </a:p>
          <a:p>
            <a:pPr marL="571680" indent="-571320">
              <a:lnSpc>
                <a:spcPct val="150000"/>
              </a:lnSpc>
              <a:buClr>
                <a:srgbClr val="000000"/>
              </a:buClr>
              <a:buFont typeface="Arial"/>
              <a:buChar char="•"/>
            </a:pPr>
            <a:endParaRPr lang="en-GB" sz="2000" b="0" strike="noStrike" spc="-1" dirty="0">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CustomShape 1"/>
          <p:cNvSpPr/>
          <p:nvPr/>
        </p:nvSpPr>
        <p:spPr>
          <a:xfrm>
            <a:off x="0" y="574200"/>
            <a:ext cx="12161520" cy="797040"/>
          </a:xfrm>
          <a:prstGeom prst="rect">
            <a:avLst/>
          </a:prstGeom>
          <a:noFill/>
          <a:ln>
            <a:noFill/>
          </a:ln>
        </p:spPr>
        <p:style>
          <a:lnRef idx="0">
            <a:scrgbClr r="0" g="0" b="0"/>
          </a:lnRef>
          <a:fillRef idx="0">
            <a:scrgbClr r="0" g="0" b="0"/>
          </a:fillRef>
          <a:effectRef idx="0">
            <a:scrgbClr r="0" g="0" b="0"/>
          </a:effectRef>
          <a:fontRef idx="minor"/>
        </p:style>
      </p:sp>
      <p:sp>
        <p:nvSpPr>
          <p:cNvPr id="156" name="CustomShape 2"/>
          <p:cNvSpPr/>
          <p:nvPr/>
        </p:nvSpPr>
        <p:spPr>
          <a:xfrm>
            <a:off x="975600" y="609480"/>
            <a:ext cx="9981720" cy="69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4000" b="0" strike="noStrike" spc="-1">
                <a:solidFill>
                  <a:srgbClr val="FFFFFF"/>
                </a:solidFill>
                <a:latin typeface="Calibri"/>
                <a:ea typeface="Arial"/>
              </a:rPr>
              <a:t>Post-Graduate Education (2020/2021)</a:t>
            </a:r>
            <a:endParaRPr lang="en-GB" sz="4000" b="0" strike="noStrike" spc="-1">
              <a:latin typeface="Arial"/>
            </a:endParaRPr>
          </a:p>
        </p:txBody>
      </p:sp>
      <p:sp>
        <p:nvSpPr>
          <p:cNvPr id="157" name="CustomShape 3"/>
          <p:cNvSpPr/>
          <p:nvPr/>
        </p:nvSpPr>
        <p:spPr>
          <a:xfrm>
            <a:off x="0" y="1406520"/>
            <a:ext cx="6518160" cy="388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200" b="0" strike="noStrike" spc="-1" dirty="0">
                <a:solidFill>
                  <a:srgbClr val="000000"/>
                </a:solidFill>
                <a:latin typeface="Calibri"/>
                <a:ea typeface="Arial"/>
              </a:rPr>
              <a:t>Student Enrollment Statistics (November 2020):</a:t>
            </a: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p:txBody>
      </p:sp>
      <p:pic>
        <p:nvPicPr>
          <p:cNvPr id="158" name="Picture 2"/>
          <p:cNvPicPr/>
          <p:nvPr/>
        </p:nvPicPr>
        <p:blipFill>
          <a:blip r:embed="rId2"/>
          <a:stretch/>
        </p:blipFill>
        <p:spPr>
          <a:xfrm>
            <a:off x="6350666" y="2210259"/>
            <a:ext cx="5596920" cy="3514680"/>
          </a:xfrm>
          <a:prstGeom prst="rect">
            <a:avLst/>
          </a:prstGeom>
          <a:ln>
            <a:noFill/>
          </a:ln>
        </p:spPr>
      </p:pic>
      <p:graphicFrame>
        <p:nvGraphicFramePr>
          <p:cNvPr id="159" name="Table 4"/>
          <p:cNvGraphicFramePr/>
          <p:nvPr>
            <p:extLst>
              <p:ext uri="{D42A27DB-BD31-4B8C-83A1-F6EECF244321}">
                <p14:modId xmlns:p14="http://schemas.microsoft.com/office/powerpoint/2010/main" val="2950020319"/>
              </p:ext>
            </p:extLst>
          </p:nvPr>
        </p:nvGraphicFramePr>
        <p:xfrm>
          <a:off x="313920" y="1834476"/>
          <a:ext cx="5820480" cy="4266247"/>
        </p:xfrm>
        <a:graphic>
          <a:graphicData uri="http://schemas.openxmlformats.org/drawingml/2006/table">
            <a:tbl>
              <a:tblPr/>
              <a:tblGrid>
                <a:gridCol w="1152000">
                  <a:extLst>
                    <a:ext uri="{9D8B030D-6E8A-4147-A177-3AD203B41FA5}">
                      <a16:colId xmlns:a16="http://schemas.microsoft.com/office/drawing/2014/main" val="20000"/>
                    </a:ext>
                  </a:extLst>
                </a:gridCol>
                <a:gridCol w="736200">
                  <a:extLst>
                    <a:ext uri="{9D8B030D-6E8A-4147-A177-3AD203B41FA5}">
                      <a16:colId xmlns:a16="http://schemas.microsoft.com/office/drawing/2014/main" val="20001"/>
                    </a:ext>
                  </a:extLst>
                </a:gridCol>
                <a:gridCol w="775800">
                  <a:extLst>
                    <a:ext uri="{9D8B030D-6E8A-4147-A177-3AD203B41FA5}">
                      <a16:colId xmlns:a16="http://schemas.microsoft.com/office/drawing/2014/main" val="20002"/>
                    </a:ext>
                  </a:extLst>
                </a:gridCol>
                <a:gridCol w="792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792000">
                  <a:extLst>
                    <a:ext uri="{9D8B030D-6E8A-4147-A177-3AD203B41FA5}">
                      <a16:colId xmlns:a16="http://schemas.microsoft.com/office/drawing/2014/main" val="20005"/>
                    </a:ext>
                  </a:extLst>
                </a:gridCol>
                <a:gridCol w="708480">
                  <a:extLst>
                    <a:ext uri="{9D8B030D-6E8A-4147-A177-3AD203B41FA5}">
                      <a16:colId xmlns:a16="http://schemas.microsoft.com/office/drawing/2014/main" val="20006"/>
                    </a:ext>
                  </a:extLst>
                </a:gridCol>
              </a:tblGrid>
              <a:tr h="245160">
                <a:tc rowSpan="2">
                  <a:txBody>
                    <a:bodyPr/>
                    <a:lstStyle/>
                    <a:p>
                      <a:pPr algn="ctr">
                        <a:lnSpc>
                          <a:spcPct val="115000"/>
                        </a:lnSpc>
                      </a:pPr>
                      <a:r>
                        <a:rPr lang="en-US" sz="1400" b="1" strike="noStrike" spc="-1">
                          <a:solidFill>
                            <a:srgbClr val="FFFFFF"/>
                          </a:solidFill>
                          <a:latin typeface="Calibri"/>
                          <a:ea typeface="Arial"/>
                        </a:rPr>
                        <a:t> </a:t>
                      </a:r>
                      <a:endParaRPr lang="en-GB" sz="1400" b="0" strike="noStrike" spc="-1">
                        <a:latin typeface="Arial"/>
                      </a:endParaRPr>
                    </a:p>
                    <a:p>
                      <a:pPr>
                        <a:lnSpc>
                          <a:spcPct val="115000"/>
                        </a:lnSpc>
                      </a:pPr>
                      <a:r>
                        <a:rPr lang="en-US" sz="1400" b="1" strike="noStrike" spc="-1">
                          <a:solidFill>
                            <a:srgbClr val="FFFFFF"/>
                          </a:solidFill>
                          <a:latin typeface="Calibri"/>
                          <a:ea typeface="Arial"/>
                        </a:rPr>
                        <a:t>Country </a:t>
                      </a:r>
                      <a:endParaRPr lang="en-GB" sz="1400" b="0" strike="noStrike" spc="-1">
                        <a:latin typeface="Arial"/>
                      </a:endParaRPr>
                    </a:p>
                  </a:txBody>
                  <a:tcPr marL="68400" marR="68400">
                    <a:solidFill>
                      <a:srgbClr val="1F497D"/>
                    </a:solidFill>
                  </a:tcPr>
                </a:tc>
                <a:tc gridSpan="2">
                  <a:txBody>
                    <a:bodyPr/>
                    <a:lstStyle/>
                    <a:p>
                      <a:pPr algn="ctr">
                        <a:lnSpc>
                          <a:spcPct val="115000"/>
                        </a:lnSpc>
                      </a:pPr>
                      <a:r>
                        <a:rPr lang="en-US" sz="1400" b="1" strike="noStrike" spc="-1" dirty="0">
                          <a:solidFill>
                            <a:srgbClr val="FFFFFF"/>
                          </a:solidFill>
                          <a:latin typeface="Calibri"/>
                          <a:ea typeface="Arial"/>
                        </a:rPr>
                        <a:t>PS</a:t>
                      </a:r>
                      <a:endParaRPr lang="en-GB" sz="1400" b="0" strike="noStrike" spc="-1" dirty="0">
                        <a:latin typeface="Arial"/>
                      </a:endParaRPr>
                    </a:p>
                  </a:txBody>
                  <a:tcPr marL="68400" marR="68400">
                    <a:solidFill>
                      <a:srgbClr val="1F497D"/>
                    </a:solidFill>
                  </a:tcPr>
                </a:tc>
                <a:tc hMerge="1">
                  <a:txBody>
                    <a:bodyPr/>
                    <a:lstStyle/>
                    <a:p>
                      <a:endParaRPr lang="en-US"/>
                    </a:p>
                  </a:txBody>
                  <a:tcPr marL="90000" marR="90000">
                    <a:solidFill>
                      <a:srgbClr val="729FCF"/>
                    </a:solidFill>
                  </a:tcPr>
                </a:tc>
                <a:tc gridSpan="2">
                  <a:txBody>
                    <a:bodyPr/>
                    <a:lstStyle/>
                    <a:p>
                      <a:pPr algn="ctr">
                        <a:lnSpc>
                          <a:spcPct val="115000"/>
                        </a:lnSpc>
                      </a:pPr>
                      <a:r>
                        <a:rPr lang="en-US" sz="1400" b="1" strike="noStrike" spc="-1">
                          <a:solidFill>
                            <a:srgbClr val="FFFFFF"/>
                          </a:solidFill>
                          <a:latin typeface="Calibri"/>
                          <a:ea typeface="Arial"/>
                        </a:rPr>
                        <a:t>EGD</a:t>
                      </a:r>
                      <a:endParaRPr lang="en-GB" sz="1400" b="0" strike="noStrike" spc="-1">
                        <a:latin typeface="Arial"/>
                      </a:endParaRPr>
                    </a:p>
                  </a:txBody>
                  <a:tcPr marL="68400" marR="68400">
                    <a:solidFill>
                      <a:srgbClr val="1F497D"/>
                    </a:solidFill>
                  </a:tcPr>
                </a:tc>
                <a:tc hMerge="1">
                  <a:txBody>
                    <a:bodyPr/>
                    <a:lstStyle/>
                    <a:p>
                      <a:endParaRPr lang="en-US"/>
                    </a:p>
                  </a:txBody>
                  <a:tcPr marL="90000" marR="90000">
                    <a:solidFill>
                      <a:srgbClr val="729FCF"/>
                    </a:solidFill>
                  </a:tcPr>
                </a:tc>
                <a:tc gridSpan="2">
                  <a:txBody>
                    <a:bodyPr/>
                    <a:lstStyle/>
                    <a:p>
                      <a:pPr algn="ctr">
                        <a:lnSpc>
                          <a:spcPct val="115000"/>
                        </a:lnSpc>
                      </a:pPr>
                      <a:r>
                        <a:rPr lang="en-US" sz="1400" b="1" strike="noStrike" spc="-1">
                          <a:solidFill>
                            <a:srgbClr val="FFFFFF"/>
                          </a:solidFill>
                          <a:latin typeface="Calibri"/>
                          <a:ea typeface="Arial"/>
                        </a:rPr>
                        <a:t>Combined</a:t>
                      </a:r>
                      <a:endParaRPr lang="en-GB" sz="1400" b="0" strike="noStrike" spc="-1">
                        <a:latin typeface="Arial"/>
                      </a:endParaRPr>
                    </a:p>
                  </a:txBody>
                  <a:tcPr marL="68400" marR="68400">
                    <a:solidFill>
                      <a:srgbClr val="1F497D"/>
                    </a:solidFill>
                  </a:tcPr>
                </a:tc>
                <a:tc hMerge="1">
                  <a:txBody>
                    <a:bodyPr/>
                    <a:lstStyle/>
                    <a:p>
                      <a:endParaRPr lang="en-US"/>
                    </a:p>
                  </a:txBody>
                  <a:tcPr marL="90000" marR="90000">
                    <a:solidFill>
                      <a:srgbClr val="729FCF"/>
                    </a:solidFill>
                  </a:tcPr>
                </a:tc>
                <a:extLst>
                  <a:ext uri="{0D108BD9-81ED-4DB2-BD59-A6C34878D82A}">
                    <a16:rowId xmlns:a16="http://schemas.microsoft.com/office/drawing/2014/main" val="10000"/>
                  </a:ext>
                </a:extLst>
              </a:tr>
              <a:tr h="489960">
                <a:tc vMerge="1">
                  <a:txBody>
                    <a:bodyPr/>
                    <a:lstStyle/>
                    <a:p>
                      <a:endParaRPr lang="en-US"/>
                    </a:p>
                  </a:txBody>
                  <a:tcPr marL="90000" marR="90000">
                    <a:solidFill>
                      <a:srgbClr val="729FCF"/>
                    </a:solidFill>
                  </a:tcPr>
                </a:tc>
                <a:tc>
                  <a:txBody>
                    <a:bodyPr/>
                    <a:lstStyle/>
                    <a:p>
                      <a:pPr algn="ctr">
                        <a:lnSpc>
                          <a:spcPct val="115000"/>
                        </a:lnSpc>
                      </a:pPr>
                      <a:r>
                        <a:rPr lang="en-US" sz="1400" b="1" strike="noStrike" spc="-1">
                          <a:solidFill>
                            <a:srgbClr val="FFFFFF"/>
                          </a:solidFill>
                          <a:latin typeface="Calibri"/>
                          <a:ea typeface="Arial"/>
                        </a:rPr>
                        <a:t>Female</a:t>
                      </a:r>
                      <a:endParaRPr lang="en-GB" sz="1400" b="0" strike="noStrike" spc="-1">
                        <a:latin typeface="Arial"/>
                      </a:endParaRPr>
                    </a:p>
                  </a:txBody>
                  <a:tcPr marL="68400" marR="68400">
                    <a:solidFill>
                      <a:srgbClr val="1F497D"/>
                    </a:solidFill>
                  </a:tcPr>
                </a:tc>
                <a:tc>
                  <a:txBody>
                    <a:bodyPr/>
                    <a:lstStyle/>
                    <a:p>
                      <a:pPr algn="ctr">
                        <a:lnSpc>
                          <a:spcPct val="115000"/>
                        </a:lnSpc>
                      </a:pPr>
                      <a:r>
                        <a:rPr lang="en-US" sz="1400" b="1" strike="noStrike" spc="-1">
                          <a:solidFill>
                            <a:srgbClr val="FFFFFF"/>
                          </a:solidFill>
                          <a:latin typeface="Calibri"/>
                          <a:ea typeface="Arial"/>
                        </a:rPr>
                        <a:t>Male</a:t>
                      </a:r>
                      <a:endParaRPr lang="en-GB" sz="1400" b="0" strike="noStrike" spc="-1">
                        <a:latin typeface="Arial"/>
                      </a:endParaRPr>
                    </a:p>
                  </a:txBody>
                  <a:tcPr marL="68400" marR="68400">
                    <a:solidFill>
                      <a:srgbClr val="1F497D"/>
                    </a:solidFill>
                  </a:tcPr>
                </a:tc>
                <a:tc>
                  <a:txBody>
                    <a:bodyPr/>
                    <a:lstStyle/>
                    <a:p>
                      <a:pPr algn="ctr">
                        <a:lnSpc>
                          <a:spcPct val="115000"/>
                        </a:lnSpc>
                      </a:pPr>
                      <a:r>
                        <a:rPr lang="en-US" sz="1400" b="1" strike="noStrike" spc="-1">
                          <a:solidFill>
                            <a:srgbClr val="FFFFFF"/>
                          </a:solidFill>
                          <a:latin typeface="Calibri"/>
                          <a:ea typeface="Arial"/>
                        </a:rPr>
                        <a:t>Female</a:t>
                      </a:r>
                      <a:endParaRPr lang="en-GB" sz="1400" b="0" strike="noStrike" spc="-1">
                        <a:latin typeface="Arial"/>
                      </a:endParaRPr>
                    </a:p>
                  </a:txBody>
                  <a:tcPr marL="68400" marR="68400">
                    <a:solidFill>
                      <a:srgbClr val="1F497D"/>
                    </a:solidFill>
                  </a:tcPr>
                </a:tc>
                <a:tc>
                  <a:txBody>
                    <a:bodyPr/>
                    <a:lstStyle/>
                    <a:p>
                      <a:pPr algn="ctr">
                        <a:lnSpc>
                          <a:spcPct val="115000"/>
                        </a:lnSpc>
                      </a:pPr>
                      <a:r>
                        <a:rPr lang="en-US" sz="1400" b="1" strike="noStrike" spc="-1">
                          <a:solidFill>
                            <a:srgbClr val="FFFFFF"/>
                          </a:solidFill>
                          <a:latin typeface="Calibri"/>
                          <a:ea typeface="Arial"/>
                        </a:rPr>
                        <a:t>Male</a:t>
                      </a:r>
                      <a:endParaRPr lang="en-GB" sz="1400" b="0" strike="noStrike" spc="-1">
                        <a:latin typeface="Arial"/>
                      </a:endParaRPr>
                    </a:p>
                  </a:txBody>
                  <a:tcPr marL="68400" marR="68400">
                    <a:solidFill>
                      <a:srgbClr val="1F497D"/>
                    </a:solidFill>
                  </a:tcPr>
                </a:tc>
                <a:tc>
                  <a:txBody>
                    <a:bodyPr/>
                    <a:lstStyle/>
                    <a:p>
                      <a:pPr algn="ctr">
                        <a:lnSpc>
                          <a:spcPct val="115000"/>
                        </a:lnSpc>
                      </a:pPr>
                      <a:r>
                        <a:rPr lang="en-US" sz="1400" b="1" strike="noStrike" spc="-1">
                          <a:solidFill>
                            <a:srgbClr val="FFFFFF"/>
                          </a:solidFill>
                          <a:latin typeface="Calibri"/>
                          <a:ea typeface="Arial"/>
                        </a:rPr>
                        <a:t>Female</a:t>
                      </a:r>
                      <a:endParaRPr lang="en-GB" sz="1400" b="0" strike="noStrike" spc="-1">
                        <a:latin typeface="Arial"/>
                      </a:endParaRPr>
                    </a:p>
                  </a:txBody>
                  <a:tcPr marL="68400" marR="68400">
                    <a:solidFill>
                      <a:srgbClr val="1F497D"/>
                    </a:solidFill>
                  </a:tcPr>
                </a:tc>
                <a:tc>
                  <a:txBody>
                    <a:bodyPr/>
                    <a:lstStyle/>
                    <a:p>
                      <a:pPr algn="ctr">
                        <a:lnSpc>
                          <a:spcPct val="115000"/>
                        </a:lnSpc>
                      </a:pPr>
                      <a:r>
                        <a:rPr lang="en-US" sz="1400" b="1" strike="noStrike" spc="-1">
                          <a:solidFill>
                            <a:srgbClr val="FFFFFF"/>
                          </a:solidFill>
                          <a:latin typeface="Calibri"/>
                          <a:ea typeface="Arial"/>
                        </a:rPr>
                        <a:t>Male</a:t>
                      </a:r>
                      <a:endParaRPr lang="en-GB" sz="1400" b="0" strike="noStrike" spc="-1">
                        <a:latin typeface="Arial"/>
                      </a:endParaRPr>
                    </a:p>
                  </a:txBody>
                  <a:tcPr marL="68400" marR="68400">
                    <a:solidFill>
                      <a:srgbClr val="1F497D"/>
                    </a:solidFill>
                  </a:tcPr>
                </a:tc>
                <a:extLst>
                  <a:ext uri="{0D108BD9-81ED-4DB2-BD59-A6C34878D82A}">
                    <a16:rowId xmlns:a16="http://schemas.microsoft.com/office/drawing/2014/main" val="10001"/>
                  </a:ext>
                </a:extLst>
              </a:tr>
              <a:tr h="245160">
                <a:tc>
                  <a:txBody>
                    <a:bodyPr/>
                    <a:lstStyle/>
                    <a:p>
                      <a:pPr>
                        <a:lnSpc>
                          <a:spcPct val="115000"/>
                        </a:lnSpc>
                      </a:pPr>
                      <a:r>
                        <a:rPr lang="en-US" sz="1400" b="0" strike="noStrike" spc="-1">
                          <a:solidFill>
                            <a:srgbClr val="000000"/>
                          </a:solidFill>
                          <a:latin typeface="Calibri"/>
                          <a:ea typeface="Arial"/>
                        </a:rPr>
                        <a:t>Afghanistan</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2</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3</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3</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5</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5</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8</a:t>
                      </a:r>
                      <a:endParaRPr lang="en-GB" sz="1400" b="0" strike="noStrike" spc="-1">
                        <a:latin typeface="Arial"/>
                      </a:endParaRPr>
                    </a:p>
                  </a:txBody>
                  <a:tcPr marL="68400" marR="68400">
                    <a:noFill/>
                  </a:tcPr>
                </a:tc>
                <a:extLst>
                  <a:ext uri="{0D108BD9-81ED-4DB2-BD59-A6C34878D82A}">
                    <a16:rowId xmlns:a16="http://schemas.microsoft.com/office/drawing/2014/main" val="10002"/>
                  </a:ext>
                </a:extLst>
              </a:tr>
              <a:tr h="245160">
                <a:tc>
                  <a:txBody>
                    <a:bodyPr/>
                    <a:lstStyle/>
                    <a:p>
                      <a:pPr>
                        <a:lnSpc>
                          <a:spcPct val="115000"/>
                        </a:lnSpc>
                      </a:pPr>
                      <a:r>
                        <a:rPr lang="en-US" sz="1400" b="0" strike="noStrike" spc="-1" dirty="0">
                          <a:solidFill>
                            <a:srgbClr val="000000"/>
                          </a:solidFill>
                          <a:latin typeface="Calibri"/>
                          <a:ea typeface="Arial"/>
                        </a:rPr>
                        <a:t>Kazakhstan</a:t>
                      </a:r>
                      <a:endParaRPr lang="en-GB" sz="1400" b="0" strike="noStrike" spc="-1" dirty="0">
                        <a:latin typeface="Arial"/>
                      </a:endParaRPr>
                    </a:p>
                  </a:txBody>
                  <a:tcPr marL="68400" marR="68400">
                    <a:noFill/>
                  </a:tcPr>
                </a:tc>
                <a:tc>
                  <a:txBody>
                    <a:bodyPr/>
                    <a:lstStyle/>
                    <a:p>
                      <a:pPr algn="ctr">
                        <a:lnSpc>
                          <a:spcPct val="115000"/>
                        </a:lnSpc>
                      </a:pPr>
                      <a:r>
                        <a:rPr lang="ru-RU" sz="1400" b="0" strike="noStrike" spc="-1">
                          <a:solidFill>
                            <a:srgbClr val="000000"/>
                          </a:solidFill>
                          <a:latin typeface="Calibri"/>
                          <a:ea typeface="Arial"/>
                        </a:rPr>
                        <a:t>3</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2</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1</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0</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4</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2</a:t>
                      </a:r>
                      <a:endParaRPr lang="en-GB" sz="1400" b="0" strike="noStrike" spc="-1">
                        <a:latin typeface="Arial"/>
                      </a:endParaRPr>
                    </a:p>
                  </a:txBody>
                  <a:tcPr marL="68400" marR="68400">
                    <a:noFill/>
                  </a:tcPr>
                </a:tc>
                <a:extLst>
                  <a:ext uri="{0D108BD9-81ED-4DB2-BD59-A6C34878D82A}">
                    <a16:rowId xmlns:a16="http://schemas.microsoft.com/office/drawing/2014/main" val="10003"/>
                  </a:ext>
                </a:extLst>
              </a:tr>
              <a:tr h="245160">
                <a:tc>
                  <a:txBody>
                    <a:bodyPr/>
                    <a:lstStyle/>
                    <a:p>
                      <a:pPr>
                        <a:lnSpc>
                          <a:spcPct val="115000"/>
                        </a:lnSpc>
                      </a:pPr>
                      <a:r>
                        <a:rPr lang="en-US" sz="1400" b="0" strike="noStrike" spc="-1">
                          <a:solidFill>
                            <a:srgbClr val="000000"/>
                          </a:solidFill>
                          <a:latin typeface="Calibri"/>
                          <a:ea typeface="Arial"/>
                        </a:rPr>
                        <a:t>Kyrgyzstan</a:t>
                      </a:r>
                      <a:endParaRPr lang="en-GB" sz="1400" b="0" strike="noStrike" spc="-1">
                        <a:latin typeface="Arial"/>
                      </a:endParaRPr>
                    </a:p>
                  </a:txBody>
                  <a:tcPr marL="68400" marR="68400">
                    <a:noFill/>
                  </a:tcPr>
                </a:tc>
                <a:tc>
                  <a:txBody>
                    <a:bodyPr/>
                    <a:lstStyle/>
                    <a:p>
                      <a:pPr algn="ctr">
                        <a:lnSpc>
                          <a:spcPct val="115000"/>
                        </a:lnSpc>
                      </a:pPr>
                      <a:r>
                        <a:rPr lang="ru-RU" sz="1400" b="0" strike="noStrike" spc="-1">
                          <a:solidFill>
                            <a:srgbClr val="000000"/>
                          </a:solidFill>
                          <a:latin typeface="Calibri"/>
                          <a:ea typeface="Arial"/>
                        </a:rPr>
                        <a:t>3</a:t>
                      </a:r>
                      <a:endParaRPr lang="en-GB" sz="1400" b="0" strike="noStrike" spc="-1">
                        <a:latin typeface="Arial"/>
                      </a:endParaRPr>
                    </a:p>
                  </a:txBody>
                  <a:tcPr marL="68400" marR="68400">
                    <a:noFill/>
                  </a:tcPr>
                </a:tc>
                <a:tc>
                  <a:txBody>
                    <a:bodyPr/>
                    <a:lstStyle/>
                    <a:p>
                      <a:pPr algn="ctr">
                        <a:lnSpc>
                          <a:spcPct val="115000"/>
                        </a:lnSpc>
                      </a:pPr>
                      <a:r>
                        <a:rPr lang="ru-RU" sz="1400" b="0" strike="noStrike" spc="-1">
                          <a:solidFill>
                            <a:srgbClr val="000000"/>
                          </a:solidFill>
                          <a:latin typeface="Calibri"/>
                          <a:ea typeface="Arial"/>
                        </a:rPr>
                        <a:t>4</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6</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2</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9</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6</a:t>
                      </a:r>
                      <a:endParaRPr lang="en-GB" sz="1400" b="0" strike="noStrike" spc="-1">
                        <a:latin typeface="Arial"/>
                      </a:endParaRPr>
                    </a:p>
                  </a:txBody>
                  <a:tcPr marL="68400" marR="68400">
                    <a:noFill/>
                  </a:tcPr>
                </a:tc>
                <a:extLst>
                  <a:ext uri="{0D108BD9-81ED-4DB2-BD59-A6C34878D82A}">
                    <a16:rowId xmlns:a16="http://schemas.microsoft.com/office/drawing/2014/main" val="10004"/>
                  </a:ext>
                </a:extLst>
              </a:tr>
              <a:tr h="245160">
                <a:tc>
                  <a:txBody>
                    <a:bodyPr/>
                    <a:lstStyle/>
                    <a:p>
                      <a:pPr>
                        <a:lnSpc>
                          <a:spcPct val="115000"/>
                        </a:lnSpc>
                      </a:pPr>
                      <a:r>
                        <a:rPr lang="en-US" sz="1400" b="0" strike="noStrike" spc="-1">
                          <a:solidFill>
                            <a:srgbClr val="000000"/>
                          </a:solidFill>
                          <a:latin typeface="Calibri"/>
                          <a:ea typeface="Arial"/>
                        </a:rPr>
                        <a:t>Mongolia</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0</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0</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1</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0</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1</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0</a:t>
                      </a:r>
                      <a:endParaRPr lang="en-GB" sz="1400" b="0" strike="noStrike" spc="-1">
                        <a:latin typeface="Arial"/>
                      </a:endParaRPr>
                    </a:p>
                  </a:txBody>
                  <a:tcPr marL="68400" marR="68400">
                    <a:noFill/>
                  </a:tcPr>
                </a:tc>
                <a:extLst>
                  <a:ext uri="{0D108BD9-81ED-4DB2-BD59-A6C34878D82A}">
                    <a16:rowId xmlns:a16="http://schemas.microsoft.com/office/drawing/2014/main" val="10005"/>
                  </a:ext>
                </a:extLst>
              </a:tr>
              <a:tr h="245160">
                <a:tc>
                  <a:txBody>
                    <a:bodyPr/>
                    <a:lstStyle/>
                    <a:p>
                      <a:pPr>
                        <a:lnSpc>
                          <a:spcPct val="115000"/>
                        </a:lnSpc>
                      </a:pPr>
                      <a:r>
                        <a:rPr lang="en-US" sz="1400" b="0" strike="noStrike" spc="-1">
                          <a:solidFill>
                            <a:srgbClr val="000000"/>
                          </a:solidFill>
                          <a:latin typeface="Calibri"/>
                          <a:ea typeface="Arial"/>
                        </a:rPr>
                        <a:t>Tajikistan</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0</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6</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1</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1</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1</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7</a:t>
                      </a:r>
                      <a:endParaRPr lang="en-GB" sz="1400" b="0" strike="noStrike" spc="-1">
                        <a:latin typeface="Arial"/>
                      </a:endParaRPr>
                    </a:p>
                  </a:txBody>
                  <a:tcPr marL="68400" marR="68400">
                    <a:noFill/>
                  </a:tcPr>
                </a:tc>
                <a:extLst>
                  <a:ext uri="{0D108BD9-81ED-4DB2-BD59-A6C34878D82A}">
                    <a16:rowId xmlns:a16="http://schemas.microsoft.com/office/drawing/2014/main" val="10006"/>
                  </a:ext>
                </a:extLst>
              </a:tr>
              <a:tr h="245160">
                <a:tc>
                  <a:txBody>
                    <a:bodyPr/>
                    <a:lstStyle/>
                    <a:p>
                      <a:pPr>
                        <a:lnSpc>
                          <a:spcPct val="115000"/>
                        </a:lnSpc>
                      </a:pPr>
                      <a:r>
                        <a:rPr lang="en-US" sz="1400" b="0" strike="noStrike" spc="-1">
                          <a:solidFill>
                            <a:srgbClr val="000000"/>
                          </a:solidFill>
                          <a:latin typeface="Calibri"/>
                          <a:ea typeface="Arial"/>
                        </a:rPr>
                        <a:t>Turkmenistan</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0</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1</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0</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0</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0</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1</a:t>
                      </a:r>
                      <a:endParaRPr lang="en-GB" sz="1400" b="0" strike="noStrike" spc="-1">
                        <a:latin typeface="Arial"/>
                      </a:endParaRPr>
                    </a:p>
                  </a:txBody>
                  <a:tcPr marL="68400" marR="68400">
                    <a:noFill/>
                  </a:tcPr>
                </a:tc>
                <a:extLst>
                  <a:ext uri="{0D108BD9-81ED-4DB2-BD59-A6C34878D82A}">
                    <a16:rowId xmlns:a16="http://schemas.microsoft.com/office/drawing/2014/main" val="10007"/>
                  </a:ext>
                </a:extLst>
              </a:tr>
              <a:tr h="245160">
                <a:tc>
                  <a:txBody>
                    <a:bodyPr/>
                    <a:lstStyle/>
                    <a:p>
                      <a:pPr>
                        <a:lnSpc>
                          <a:spcPct val="115000"/>
                        </a:lnSpc>
                      </a:pPr>
                      <a:r>
                        <a:rPr lang="en-US" sz="1400" b="0" strike="noStrike" spc="-1">
                          <a:solidFill>
                            <a:srgbClr val="000000"/>
                          </a:solidFill>
                          <a:latin typeface="Calibri"/>
                          <a:ea typeface="Arial"/>
                        </a:rPr>
                        <a:t>Uzbekistan</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0</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2</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1</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1</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1</a:t>
                      </a:r>
                      <a:endParaRPr lang="en-GB" sz="1400" b="0" strike="noStrike" spc="-1">
                        <a:latin typeface="Arial"/>
                      </a:endParaRPr>
                    </a:p>
                  </a:txBody>
                  <a:tcPr marL="68400" marR="68400">
                    <a:noFill/>
                  </a:tcPr>
                </a:tc>
                <a:tc>
                  <a:txBody>
                    <a:bodyPr/>
                    <a:lstStyle/>
                    <a:p>
                      <a:pPr algn="ctr">
                        <a:lnSpc>
                          <a:spcPct val="115000"/>
                        </a:lnSpc>
                      </a:pPr>
                      <a:r>
                        <a:rPr lang="en-US" sz="1400" b="0" strike="noStrike" spc="-1">
                          <a:solidFill>
                            <a:srgbClr val="000000"/>
                          </a:solidFill>
                          <a:latin typeface="Calibri"/>
                          <a:ea typeface="Arial"/>
                        </a:rPr>
                        <a:t>3</a:t>
                      </a:r>
                      <a:endParaRPr lang="en-GB" sz="1400" b="0" strike="noStrike" spc="-1">
                        <a:latin typeface="Arial"/>
                      </a:endParaRPr>
                    </a:p>
                  </a:txBody>
                  <a:tcPr marL="68400" marR="68400">
                    <a:noFill/>
                  </a:tcPr>
                </a:tc>
                <a:extLst>
                  <a:ext uri="{0D108BD9-81ED-4DB2-BD59-A6C34878D82A}">
                    <a16:rowId xmlns:a16="http://schemas.microsoft.com/office/drawing/2014/main" val="10008"/>
                  </a:ext>
                </a:extLst>
              </a:tr>
              <a:tr h="245160">
                <a:tc>
                  <a:txBody>
                    <a:bodyPr/>
                    <a:lstStyle/>
                    <a:p>
                      <a:pPr>
                        <a:lnSpc>
                          <a:spcPct val="115000"/>
                        </a:lnSpc>
                      </a:pPr>
                      <a:r>
                        <a:rPr lang="en-US" sz="1400" b="0" strike="noStrike" spc="-1">
                          <a:solidFill>
                            <a:srgbClr val="000000"/>
                          </a:solidFill>
                          <a:latin typeface="Calibri"/>
                          <a:ea typeface="Arial"/>
                        </a:rPr>
                        <a:t>Out of region</a:t>
                      </a:r>
                      <a:endParaRPr lang="en-GB" sz="1400" b="0" strike="noStrike" spc="-1">
                        <a:latin typeface="Arial"/>
                      </a:endParaRPr>
                    </a:p>
                  </a:txBody>
                  <a:tcPr marL="68400" marR="68400">
                    <a:lnB w="12240">
                      <a:solidFill>
                        <a:srgbClr val="000000"/>
                      </a:solidFill>
                    </a:lnB>
                    <a:noFill/>
                  </a:tcPr>
                </a:tc>
                <a:tc>
                  <a:txBody>
                    <a:bodyPr/>
                    <a:lstStyle/>
                    <a:p>
                      <a:pPr algn="ctr">
                        <a:lnSpc>
                          <a:spcPct val="115000"/>
                        </a:lnSpc>
                      </a:pPr>
                      <a:r>
                        <a:rPr lang="en-US" sz="1400" b="0" strike="noStrike" spc="-1">
                          <a:solidFill>
                            <a:srgbClr val="000000"/>
                          </a:solidFill>
                          <a:latin typeface="Calibri"/>
                          <a:ea typeface="Arial"/>
                        </a:rPr>
                        <a:t>1</a:t>
                      </a:r>
                      <a:endParaRPr lang="en-GB" sz="1400" b="0" strike="noStrike" spc="-1">
                        <a:latin typeface="Arial"/>
                      </a:endParaRPr>
                    </a:p>
                  </a:txBody>
                  <a:tcPr marL="68400" marR="68400">
                    <a:lnB w="12240">
                      <a:solidFill>
                        <a:srgbClr val="000000"/>
                      </a:solidFill>
                    </a:lnB>
                    <a:noFill/>
                  </a:tcPr>
                </a:tc>
                <a:tc>
                  <a:txBody>
                    <a:bodyPr/>
                    <a:lstStyle/>
                    <a:p>
                      <a:pPr algn="ctr">
                        <a:lnSpc>
                          <a:spcPct val="115000"/>
                        </a:lnSpc>
                      </a:pPr>
                      <a:r>
                        <a:rPr lang="en-US" sz="1400" b="0" strike="noStrike" spc="-1">
                          <a:solidFill>
                            <a:srgbClr val="000000"/>
                          </a:solidFill>
                          <a:latin typeface="Calibri"/>
                          <a:ea typeface="Arial"/>
                        </a:rPr>
                        <a:t>2</a:t>
                      </a:r>
                      <a:endParaRPr lang="en-GB" sz="1400" b="0" strike="noStrike" spc="-1">
                        <a:latin typeface="Arial"/>
                      </a:endParaRPr>
                    </a:p>
                  </a:txBody>
                  <a:tcPr marL="68400" marR="68400">
                    <a:lnB w="12240">
                      <a:solidFill>
                        <a:srgbClr val="000000"/>
                      </a:solidFill>
                    </a:lnB>
                    <a:noFill/>
                  </a:tcPr>
                </a:tc>
                <a:tc>
                  <a:txBody>
                    <a:bodyPr/>
                    <a:lstStyle/>
                    <a:p>
                      <a:pPr algn="ctr">
                        <a:lnSpc>
                          <a:spcPct val="115000"/>
                        </a:lnSpc>
                      </a:pPr>
                      <a:r>
                        <a:rPr lang="en-US" sz="1400" b="0" strike="noStrike" spc="-1">
                          <a:solidFill>
                            <a:srgbClr val="000000"/>
                          </a:solidFill>
                          <a:latin typeface="Calibri"/>
                          <a:ea typeface="Arial"/>
                        </a:rPr>
                        <a:t>0</a:t>
                      </a:r>
                      <a:endParaRPr lang="en-GB" sz="1400" b="0" strike="noStrike" spc="-1">
                        <a:latin typeface="Arial"/>
                      </a:endParaRPr>
                    </a:p>
                  </a:txBody>
                  <a:tcPr marL="68400" marR="68400">
                    <a:lnB w="12240">
                      <a:solidFill>
                        <a:srgbClr val="000000"/>
                      </a:solidFill>
                    </a:lnB>
                    <a:noFill/>
                  </a:tcPr>
                </a:tc>
                <a:tc>
                  <a:txBody>
                    <a:bodyPr/>
                    <a:lstStyle/>
                    <a:p>
                      <a:pPr algn="ctr">
                        <a:lnSpc>
                          <a:spcPct val="115000"/>
                        </a:lnSpc>
                      </a:pPr>
                      <a:r>
                        <a:rPr lang="en-US" sz="1400" b="0" strike="noStrike" spc="-1">
                          <a:solidFill>
                            <a:srgbClr val="000000"/>
                          </a:solidFill>
                          <a:latin typeface="Calibri"/>
                          <a:ea typeface="Arial"/>
                        </a:rPr>
                        <a:t>0</a:t>
                      </a:r>
                      <a:endParaRPr lang="en-GB" sz="1400" b="0" strike="noStrike" spc="-1">
                        <a:latin typeface="Arial"/>
                      </a:endParaRPr>
                    </a:p>
                  </a:txBody>
                  <a:tcPr marL="68400" marR="68400">
                    <a:lnB w="12240">
                      <a:solidFill>
                        <a:srgbClr val="000000"/>
                      </a:solidFill>
                    </a:lnB>
                    <a:noFill/>
                  </a:tcPr>
                </a:tc>
                <a:tc>
                  <a:txBody>
                    <a:bodyPr/>
                    <a:lstStyle/>
                    <a:p>
                      <a:pPr algn="ctr">
                        <a:lnSpc>
                          <a:spcPct val="115000"/>
                        </a:lnSpc>
                      </a:pPr>
                      <a:r>
                        <a:rPr lang="en-US" sz="1400" b="0" strike="noStrike" spc="-1">
                          <a:solidFill>
                            <a:srgbClr val="000000"/>
                          </a:solidFill>
                          <a:latin typeface="Calibri"/>
                          <a:ea typeface="Arial"/>
                        </a:rPr>
                        <a:t>1</a:t>
                      </a:r>
                      <a:endParaRPr lang="en-GB" sz="1400" b="0" strike="noStrike" spc="-1">
                        <a:latin typeface="Arial"/>
                      </a:endParaRPr>
                    </a:p>
                  </a:txBody>
                  <a:tcPr marL="68400" marR="68400">
                    <a:lnB w="12240">
                      <a:solidFill>
                        <a:srgbClr val="000000"/>
                      </a:solidFill>
                    </a:lnB>
                    <a:noFill/>
                  </a:tcPr>
                </a:tc>
                <a:tc>
                  <a:txBody>
                    <a:bodyPr/>
                    <a:lstStyle/>
                    <a:p>
                      <a:pPr algn="ctr">
                        <a:lnSpc>
                          <a:spcPct val="115000"/>
                        </a:lnSpc>
                      </a:pPr>
                      <a:r>
                        <a:rPr lang="en-US" sz="1400" b="0" strike="noStrike" spc="-1">
                          <a:solidFill>
                            <a:srgbClr val="000000"/>
                          </a:solidFill>
                          <a:latin typeface="Calibri"/>
                          <a:ea typeface="Arial"/>
                        </a:rPr>
                        <a:t>2</a:t>
                      </a:r>
                      <a:endParaRPr lang="en-GB" sz="1400" b="0" strike="noStrike" spc="-1">
                        <a:latin typeface="Arial"/>
                      </a:endParaRPr>
                    </a:p>
                  </a:txBody>
                  <a:tcPr marL="68400" marR="68400">
                    <a:lnB w="12240">
                      <a:solidFill>
                        <a:srgbClr val="000000"/>
                      </a:solidFill>
                    </a:lnB>
                    <a:noFill/>
                  </a:tcPr>
                </a:tc>
                <a:extLst>
                  <a:ext uri="{0D108BD9-81ED-4DB2-BD59-A6C34878D82A}">
                    <a16:rowId xmlns:a16="http://schemas.microsoft.com/office/drawing/2014/main" val="10009"/>
                  </a:ext>
                </a:extLst>
              </a:tr>
              <a:tr h="489960">
                <a:tc>
                  <a:txBody>
                    <a:bodyPr/>
                    <a:lstStyle/>
                    <a:p>
                      <a:endParaRPr lang="en-US"/>
                    </a:p>
                  </a:txBody>
                  <a:tcPr marL="68400" marR="68400">
                    <a:lnT w="12240">
                      <a:solidFill>
                        <a:srgbClr val="000000"/>
                      </a:solidFill>
                    </a:lnT>
                    <a:noFill/>
                  </a:tcPr>
                </a:tc>
                <a:tc>
                  <a:txBody>
                    <a:bodyPr/>
                    <a:lstStyle/>
                    <a:p>
                      <a:pPr algn="ctr">
                        <a:lnSpc>
                          <a:spcPct val="115000"/>
                        </a:lnSpc>
                      </a:pPr>
                      <a:r>
                        <a:rPr lang="en-US" sz="1400" b="0" strike="noStrike" spc="-1">
                          <a:solidFill>
                            <a:srgbClr val="000000"/>
                          </a:solidFill>
                          <a:latin typeface="Calibri"/>
                          <a:ea typeface="Arial"/>
                        </a:rPr>
                        <a:t>9</a:t>
                      </a:r>
                      <a:endParaRPr lang="en-GB" sz="1400" b="0" strike="noStrike" spc="-1">
                        <a:latin typeface="Arial"/>
                      </a:endParaRPr>
                    </a:p>
                    <a:p>
                      <a:pPr algn="ctr">
                        <a:lnSpc>
                          <a:spcPct val="115000"/>
                        </a:lnSpc>
                      </a:pPr>
                      <a:r>
                        <a:rPr lang="en-US" sz="1400" b="0" strike="noStrike" spc="-1">
                          <a:solidFill>
                            <a:srgbClr val="000000"/>
                          </a:solidFill>
                          <a:latin typeface="Calibri"/>
                          <a:ea typeface="Arial"/>
                        </a:rPr>
                        <a:t>(31%)</a:t>
                      </a:r>
                      <a:endParaRPr lang="en-GB" sz="1400" b="0" strike="noStrike" spc="-1">
                        <a:latin typeface="Arial"/>
                      </a:endParaRPr>
                    </a:p>
                  </a:txBody>
                  <a:tcPr marL="68400" marR="68400">
                    <a:lnT w="12240">
                      <a:solidFill>
                        <a:srgbClr val="000000"/>
                      </a:solidFill>
                    </a:lnT>
                    <a:noFill/>
                  </a:tcPr>
                </a:tc>
                <a:tc>
                  <a:txBody>
                    <a:bodyPr/>
                    <a:lstStyle/>
                    <a:p>
                      <a:pPr algn="ctr">
                        <a:lnSpc>
                          <a:spcPct val="115000"/>
                        </a:lnSpc>
                      </a:pPr>
                      <a:r>
                        <a:rPr lang="en-US" sz="1400" b="0" strike="noStrike" spc="-1">
                          <a:solidFill>
                            <a:srgbClr val="000000"/>
                          </a:solidFill>
                          <a:latin typeface="Calibri"/>
                          <a:ea typeface="Arial"/>
                        </a:rPr>
                        <a:t>20 </a:t>
                      </a:r>
                      <a:endParaRPr lang="en-GB" sz="1400" b="0" strike="noStrike" spc="-1">
                        <a:latin typeface="Arial"/>
                      </a:endParaRPr>
                    </a:p>
                    <a:p>
                      <a:pPr algn="ctr">
                        <a:lnSpc>
                          <a:spcPct val="115000"/>
                        </a:lnSpc>
                      </a:pPr>
                      <a:r>
                        <a:rPr lang="en-US" sz="1400" b="0" strike="noStrike" spc="-1">
                          <a:solidFill>
                            <a:srgbClr val="000000"/>
                          </a:solidFill>
                          <a:latin typeface="Calibri"/>
                          <a:ea typeface="Arial"/>
                        </a:rPr>
                        <a:t>(69%)</a:t>
                      </a:r>
                      <a:endParaRPr lang="en-GB" sz="1400" b="0" strike="noStrike" spc="-1">
                        <a:latin typeface="Arial"/>
                      </a:endParaRPr>
                    </a:p>
                  </a:txBody>
                  <a:tcPr marL="68400" marR="68400">
                    <a:lnT w="12240">
                      <a:solidFill>
                        <a:srgbClr val="000000"/>
                      </a:solidFill>
                    </a:lnT>
                    <a:noFill/>
                  </a:tcPr>
                </a:tc>
                <a:tc>
                  <a:txBody>
                    <a:bodyPr/>
                    <a:lstStyle/>
                    <a:p>
                      <a:pPr algn="ctr">
                        <a:lnSpc>
                          <a:spcPct val="115000"/>
                        </a:lnSpc>
                      </a:pPr>
                      <a:r>
                        <a:rPr lang="en-US" sz="1400" b="0" strike="noStrike" spc="-1">
                          <a:solidFill>
                            <a:srgbClr val="000000"/>
                          </a:solidFill>
                          <a:latin typeface="Calibri"/>
                          <a:ea typeface="Arial"/>
                        </a:rPr>
                        <a:t>13</a:t>
                      </a:r>
                      <a:endParaRPr lang="en-GB" sz="1400" b="0" strike="noStrike" spc="-1">
                        <a:latin typeface="Arial"/>
                      </a:endParaRPr>
                    </a:p>
                    <a:p>
                      <a:pPr algn="ctr">
                        <a:lnSpc>
                          <a:spcPct val="115000"/>
                        </a:lnSpc>
                      </a:pPr>
                      <a:r>
                        <a:rPr lang="en-US" sz="1400" b="0" strike="noStrike" spc="-1">
                          <a:solidFill>
                            <a:srgbClr val="000000"/>
                          </a:solidFill>
                          <a:latin typeface="Calibri"/>
                          <a:ea typeface="Arial"/>
                        </a:rPr>
                        <a:t>(59%)</a:t>
                      </a:r>
                      <a:endParaRPr lang="en-GB" sz="1400" b="0" strike="noStrike" spc="-1">
                        <a:latin typeface="Arial"/>
                      </a:endParaRPr>
                    </a:p>
                  </a:txBody>
                  <a:tcPr marL="68400" marR="68400">
                    <a:lnT w="12240">
                      <a:solidFill>
                        <a:srgbClr val="000000"/>
                      </a:solidFill>
                    </a:lnT>
                    <a:noFill/>
                  </a:tcPr>
                </a:tc>
                <a:tc>
                  <a:txBody>
                    <a:bodyPr/>
                    <a:lstStyle/>
                    <a:p>
                      <a:pPr algn="ctr">
                        <a:lnSpc>
                          <a:spcPct val="115000"/>
                        </a:lnSpc>
                      </a:pPr>
                      <a:r>
                        <a:rPr lang="en-US" sz="1400" b="0" strike="noStrike" spc="-1">
                          <a:solidFill>
                            <a:srgbClr val="000000"/>
                          </a:solidFill>
                          <a:latin typeface="Calibri"/>
                          <a:ea typeface="Arial"/>
                        </a:rPr>
                        <a:t>9</a:t>
                      </a:r>
                      <a:endParaRPr lang="en-GB" sz="1400" b="0" strike="noStrike" spc="-1">
                        <a:latin typeface="Arial"/>
                      </a:endParaRPr>
                    </a:p>
                    <a:p>
                      <a:pPr algn="ctr">
                        <a:lnSpc>
                          <a:spcPct val="115000"/>
                        </a:lnSpc>
                      </a:pPr>
                      <a:r>
                        <a:rPr lang="en-US" sz="1400" b="0" strike="noStrike" spc="-1">
                          <a:solidFill>
                            <a:srgbClr val="000000"/>
                          </a:solidFill>
                          <a:latin typeface="Calibri"/>
                          <a:ea typeface="Arial"/>
                        </a:rPr>
                        <a:t>(41%)</a:t>
                      </a:r>
                      <a:endParaRPr lang="en-GB" sz="1400" b="0" strike="noStrike" spc="-1">
                        <a:latin typeface="Arial"/>
                      </a:endParaRPr>
                    </a:p>
                  </a:txBody>
                  <a:tcPr marL="68400" marR="68400">
                    <a:lnT w="12240">
                      <a:solidFill>
                        <a:srgbClr val="000000"/>
                      </a:solidFill>
                    </a:lnT>
                    <a:noFill/>
                  </a:tcPr>
                </a:tc>
                <a:tc>
                  <a:txBody>
                    <a:bodyPr/>
                    <a:lstStyle/>
                    <a:p>
                      <a:pPr algn="ctr">
                        <a:lnSpc>
                          <a:spcPct val="115000"/>
                        </a:lnSpc>
                      </a:pPr>
                      <a:r>
                        <a:rPr lang="en-US" sz="1400" b="0" strike="noStrike" spc="-1">
                          <a:solidFill>
                            <a:srgbClr val="000000"/>
                          </a:solidFill>
                          <a:latin typeface="Calibri"/>
                          <a:ea typeface="Arial"/>
                        </a:rPr>
                        <a:t>22</a:t>
                      </a:r>
                      <a:endParaRPr lang="en-GB" sz="1400" b="0" strike="noStrike" spc="-1">
                        <a:latin typeface="Arial"/>
                      </a:endParaRPr>
                    </a:p>
                    <a:p>
                      <a:pPr algn="ctr">
                        <a:lnSpc>
                          <a:spcPct val="115000"/>
                        </a:lnSpc>
                      </a:pPr>
                      <a:r>
                        <a:rPr lang="en-US" sz="1400" b="0" strike="noStrike" spc="-1">
                          <a:solidFill>
                            <a:srgbClr val="000000"/>
                          </a:solidFill>
                          <a:latin typeface="Calibri"/>
                          <a:ea typeface="Arial"/>
                        </a:rPr>
                        <a:t>(43%) </a:t>
                      </a:r>
                      <a:endParaRPr lang="en-GB" sz="1400" b="0" strike="noStrike" spc="-1">
                        <a:latin typeface="Arial"/>
                      </a:endParaRPr>
                    </a:p>
                  </a:txBody>
                  <a:tcPr marL="68400" marR="68400">
                    <a:lnT w="12240">
                      <a:solidFill>
                        <a:srgbClr val="000000"/>
                      </a:solidFill>
                    </a:lnT>
                    <a:noFill/>
                  </a:tcPr>
                </a:tc>
                <a:tc>
                  <a:txBody>
                    <a:bodyPr/>
                    <a:lstStyle/>
                    <a:p>
                      <a:pPr algn="ctr">
                        <a:lnSpc>
                          <a:spcPct val="115000"/>
                        </a:lnSpc>
                      </a:pPr>
                      <a:r>
                        <a:rPr lang="en-US" sz="1400" b="0" strike="noStrike" spc="-1">
                          <a:solidFill>
                            <a:srgbClr val="000000"/>
                          </a:solidFill>
                          <a:latin typeface="Calibri"/>
                          <a:ea typeface="Arial"/>
                        </a:rPr>
                        <a:t> 29</a:t>
                      </a:r>
                      <a:endParaRPr lang="en-GB" sz="1400" b="0" strike="noStrike" spc="-1">
                        <a:latin typeface="Arial"/>
                      </a:endParaRPr>
                    </a:p>
                    <a:p>
                      <a:pPr algn="ctr">
                        <a:lnSpc>
                          <a:spcPct val="115000"/>
                        </a:lnSpc>
                      </a:pPr>
                      <a:r>
                        <a:rPr lang="en-US" sz="1400" b="0" strike="noStrike" spc="-1">
                          <a:solidFill>
                            <a:srgbClr val="000000"/>
                          </a:solidFill>
                          <a:latin typeface="Calibri"/>
                          <a:ea typeface="Arial"/>
                        </a:rPr>
                        <a:t>(57%)</a:t>
                      </a:r>
                      <a:endParaRPr lang="en-GB" sz="1400" b="0" strike="noStrike" spc="-1">
                        <a:latin typeface="Arial"/>
                      </a:endParaRPr>
                    </a:p>
                  </a:txBody>
                  <a:tcPr marL="68400" marR="68400">
                    <a:lnT w="12240">
                      <a:solidFill>
                        <a:srgbClr val="000000"/>
                      </a:solidFill>
                    </a:lnT>
                    <a:noFill/>
                  </a:tcPr>
                </a:tc>
                <a:extLst>
                  <a:ext uri="{0D108BD9-81ED-4DB2-BD59-A6C34878D82A}">
                    <a16:rowId xmlns:a16="http://schemas.microsoft.com/office/drawing/2014/main" val="10010"/>
                  </a:ext>
                </a:extLst>
              </a:tr>
              <a:tr h="245160">
                <a:tc>
                  <a:txBody>
                    <a:bodyPr/>
                    <a:lstStyle/>
                    <a:p>
                      <a:pPr>
                        <a:lnSpc>
                          <a:spcPct val="115000"/>
                        </a:lnSpc>
                      </a:pPr>
                      <a:r>
                        <a:rPr lang="en-US" sz="1400" b="0" strike="noStrike" spc="-1">
                          <a:solidFill>
                            <a:srgbClr val="FFFFFF"/>
                          </a:solidFill>
                          <a:latin typeface="Calibri"/>
                          <a:ea typeface="Arial"/>
                        </a:rPr>
                        <a:t>Total  </a:t>
                      </a:r>
                      <a:endParaRPr lang="en-GB" sz="1400" b="0" strike="noStrike" spc="-1">
                        <a:latin typeface="Arial"/>
                      </a:endParaRPr>
                    </a:p>
                  </a:txBody>
                  <a:tcPr marL="68400" marR="68400">
                    <a:solidFill>
                      <a:srgbClr val="1F497D"/>
                    </a:solidFill>
                  </a:tcPr>
                </a:tc>
                <a:tc gridSpan="2">
                  <a:txBody>
                    <a:bodyPr/>
                    <a:lstStyle/>
                    <a:p>
                      <a:pPr algn="ctr">
                        <a:lnSpc>
                          <a:spcPct val="115000"/>
                        </a:lnSpc>
                      </a:pPr>
                      <a:r>
                        <a:rPr lang="ru-RU" sz="1400" b="0" strike="noStrike" spc="-1">
                          <a:solidFill>
                            <a:srgbClr val="FFFFFF"/>
                          </a:solidFill>
                          <a:latin typeface="Calibri"/>
                          <a:ea typeface="Arial"/>
                        </a:rPr>
                        <a:t>29</a:t>
                      </a:r>
                      <a:endParaRPr lang="en-GB" sz="1400" b="0" strike="noStrike" spc="-1">
                        <a:latin typeface="Arial"/>
                      </a:endParaRPr>
                    </a:p>
                  </a:txBody>
                  <a:tcPr marL="68400" marR="68400">
                    <a:solidFill>
                      <a:srgbClr val="1F497D"/>
                    </a:solidFill>
                  </a:tcPr>
                </a:tc>
                <a:tc hMerge="1">
                  <a:txBody>
                    <a:bodyPr/>
                    <a:lstStyle/>
                    <a:p>
                      <a:endParaRPr lang="en-US"/>
                    </a:p>
                  </a:txBody>
                  <a:tcPr marL="90000" marR="90000">
                    <a:solidFill>
                      <a:srgbClr val="729FCF"/>
                    </a:solidFill>
                  </a:tcPr>
                </a:tc>
                <a:tc gridSpan="2">
                  <a:txBody>
                    <a:bodyPr/>
                    <a:lstStyle/>
                    <a:p>
                      <a:pPr algn="ctr">
                        <a:lnSpc>
                          <a:spcPct val="115000"/>
                        </a:lnSpc>
                      </a:pPr>
                      <a:r>
                        <a:rPr lang="en-US" sz="1400" b="0" strike="noStrike" spc="-1">
                          <a:solidFill>
                            <a:srgbClr val="FFFFFF"/>
                          </a:solidFill>
                          <a:latin typeface="Calibri"/>
                          <a:ea typeface="Arial"/>
                        </a:rPr>
                        <a:t>22</a:t>
                      </a:r>
                      <a:endParaRPr lang="en-GB" sz="1400" b="0" strike="noStrike" spc="-1">
                        <a:latin typeface="Arial"/>
                      </a:endParaRPr>
                    </a:p>
                  </a:txBody>
                  <a:tcPr marL="68400" marR="68400">
                    <a:solidFill>
                      <a:srgbClr val="1F497D"/>
                    </a:solidFill>
                  </a:tcPr>
                </a:tc>
                <a:tc hMerge="1">
                  <a:txBody>
                    <a:bodyPr/>
                    <a:lstStyle/>
                    <a:p>
                      <a:endParaRPr lang="en-US"/>
                    </a:p>
                  </a:txBody>
                  <a:tcPr marL="90000" marR="90000">
                    <a:solidFill>
                      <a:srgbClr val="729FCF"/>
                    </a:solidFill>
                  </a:tcPr>
                </a:tc>
                <a:tc gridSpan="2">
                  <a:txBody>
                    <a:bodyPr/>
                    <a:lstStyle/>
                    <a:p>
                      <a:pPr algn="ctr">
                        <a:lnSpc>
                          <a:spcPct val="115000"/>
                        </a:lnSpc>
                      </a:pPr>
                      <a:r>
                        <a:rPr lang="en-US" sz="1400" b="0" strike="noStrike" spc="-1" dirty="0">
                          <a:solidFill>
                            <a:srgbClr val="FFFFFF"/>
                          </a:solidFill>
                          <a:latin typeface="Calibri"/>
                          <a:ea typeface="Arial"/>
                        </a:rPr>
                        <a:t>51</a:t>
                      </a:r>
                      <a:endParaRPr lang="en-GB" sz="1400" b="0" strike="noStrike" spc="-1" dirty="0">
                        <a:latin typeface="Arial"/>
                      </a:endParaRPr>
                    </a:p>
                  </a:txBody>
                  <a:tcPr marL="68400" marR="68400">
                    <a:solidFill>
                      <a:srgbClr val="1F497D"/>
                    </a:solidFill>
                  </a:tcPr>
                </a:tc>
                <a:tc hMerge="1">
                  <a:txBody>
                    <a:bodyPr/>
                    <a:lstStyle/>
                    <a:p>
                      <a:endParaRPr lang="en-US"/>
                    </a:p>
                  </a:txBody>
                  <a:tcPr marL="90000" marR="90000">
                    <a:solidFill>
                      <a:srgbClr val="729FCF"/>
                    </a:solidFill>
                  </a:tcPr>
                </a:tc>
                <a:extLst>
                  <a:ext uri="{0D108BD9-81ED-4DB2-BD59-A6C34878D82A}">
                    <a16:rowId xmlns:a16="http://schemas.microsoft.com/office/drawing/2014/main" val="10011"/>
                  </a:ext>
                </a:extLst>
              </a:tr>
            </a:tbl>
          </a:graphicData>
        </a:graphic>
      </p:graphicFrame>
      <p:sp>
        <p:nvSpPr>
          <p:cNvPr id="160" name="CustomShape 5"/>
          <p:cNvSpPr/>
          <p:nvPr/>
        </p:nvSpPr>
        <p:spPr>
          <a:xfrm>
            <a:off x="459360" y="6283800"/>
            <a:ext cx="5386452" cy="3371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600" b="0" i="1" strike="noStrike" spc="-1" dirty="0">
                <a:solidFill>
                  <a:srgbClr val="000000"/>
                </a:solidFill>
                <a:latin typeface="Calibri"/>
                <a:ea typeface="Arial"/>
              </a:rPr>
              <a:t>New in Fall Semester 2020: DAAD German Language Instructor</a:t>
            </a:r>
            <a:endParaRPr lang="en-GB" sz="1600" b="0" i="1" strike="noStrike" spc="-1" dirty="0">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CustomShape 1"/>
          <p:cNvSpPr/>
          <p:nvPr/>
        </p:nvSpPr>
        <p:spPr>
          <a:xfrm>
            <a:off x="0" y="574200"/>
            <a:ext cx="12161520" cy="797040"/>
          </a:xfrm>
          <a:prstGeom prst="rect">
            <a:avLst/>
          </a:prstGeom>
          <a:noFill/>
          <a:ln>
            <a:noFill/>
          </a:ln>
        </p:spPr>
        <p:style>
          <a:lnRef idx="0">
            <a:scrgbClr r="0" g="0" b="0"/>
          </a:lnRef>
          <a:fillRef idx="0">
            <a:scrgbClr r="0" g="0" b="0"/>
          </a:fillRef>
          <a:effectRef idx="0">
            <a:scrgbClr r="0" g="0" b="0"/>
          </a:effectRef>
          <a:fontRef idx="minor"/>
        </p:style>
      </p:sp>
      <p:sp>
        <p:nvSpPr>
          <p:cNvPr id="162" name="CustomShape 2"/>
          <p:cNvSpPr/>
          <p:nvPr/>
        </p:nvSpPr>
        <p:spPr>
          <a:xfrm>
            <a:off x="975600" y="609480"/>
            <a:ext cx="9981720" cy="69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4000" b="0" strike="noStrike" spc="-1">
                <a:solidFill>
                  <a:srgbClr val="FFFFFF"/>
                </a:solidFill>
                <a:latin typeface="Calibri"/>
                <a:ea typeface="Arial"/>
              </a:rPr>
              <a:t>Post-Graduate Education (2019/2020)</a:t>
            </a:r>
            <a:endParaRPr lang="en-GB" sz="4000" b="0" strike="noStrike" spc="-1">
              <a:latin typeface="Arial"/>
            </a:endParaRPr>
          </a:p>
        </p:txBody>
      </p:sp>
      <p:sp>
        <p:nvSpPr>
          <p:cNvPr id="163" name="CustomShape 3"/>
          <p:cNvSpPr/>
          <p:nvPr/>
        </p:nvSpPr>
        <p:spPr>
          <a:xfrm>
            <a:off x="320358" y="1406520"/>
            <a:ext cx="7868520" cy="52615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200" b="0" strike="noStrike" spc="-1" dirty="0">
                <a:solidFill>
                  <a:srgbClr val="000000"/>
                </a:solidFill>
                <a:latin typeface="Calibri"/>
                <a:ea typeface="Arial"/>
              </a:rPr>
              <a:t>  Internship 2020:</a:t>
            </a: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r>
              <a:rPr lang="en-US" sz="1400" b="0" i="1" strike="noStrike" spc="-1" dirty="0">
                <a:solidFill>
                  <a:srgbClr val="000000"/>
                </a:solidFill>
                <a:latin typeface="Calibri"/>
                <a:ea typeface="Arial"/>
              </a:rPr>
              <a:t>	* -  </a:t>
            </a:r>
            <a:r>
              <a:rPr lang="en-US" sz="1400" b="0" strike="noStrike" spc="-1" dirty="0">
                <a:solidFill>
                  <a:srgbClr val="000000"/>
                </a:solidFill>
                <a:latin typeface="Calibri"/>
                <a:ea typeface="Arial"/>
              </a:rPr>
              <a:t>including 4 students of class 2018-2019 (re-admitted in 2020 for thesis defense) </a:t>
            </a:r>
            <a:endParaRPr lang="en-GB" sz="1400" b="0" strike="noStrike" spc="-1" dirty="0">
              <a:latin typeface="Arial"/>
            </a:endParaRPr>
          </a:p>
          <a:p>
            <a:pPr>
              <a:lnSpc>
                <a:spcPct val="100000"/>
              </a:lnSpc>
            </a:pPr>
            <a:endParaRPr lang="en-GB" sz="1400" b="0" strike="noStrike" spc="-1" dirty="0">
              <a:latin typeface="Arial"/>
            </a:endParaRPr>
          </a:p>
        </p:txBody>
      </p:sp>
      <p:sp>
        <p:nvSpPr>
          <p:cNvPr id="164" name="CustomShape 4"/>
          <p:cNvSpPr/>
          <p:nvPr/>
        </p:nvSpPr>
        <p:spPr>
          <a:xfrm>
            <a:off x="8309160" y="3789000"/>
            <a:ext cx="3693960" cy="42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200" b="0" strike="noStrike" spc="-1">
                <a:solidFill>
                  <a:srgbClr val="000000"/>
                </a:solidFill>
                <a:latin typeface="Calibri"/>
                <a:ea typeface="Arial"/>
              </a:rPr>
              <a:t>MA</a:t>
            </a:r>
            <a:r>
              <a:rPr lang="en-US" sz="1800" b="0" strike="noStrike" spc="-1">
                <a:solidFill>
                  <a:srgbClr val="000000"/>
                </a:solidFill>
                <a:latin typeface="Calibri"/>
                <a:ea typeface="Arial"/>
              </a:rPr>
              <a:t> </a:t>
            </a:r>
            <a:r>
              <a:rPr lang="en-US" sz="2200" b="0" strike="noStrike" spc="-1">
                <a:solidFill>
                  <a:srgbClr val="000000"/>
                </a:solidFill>
                <a:latin typeface="Calibri"/>
                <a:ea typeface="Arial"/>
              </a:rPr>
              <a:t>Thesis</a:t>
            </a:r>
            <a:r>
              <a:rPr lang="en-US" sz="1800" b="0" strike="noStrike" spc="-1">
                <a:solidFill>
                  <a:srgbClr val="000000"/>
                </a:solidFill>
                <a:latin typeface="Calibri"/>
                <a:ea typeface="Arial"/>
              </a:rPr>
              <a:t> </a:t>
            </a:r>
            <a:r>
              <a:rPr lang="en-US" sz="2200" b="0" strike="noStrike" spc="-1">
                <a:solidFill>
                  <a:srgbClr val="000000"/>
                </a:solidFill>
                <a:latin typeface="Calibri"/>
                <a:ea typeface="Arial"/>
              </a:rPr>
              <a:t>work</a:t>
            </a:r>
            <a:r>
              <a:rPr lang="en-US" sz="1800" b="0" strike="noStrike" spc="-1">
                <a:solidFill>
                  <a:srgbClr val="000000"/>
                </a:solidFill>
                <a:latin typeface="Calibri"/>
                <a:ea typeface="Arial"/>
              </a:rPr>
              <a:t> </a:t>
            </a:r>
            <a:r>
              <a:rPr lang="en-US" sz="2200" b="0" strike="noStrike" spc="-1">
                <a:solidFill>
                  <a:srgbClr val="000000"/>
                </a:solidFill>
                <a:latin typeface="Calibri"/>
                <a:ea typeface="Arial"/>
              </a:rPr>
              <a:t>schedule:</a:t>
            </a:r>
            <a:endParaRPr lang="en-GB" sz="2200" b="0" strike="noStrike" spc="-1">
              <a:latin typeface="Arial"/>
            </a:endParaRPr>
          </a:p>
        </p:txBody>
      </p:sp>
      <p:graphicFrame>
        <p:nvGraphicFramePr>
          <p:cNvPr id="165" name="Table 5"/>
          <p:cNvGraphicFramePr/>
          <p:nvPr>
            <p:extLst>
              <p:ext uri="{D42A27DB-BD31-4B8C-83A1-F6EECF244321}">
                <p14:modId xmlns:p14="http://schemas.microsoft.com/office/powerpoint/2010/main" val="3221140255"/>
              </p:ext>
            </p:extLst>
          </p:nvPr>
        </p:nvGraphicFramePr>
        <p:xfrm>
          <a:off x="8324280" y="4221000"/>
          <a:ext cx="3589200" cy="1871160"/>
        </p:xfrm>
        <a:graphic>
          <a:graphicData uri="http://schemas.openxmlformats.org/drawingml/2006/table">
            <a:tbl>
              <a:tblPr/>
              <a:tblGrid>
                <a:gridCol w="1612800">
                  <a:extLst>
                    <a:ext uri="{9D8B030D-6E8A-4147-A177-3AD203B41FA5}">
                      <a16:colId xmlns:a16="http://schemas.microsoft.com/office/drawing/2014/main" val="20000"/>
                    </a:ext>
                  </a:extLst>
                </a:gridCol>
                <a:gridCol w="1976400">
                  <a:extLst>
                    <a:ext uri="{9D8B030D-6E8A-4147-A177-3AD203B41FA5}">
                      <a16:colId xmlns:a16="http://schemas.microsoft.com/office/drawing/2014/main" val="20001"/>
                    </a:ext>
                  </a:extLst>
                </a:gridCol>
              </a:tblGrid>
              <a:tr h="377640">
                <a:tc>
                  <a:txBody>
                    <a:bodyPr/>
                    <a:lstStyle/>
                    <a:p>
                      <a:pPr algn="ctr">
                        <a:lnSpc>
                          <a:spcPct val="100000"/>
                        </a:lnSpc>
                      </a:pPr>
                      <a:r>
                        <a:rPr lang="en-US" sz="1600" b="1" strike="noStrike" spc="-1">
                          <a:solidFill>
                            <a:srgbClr val="FFFFFF"/>
                          </a:solidFill>
                          <a:latin typeface="Calibri"/>
                          <a:ea typeface="Arial"/>
                        </a:rPr>
                        <a:t>Activity</a:t>
                      </a:r>
                      <a:endParaRPr lang="en-GB" sz="1600" b="0" strike="noStrike" spc="-1">
                        <a:latin typeface="Arial"/>
                      </a:endParaRPr>
                    </a:p>
                  </a:txBody>
                  <a:tcPr marL="68400" marR="68400">
                    <a:solidFill>
                      <a:srgbClr val="1C4F81"/>
                    </a:solidFill>
                  </a:tcPr>
                </a:tc>
                <a:tc>
                  <a:txBody>
                    <a:bodyPr/>
                    <a:lstStyle/>
                    <a:p>
                      <a:pPr algn="ctr">
                        <a:lnSpc>
                          <a:spcPct val="100000"/>
                        </a:lnSpc>
                      </a:pPr>
                      <a:r>
                        <a:rPr lang="en-US" sz="1600" b="1" strike="noStrike" spc="-1">
                          <a:solidFill>
                            <a:srgbClr val="FFFFFF"/>
                          </a:solidFill>
                          <a:latin typeface="Calibri"/>
                          <a:ea typeface="Calibri"/>
                        </a:rPr>
                        <a:t>Dates</a:t>
                      </a:r>
                      <a:endParaRPr lang="en-GB" sz="1600" b="0" strike="noStrike" spc="-1">
                        <a:latin typeface="Arial"/>
                      </a:endParaRPr>
                    </a:p>
                  </a:txBody>
                  <a:tcPr marL="68400" marR="68400">
                    <a:solidFill>
                      <a:srgbClr val="1C4F81"/>
                    </a:solidFill>
                  </a:tcPr>
                </a:tc>
                <a:extLst>
                  <a:ext uri="{0D108BD9-81ED-4DB2-BD59-A6C34878D82A}">
                    <a16:rowId xmlns:a16="http://schemas.microsoft.com/office/drawing/2014/main" val="10000"/>
                  </a:ext>
                </a:extLst>
              </a:tr>
              <a:tr h="487440">
                <a:tc>
                  <a:txBody>
                    <a:bodyPr/>
                    <a:lstStyle/>
                    <a:p>
                      <a:pPr>
                        <a:lnSpc>
                          <a:spcPct val="100000"/>
                        </a:lnSpc>
                      </a:pPr>
                      <a:r>
                        <a:rPr lang="en-US" sz="1600" b="0" strike="noStrike" spc="-1">
                          <a:solidFill>
                            <a:srgbClr val="000000"/>
                          </a:solidFill>
                          <a:latin typeface="Calibri"/>
                          <a:ea typeface="Arial"/>
                        </a:rPr>
                        <a:t>Submission of Thesis</a:t>
                      </a:r>
                      <a:endParaRPr lang="en-GB" sz="1600" b="0" strike="noStrike" spc="-1">
                        <a:latin typeface="Arial"/>
                      </a:endParaRPr>
                    </a:p>
                  </a:txBody>
                  <a:tcPr marL="68400" marR="68400">
                    <a:lnB w="9360">
                      <a:solidFill>
                        <a:srgbClr val="000000"/>
                      </a:solidFill>
                    </a:lnB>
                    <a:noFill/>
                  </a:tcPr>
                </a:tc>
                <a:tc>
                  <a:txBody>
                    <a:bodyPr/>
                    <a:lstStyle/>
                    <a:p>
                      <a:pPr>
                        <a:lnSpc>
                          <a:spcPct val="100000"/>
                        </a:lnSpc>
                      </a:pPr>
                      <a:r>
                        <a:rPr lang="en-US" sz="1600" b="0" strike="noStrike" spc="-1">
                          <a:solidFill>
                            <a:srgbClr val="000000"/>
                          </a:solidFill>
                          <a:latin typeface="Calibri"/>
                          <a:ea typeface="Arial"/>
                        </a:rPr>
                        <a:t>24 December 2020</a:t>
                      </a:r>
                      <a:endParaRPr lang="en-GB" sz="1600" b="0" strike="noStrike" spc="-1">
                        <a:latin typeface="Arial"/>
                      </a:endParaRPr>
                    </a:p>
                  </a:txBody>
                  <a:tcPr marL="68400" marR="68400">
                    <a:lnB w="9360">
                      <a:solidFill>
                        <a:srgbClr val="000000"/>
                      </a:solidFill>
                    </a:lnB>
                    <a:noFill/>
                  </a:tcPr>
                </a:tc>
                <a:extLst>
                  <a:ext uri="{0D108BD9-81ED-4DB2-BD59-A6C34878D82A}">
                    <a16:rowId xmlns:a16="http://schemas.microsoft.com/office/drawing/2014/main" val="10001"/>
                  </a:ext>
                </a:extLst>
              </a:tr>
              <a:tr h="487440">
                <a:tc>
                  <a:txBody>
                    <a:bodyPr/>
                    <a:lstStyle/>
                    <a:p>
                      <a:pPr>
                        <a:lnSpc>
                          <a:spcPct val="100000"/>
                        </a:lnSpc>
                      </a:pPr>
                      <a:r>
                        <a:rPr lang="en-US" sz="1600" b="0" strike="noStrike" spc="-1">
                          <a:solidFill>
                            <a:srgbClr val="000000"/>
                          </a:solidFill>
                          <a:latin typeface="Calibri"/>
                          <a:ea typeface="Arial"/>
                        </a:rPr>
                        <a:t>Evaluation of Thesis</a:t>
                      </a:r>
                      <a:endParaRPr lang="en-GB" sz="1600" b="0" strike="noStrike" spc="-1">
                        <a:latin typeface="Arial"/>
                      </a:endParaRPr>
                    </a:p>
                  </a:txBody>
                  <a:tcPr marL="68400" marR="68400">
                    <a:lnT w="9360">
                      <a:solidFill>
                        <a:srgbClr val="000000"/>
                      </a:solidFill>
                    </a:lnT>
                    <a:lnB w="9360">
                      <a:solidFill>
                        <a:srgbClr val="000000"/>
                      </a:solidFill>
                    </a:lnB>
                    <a:noFill/>
                  </a:tcPr>
                </a:tc>
                <a:tc>
                  <a:txBody>
                    <a:bodyPr/>
                    <a:lstStyle/>
                    <a:p>
                      <a:pPr>
                        <a:lnSpc>
                          <a:spcPct val="100000"/>
                        </a:lnSpc>
                      </a:pPr>
                      <a:r>
                        <a:rPr lang="en-US" sz="1600" b="0" strike="noStrike" spc="-1" dirty="0">
                          <a:solidFill>
                            <a:srgbClr val="000000"/>
                          </a:solidFill>
                          <a:latin typeface="Calibri"/>
                          <a:ea typeface="Arial"/>
                        </a:rPr>
                        <a:t>25 Dec 2020 – </a:t>
                      </a:r>
                    </a:p>
                    <a:p>
                      <a:pPr>
                        <a:lnSpc>
                          <a:spcPct val="100000"/>
                        </a:lnSpc>
                      </a:pPr>
                      <a:r>
                        <a:rPr lang="en-US" sz="1600" b="0" strike="noStrike" spc="-1" dirty="0">
                          <a:solidFill>
                            <a:srgbClr val="000000"/>
                          </a:solidFill>
                          <a:latin typeface="Calibri"/>
                          <a:ea typeface="Arial"/>
                        </a:rPr>
                        <a:t>11 Jan 2021</a:t>
                      </a:r>
                      <a:endParaRPr lang="en-GB" sz="1600" b="0" strike="noStrike" spc="-1" dirty="0">
                        <a:latin typeface="Arial"/>
                      </a:endParaRPr>
                    </a:p>
                  </a:txBody>
                  <a:tcPr marL="68400" marR="68400">
                    <a:lnT w="9360">
                      <a:solidFill>
                        <a:srgbClr val="000000"/>
                      </a:solidFill>
                    </a:lnT>
                    <a:lnB w="9360">
                      <a:solidFill>
                        <a:srgbClr val="000000"/>
                      </a:solidFill>
                    </a:lnB>
                    <a:noFill/>
                  </a:tcPr>
                </a:tc>
                <a:extLst>
                  <a:ext uri="{0D108BD9-81ED-4DB2-BD59-A6C34878D82A}">
                    <a16:rowId xmlns:a16="http://schemas.microsoft.com/office/drawing/2014/main" val="10002"/>
                  </a:ext>
                </a:extLst>
              </a:tr>
              <a:tr h="303840">
                <a:tc>
                  <a:txBody>
                    <a:bodyPr/>
                    <a:lstStyle/>
                    <a:p>
                      <a:pPr>
                        <a:lnSpc>
                          <a:spcPct val="100000"/>
                        </a:lnSpc>
                      </a:pPr>
                      <a:r>
                        <a:rPr lang="en-US" sz="1600" b="0" strike="noStrike" spc="-1">
                          <a:solidFill>
                            <a:srgbClr val="000000"/>
                          </a:solidFill>
                          <a:latin typeface="Calibri"/>
                          <a:ea typeface="Arial"/>
                        </a:rPr>
                        <a:t>Thesis defense</a:t>
                      </a:r>
                      <a:endParaRPr lang="en-GB" sz="1600" b="0" strike="noStrike" spc="-1">
                        <a:latin typeface="Arial"/>
                      </a:endParaRPr>
                    </a:p>
                  </a:txBody>
                  <a:tcPr marL="68400" marR="68400">
                    <a:lnT w="9360">
                      <a:solidFill>
                        <a:srgbClr val="000000"/>
                      </a:solidFill>
                    </a:lnT>
                    <a:noFill/>
                  </a:tcPr>
                </a:tc>
                <a:tc>
                  <a:txBody>
                    <a:bodyPr/>
                    <a:lstStyle/>
                    <a:p>
                      <a:pPr>
                        <a:lnSpc>
                          <a:spcPct val="100000"/>
                        </a:lnSpc>
                      </a:pPr>
                      <a:r>
                        <a:rPr lang="en-US" sz="1600" b="0" strike="noStrike" spc="-1" dirty="0">
                          <a:solidFill>
                            <a:srgbClr val="000000"/>
                          </a:solidFill>
                          <a:latin typeface="Calibri"/>
                          <a:ea typeface="Arial"/>
                        </a:rPr>
                        <a:t>13-15 January 2021</a:t>
                      </a:r>
                      <a:endParaRPr lang="en-GB" sz="1600" b="0" strike="noStrike" spc="-1" dirty="0">
                        <a:latin typeface="Arial"/>
                      </a:endParaRPr>
                    </a:p>
                  </a:txBody>
                  <a:tcPr marL="68400" marR="68400">
                    <a:lnT w="9360">
                      <a:solidFill>
                        <a:srgbClr val="000000"/>
                      </a:solidFill>
                    </a:lnT>
                    <a:noFill/>
                  </a:tcPr>
                </a:tc>
                <a:extLst>
                  <a:ext uri="{0D108BD9-81ED-4DB2-BD59-A6C34878D82A}">
                    <a16:rowId xmlns:a16="http://schemas.microsoft.com/office/drawing/2014/main" val="10003"/>
                  </a:ext>
                </a:extLst>
              </a:tr>
            </a:tbl>
          </a:graphicData>
        </a:graphic>
      </p:graphicFrame>
      <p:graphicFrame>
        <p:nvGraphicFramePr>
          <p:cNvPr id="166" name="Table 6"/>
          <p:cNvGraphicFramePr/>
          <p:nvPr/>
        </p:nvGraphicFramePr>
        <p:xfrm>
          <a:off x="8270280" y="1845000"/>
          <a:ext cx="3571200" cy="1697715"/>
        </p:xfrm>
        <a:graphic>
          <a:graphicData uri="http://schemas.openxmlformats.org/drawingml/2006/table">
            <a:tbl>
              <a:tblPr/>
              <a:tblGrid>
                <a:gridCol w="1626840">
                  <a:extLst>
                    <a:ext uri="{9D8B030D-6E8A-4147-A177-3AD203B41FA5}">
                      <a16:colId xmlns:a16="http://schemas.microsoft.com/office/drawing/2014/main" val="20000"/>
                    </a:ext>
                  </a:extLst>
                </a:gridCol>
                <a:gridCol w="576000">
                  <a:extLst>
                    <a:ext uri="{9D8B030D-6E8A-4147-A177-3AD203B41FA5}">
                      <a16:colId xmlns:a16="http://schemas.microsoft.com/office/drawing/2014/main" val="20001"/>
                    </a:ext>
                  </a:extLst>
                </a:gridCol>
                <a:gridCol w="648000">
                  <a:extLst>
                    <a:ext uri="{9D8B030D-6E8A-4147-A177-3AD203B41FA5}">
                      <a16:colId xmlns:a16="http://schemas.microsoft.com/office/drawing/2014/main" val="20002"/>
                    </a:ext>
                  </a:extLst>
                </a:gridCol>
                <a:gridCol w="720360">
                  <a:extLst>
                    <a:ext uri="{9D8B030D-6E8A-4147-A177-3AD203B41FA5}">
                      <a16:colId xmlns:a16="http://schemas.microsoft.com/office/drawing/2014/main" val="20003"/>
                    </a:ext>
                  </a:extLst>
                </a:gridCol>
              </a:tblGrid>
              <a:tr h="530280">
                <a:tc>
                  <a:txBody>
                    <a:bodyPr/>
                    <a:lstStyle/>
                    <a:p>
                      <a:pPr algn="ctr">
                        <a:lnSpc>
                          <a:spcPct val="107000"/>
                        </a:lnSpc>
                        <a:spcAft>
                          <a:spcPts val="799"/>
                        </a:spcAft>
                      </a:pPr>
                      <a:r>
                        <a:rPr lang="en-US" sz="1600" b="1" strike="noStrike" spc="-1">
                          <a:solidFill>
                            <a:srgbClr val="FFFFFF"/>
                          </a:solidFill>
                          <a:latin typeface="Calibri"/>
                          <a:ea typeface="Arial"/>
                        </a:rPr>
                        <a:t>Format of the internship  </a:t>
                      </a:r>
                      <a:endParaRPr lang="en-GB" sz="1600" b="0" strike="noStrike" spc="-1">
                        <a:latin typeface="Arial"/>
                      </a:endParaRPr>
                    </a:p>
                  </a:txBody>
                  <a:tcPr marL="9360" marR="9360">
                    <a:lnL w="9360">
                      <a:solidFill>
                        <a:srgbClr val="000000"/>
                      </a:solidFill>
                    </a:lnL>
                    <a:lnR w="9360">
                      <a:solidFill>
                        <a:srgbClr val="000000"/>
                      </a:solidFill>
                    </a:lnR>
                    <a:lnT w="9360">
                      <a:solidFill>
                        <a:srgbClr val="000000"/>
                      </a:solidFill>
                    </a:lnT>
                    <a:lnB w="9360">
                      <a:solidFill>
                        <a:srgbClr val="000000"/>
                      </a:solidFill>
                    </a:lnB>
                    <a:solidFill>
                      <a:srgbClr val="1F497D"/>
                    </a:solidFill>
                  </a:tcPr>
                </a:tc>
                <a:tc>
                  <a:txBody>
                    <a:bodyPr/>
                    <a:lstStyle/>
                    <a:p>
                      <a:pPr algn="ctr">
                        <a:lnSpc>
                          <a:spcPct val="107000"/>
                        </a:lnSpc>
                        <a:spcAft>
                          <a:spcPts val="799"/>
                        </a:spcAft>
                      </a:pPr>
                      <a:r>
                        <a:rPr lang="en-US" sz="1600" b="1" strike="noStrike" spc="-1">
                          <a:solidFill>
                            <a:srgbClr val="FFFFFF"/>
                          </a:solidFill>
                          <a:latin typeface="Calibri"/>
                          <a:ea typeface="Arial"/>
                        </a:rPr>
                        <a:t>PS</a:t>
                      </a:r>
                      <a:endParaRPr lang="en-GB" sz="1600" b="0" strike="noStrike" spc="-1">
                        <a:latin typeface="Arial"/>
                      </a:endParaRPr>
                    </a:p>
                  </a:txBody>
                  <a:tcPr>
                    <a:lnL w="9360">
                      <a:solidFill>
                        <a:srgbClr val="000000"/>
                      </a:solidFill>
                    </a:lnL>
                    <a:lnR w="9360">
                      <a:solidFill>
                        <a:srgbClr val="000000"/>
                      </a:solidFill>
                    </a:lnR>
                    <a:lnT w="9360">
                      <a:solidFill>
                        <a:srgbClr val="000000"/>
                      </a:solidFill>
                    </a:lnT>
                    <a:lnB w="9360">
                      <a:solidFill>
                        <a:srgbClr val="000000"/>
                      </a:solidFill>
                    </a:lnB>
                    <a:solidFill>
                      <a:srgbClr val="1F497D"/>
                    </a:solidFill>
                  </a:tcPr>
                </a:tc>
                <a:tc>
                  <a:txBody>
                    <a:bodyPr/>
                    <a:lstStyle/>
                    <a:p>
                      <a:pPr algn="ctr">
                        <a:lnSpc>
                          <a:spcPct val="107000"/>
                        </a:lnSpc>
                        <a:spcAft>
                          <a:spcPts val="799"/>
                        </a:spcAft>
                      </a:pPr>
                      <a:r>
                        <a:rPr lang="en-US" sz="1600" b="1" strike="noStrike" spc="-1">
                          <a:solidFill>
                            <a:srgbClr val="FFFFFF"/>
                          </a:solidFill>
                          <a:latin typeface="Calibri"/>
                          <a:ea typeface="Arial"/>
                        </a:rPr>
                        <a:t>EGD</a:t>
                      </a:r>
                      <a:endParaRPr lang="en-GB" sz="1600" b="0" strike="noStrike" spc="-1">
                        <a:latin typeface="Arial"/>
                      </a:endParaRPr>
                    </a:p>
                  </a:txBody>
                  <a:tcPr>
                    <a:lnL w="9360">
                      <a:solidFill>
                        <a:srgbClr val="000000"/>
                      </a:solidFill>
                    </a:lnL>
                    <a:lnR w="9360">
                      <a:solidFill>
                        <a:srgbClr val="000000"/>
                      </a:solidFill>
                    </a:lnR>
                    <a:lnT w="9360">
                      <a:solidFill>
                        <a:srgbClr val="000000"/>
                      </a:solidFill>
                    </a:lnT>
                    <a:lnB w="9360">
                      <a:solidFill>
                        <a:srgbClr val="000000"/>
                      </a:solidFill>
                    </a:lnB>
                    <a:solidFill>
                      <a:srgbClr val="1F497D"/>
                    </a:solidFill>
                  </a:tcPr>
                </a:tc>
                <a:tc>
                  <a:txBody>
                    <a:bodyPr/>
                    <a:lstStyle/>
                    <a:p>
                      <a:pPr algn="ctr">
                        <a:lnSpc>
                          <a:spcPct val="107000"/>
                        </a:lnSpc>
                        <a:spcAft>
                          <a:spcPts val="799"/>
                        </a:spcAft>
                      </a:pPr>
                      <a:r>
                        <a:rPr lang="en-US" sz="1600" b="1" strike="noStrike" spc="-1">
                          <a:solidFill>
                            <a:srgbClr val="FFFFFF"/>
                          </a:solidFill>
                          <a:latin typeface="Calibri"/>
                          <a:ea typeface="Arial"/>
                        </a:rPr>
                        <a:t>Total </a:t>
                      </a:r>
                      <a:endParaRPr lang="en-GB" sz="1600" b="0" strike="noStrike" spc="-1">
                        <a:latin typeface="Arial"/>
                      </a:endParaRPr>
                    </a:p>
                  </a:txBody>
                  <a:tcPr>
                    <a:lnL w="9360">
                      <a:solidFill>
                        <a:srgbClr val="000000"/>
                      </a:solidFill>
                    </a:lnL>
                    <a:lnR w="9360">
                      <a:solidFill>
                        <a:srgbClr val="000000"/>
                      </a:solidFill>
                    </a:lnR>
                    <a:lnT w="9360">
                      <a:solidFill>
                        <a:srgbClr val="000000"/>
                      </a:solidFill>
                    </a:lnT>
                    <a:lnB w="9360">
                      <a:solidFill>
                        <a:srgbClr val="000000"/>
                      </a:solidFill>
                    </a:lnB>
                    <a:solidFill>
                      <a:srgbClr val="1F497D"/>
                    </a:solidFill>
                  </a:tcPr>
                </a:tc>
                <a:extLst>
                  <a:ext uri="{0D108BD9-81ED-4DB2-BD59-A6C34878D82A}">
                    <a16:rowId xmlns:a16="http://schemas.microsoft.com/office/drawing/2014/main" val="10000"/>
                  </a:ext>
                </a:extLst>
              </a:tr>
              <a:tr h="366120">
                <a:tc>
                  <a:txBody>
                    <a:bodyPr/>
                    <a:lstStyle/>
                    <a:p>
                      <a:pPr>
                        <a:lnSpc>
                          <a:spcPct val="107000"/>
                        </a:lnSpc>
                        <a:spcAft>
                          <a:spcPts val="799"/>
                        </a:spcAft>
                      </a:pPr>
                      <a:r>
                        <a:rPr lang="en-US" sz="1600" b="0" strike="noStrike" spc="-1">
                          <a:solidFill>
                            <a:srgbClr val="000000"/>
                          </a:solidFill>
                          <a:latin typeface="Calibri"/>
                          <a:ea typeface="Arial"/>
                        </a:rPr>
                        <a:t>Online</a:t>
                      </a:r>
                      <a:endParaRPr lang="en-GB" sz="1600" b="0" strike="noStrike" spc="-1">
                        <a:latin typeface="Arial"/>
                      </a:endParaRPr>
                    </a:p>
                  </a:txBody>
                  <a:tcPr marL="9360" marR="9360">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7000"/>
                        </a:lnSpc>
                        <a:spcAft>
                          <a:spcPts val="799"/>
                        </a:spcAft>
                      </a:pPr>
                      <a:r>
                        <a:rPr lang="en-US" sz="1600" b="0" strike="noStrike" spc="-1">
                          <a:solidFill>
                            <a:srgbClr val="000000"/>
                          </a:solidFill>
                          <a:latin typeface="Calibri"/>
                          <a:ea typeface="Arial"/>
                        </a:rPr>
                        <a:t> 11</a:t>
                      </a:r>
                      <a:endParaRPr lang="en-GB" sz="1600" b="0" strike="noStrike" spc="-1">
                        <a:latin typeface="Arial"/>
                      </a:endParaRPr>
                    </a:p>
                  </a:txBody>
                  <a:tcP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7000"/>
                        </a:lnSpc>
                        <a:spcAft>
                          <a:spcPts val="799"/>
                        </a:spcAft>
                      </a:pPr>
                      <a:r>
                        <a:rPr lang="en-US" sz="1600" b="0" strike="noStrike" spc="-1">
                          <a:solidFill>
                            <a:srgbClr val="000000"/>
                          </a:solidFill>
                          <a:latin typeface="Calibri"/>
                          <a:ea typeface="Arial"/>
                        </a:rPr>
                        <a:t>5</a:t>
                      </a:r>
                      <a:endParaRPr lang="en-GB" sz="1600" b="0" strike="noStrike" spc="-1">
                        <a:latin typeface="Arial"/>
                      </a:endParaRPr>
                    </a:p>
                  </a:txBody>
                  <a:tcP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7000"/>
                        </a:lnSpc>
                        <a:spcAft>
                          <a:spcPts val="799"/>
                        </a:spcAft>
                      </a:pPr>
                      <a:r>
                        <a:rPr lang="en-US" sz="1600" b="0" strike="noStrike" spc="-1">
                          <a:solidFill>
                            <a:srgbClr val="000000"/>
                          </a:solidFill>
                          <a:latin typeface="Calibri"/>
                          <a:ea typeface="Arial"/>
                        </a:rPr>
                        <a:t> 16</a:t>
                      </a:r>
                      <a:endParaRPr lang="en-GB" sz="1600" b="0" strike="noStrike" spc="-1">
                        <a:latin typeface="Arial"/>
                      </a:endParaRPr>
                    </a:p>
                  </a:txBody>
                  <a:tcPr>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val="10001"/>
                  </a:ext>
                </a:extLst>
              </a:tr>
              <a:tr h="366120">
                <a:tc>
                  <a:txBody>
                    <a:bodyPr/>
                    <a:lstStyle/>
                    <a:p>
                      <a:pPr>
                        <a:lnSpc>
                          <a:spcPct val="107000"/>
                        </a:lnSpc>
                        <a:spcAft>
                          <a:spcPts val="799"/>
                        </a:spcAft>
                      </a:pPr>
                      <a:r>
                        <a:rPr lang="en-US" sz="1600" b="0" strike="noStrike" spc="-1">
                          <a:solidFill>
                            <a:srgbClr val="000000"/>
                          </a:solidFill>
                          <a:latin typeface="Calibri"/>
                          <a:ea typeface="Arial"/>
                        </a:rPr>
                        <a:t>Offline </a:t>
                      </a:r>
                      <a:endParaRPr lang="en-GB" sz="1600" b="0" strike="noStrike" spc="-1">
                        <a:latin typeface="Arial"/>
                      </a:endParaRPr>
                    </a:p>
                  </a:txBody>
                  <a:tcPr marL="9360" marR="9360">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7000"/>
                        </a:lnSpc>
                        <a:spcAft>
                          <a:spcPts val="799"/>
                        </a:spcAft>
                      </a:pPr>
                      <a:r>
                        <a:rPr lang="en-US" sz="1600" b="0" strike="noStrike" spc="-1">
                          <a:solidFill>
                            <a:srgbClr val="000000"/>
                          </a:solidFill>
                          <a:latin typeface="Calibri"/>
                          <a:ea typeface="Arial"/>
                        </a:rPr>
                        <a:t> 9</a:t>
                      </a:r>
                      <a:endParaRPr lang="en-GB" sz="1600" b="0" strike="noStrike" spc="-1">
                        <a:latin typeface="Arial"/>
                      </a:endParaRPr>
                    </a:p>
                  </a:txBody>
                  <a:tcP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7000"/>
                        </a:lnSpc>
                        <a:spcAft>
                          <a:spcPts val="799"/>
                        </a:spcAft>
                      </a:pPr>
                      <a:r>
                        <a:rPr lang="en-US" sz="1600" b="0" strike="noStrike" spc="-1">
                          <a:solidFill>
                            <a:srgbClr val="000000"/>
                          </a:solidFill>
                          <a:latin typeface="Calibri"/>
                          <a:ea typeface="Calibri"/>
                        </a:rPr>
                        <a:t>7</a:t>
                      </a:r>
                      <a:endParaRPr lang="en-GB" sz="1600" b="0" strike="noStrike" spc="-1">
                        <a:latin typeface="Arial"/>
                      </a:endParaRPr>
                    </a:p>
                  </a:txBody>
                  <a:tcP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7000"/>
                        </a:lnSpc>
                        <a:spcAft>
                          <a:spcPts val="799"/>
                        </a:spcAft>
                      </a:pPr>
                      <a:r>
                        <a:rPr lang="en-US" sz="1600" b="0" strike="noStrike" spc="-1">
                          <a:solidFill>
                            <a:srgbClr val="000000"/>
                          </a:solidFill>
                          <a:latin typeface="Calibri"/>
                          <a:ea typeface="Arial"/>
                        </a:rPr>
                        <a:t> 16</a:t>
                      </a:r>
                      <a:endParaRPr lang="en-GB" sz="1600" b="0" strike="noStrike" spc="-1">
                        <a:latin typeface="Arial"/>
                      </a:endParaRPr>
                    </a:p>
                  </a:txBody>
                  <a:tcPr>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val="10002"/>
                  </a:ext>
                </a:extLst>
              </a:tr>
              <a:tr h="365400">
                <a:tc>
                  <a:txBody>
                    <a:bodyPr/>
                    <a:lstStyle/>
                    <a:p>
                      <a:pPr>
                        <a:lnSpc>
                          <a:spcPct val="107000"/>
                        </a:lnSpc>
                        <a:spcAft>
                          <a:spcPts val="799"/>
                        </a:spcAft>
                      </a:pPr>
                      <a:r>
                        <a:rPr lang="en-US" sz="1600" b="0" strike="noStrike" spc="-1">
                          <a:solidFill>
                            <a:srgbClr val="000000"/>
                          </a:solidFill>
                          <a:latin typeface="Calibri"/>
                          <a:ea typeface="Arial"/>
                        </a:rPr>
                        <a:t>Mixed </a:t>
                      </a:r>
                      <a:endParaRPr lang="en-GB" sz="1600" b="0" strike="noStrike" spc="-1">
                        <a:latin typeface="Arial"/>
                      </a:endParaRPr>
                    </a:p>
                  </a:txBody>
                  <a:tcPr marL="9360" marR="9360">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7000"/>
                        </a:lnSpc>
                        <a:spcAft>
                          <a:spcPts val="799"/>
                        </a:spcAft>
                      </a:pPr>
                      <a:r>
                        <a:rPr lang="en-US" sz="1600" b="0" strike="noStrike" spc="-1">
                          <a:solidFill>
                            <a:srgbClr val="000000"/>
                          </a:solidFill>
                          <a:latin typeface="Calibri"/>
                          <a:ea typeface="Arial"/>
                        </a:rPr>
                        <a:t> 6</a:t>
                      </a:r>
                      <a:endParaRPr lang="en-GB" sz="1600" b="0" strike="noStrike" spc="-1">
                        <a:latin typeface="Arial"/>
                      </a:endParaRPr>
                    </a:p>
                  </a:txBody>
                  <a:tcP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7000"/>
                        </a:lnSpc>
                        <a:spcAft>
                          <a:spcPts val="799"/>
                        </a:spcAft>
                      </a:pPr>
                      <a:r>
                        <a:rPr lang="en-US" sz="1600" b="0" strike="noStrike" spc="-1">
                          <a:solidFill>
                            <a:srgbClr val="000000"/>
                          </a:solidFill>
                          <a:latin typeface="Calibri"/>
                          <a:ea typeface="Arial"/>
                        </a:rPr>
                        <a:t>3</a:t>
                      </a:r>
                      <a:endParaRPr lang="en-GB" sz="1600" b="0" strike="noStrike" spc="-1">
                        <a:latin typeface="Arial"/>
                      </a:endParaRPr>
                    </a:p>
                  </a:txBody>
                  <a:tcP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7000"/>
                        </a:lnSpc>
                        <a:spcAft>
                          <a:spcPts val="799"/>
                        </a:spcAft>
                      </a:pPr>
                      <a:r>
                        <a:rPr lang="en-US" sz="1600" b="0" strike="noStrike" spc="-1">
                          <a:solidFill>
                            <a:srgbClr val="000000"/>
                          </a:solidFill>
                          <a:latin typeface="Calibri"/>
                          <a:ea typeface="Arial"/>
                        </a:rPr>
                        <a:t> 9</a:t>
                      </a:r>
                      <a:endParaRPr lang="en-GB" sz="1600" b="0" strike="noStrike" spc="-1">
                        <a:latin typeface="Arial"/>
                      </a:endParaRPr>
                    </a:p>
                  </a:txBody>
                  <a:tcPr>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val="10003"/>
                  </a:ext>
                </a:extLst>
              </a:tr>
            </a:tbl>
          </a:graphicData>
        </a:graphic>
      </p:graphicFrame>
      <p:graphicFrame>
        <p:nvGraphicFramePr>
          <p:cNvPr id="167" name="Table 7"/>
          <p:cNvGraphicFramePr/>
          <p:nvPr>
            <p:extLst>
              <p:ext uri="{D42A27DB-BD31-4B8C-83A1-F6EECF244321}">
                <p14:modId xmlns:p14="http://schemas.microsoft.com/office/powerpoint/2010/main" val="1269705647"/>
              </p:ext>
            </p:extLst>
          </p:nvPr>
        </p:nvGraphicFramePr>
        <p:xfrm>
          <a:off x="158718" y="1845000"/>
          <a:ext cx="7365561" cy="4092176"/>
        </p:xfrm>
        <a:graphic>
          <a:graphicData uri="http://schemas.openxmlformats.org/drawingml/2006/table">
            <a:tbl>
              <a:tblPr/>
              <a:tblGrid>
                <a:gridCol w="2261472">
                  <a:extLst>
                    <a:ext uri="{9D8B030D-6E8A-4147-A177-3AD203B41FA5}">
                      <a16:colId xmlns:a16="http://schemas.microsoft.com/office/drawing/2014/main" val="20000"/>
                    </a:ext>
                  </a:extLst>
                </a:gridCol>
                <a:gridCol w="567121">
                  <a:extLst>
                    <a:ext uri="{9D8B030D-6E8A-4147-A177-3AD203B41FA5}">
                      <a16:colId xmlns:a16="http://schemas.microsoft.com/office/drawing/2014/main" val="20001"/>
                    </a:ext>
                  </a:extLst>
                </a:gridCol>
                <a:gridCol w="567121">
                  <a:extLst>
                    <a:ext uri="{9D8B030D-6E8A-4147-A177-3AD203B41FA5}">
                      <a16:colId xmlns:a16="http://schemas.microsoft.com/office/drawing/2014/main" val="20002"/>
                    </a:ext>
                  </a:extLst>
                </a:gridCol>
                <a:gridCol w="567121">
                  <a:extLst>
                    <a:ext uri="{9D8B030D-6E8A-4147-A177-3AD203B41FA5}">
                      <a16:colId xmlns:a16="http://schemas.microsoft.com/office/drawing/2014/main" val="20003"/>
                    </a:ext>
                  </a:extLst>
                </a:gridCol>
                <a:gridCol w="567121">
                  <a:extLst>
                    <a:ext uri="{9D8B030D-6E8A-4147-A177-3AD203B41FA5}">
                      <a16:colId xmlns:a16="http://schemas.microsoft.com/office/drawing/2014/main" val="20004"/>
                    </a:ext>
                  </a:extLst>
                </a:gridCol>
                <a:gridCol w="567121">
                  <a:extLst>
                    <a:ext uri="{9D8B030D-6E8A-4147-A177-3AD203B41FA5}">
                      <a16:colId xmlns:a16="http://schemas.microsoft.com/office/drawing/2014/main" val="20005"/>
                    </a:ext>
                  </a:extLst>
                </a:gridCol>
                <a:gridCol w="567121">
                  <a:extLst>
                    <a:ext uri="{9D8B030D-6E8A-4147-A177-3AD203B41FA5}">
                      <a16:colId xmlns:a16="http://schemas.microsoft.com/office/drawing/2014/main" val="20006"/>
                    </a:ext>
                  </a:extLst>
                </a:gridCol>
                <a:gridCol w="567121">
                  <a:extLst>
                    <a:ext uri="{9D8B030D-6E8A-4147-A177-3AD203B41FA5}">
                      <a16:colId xmlns:a16="http://schemas.microsoft.com/office/drawing/2014/main" val="20007"/>
                    </a:ext>
                  </a:extLst>
                </a:gridCol>
                <a:gridCol w="567121">
                  <a:extLst>
                    <a:ext uri="{9D8B030D-6E8A-4147-A177-3AD203B41FA5}">
                      <a16:colId xmlns:a16="http://schemas.microsoft.com/office/drawing/2014/main" val="20008"/>
                    </a:ext>
                  </a:extLst>
                </a:gridCol>
                <a:gridCol w="567121">
                  <a:extLst>
                    <a:ext uri="{9D8B030D-6E8A-4147-A177-3AD203B41FA5}">
                      <a16:colId xmlns:a16="http://schemas.microsoft.com/office/drawing/2014/main" val="20009"/>
                    </a:ext>
                  </a:extLst>
                </a:gridCol>
              </a:tblGrid>
              <a:tr h="320816">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solidFill>
                  </a:tcPr>
                </a:tc>
                <a:tc gridSpan="3">
                  <a:txBody>
                    <a:bodyPr/>
                    <a:lstStyle/>
                    <a:p>
                      <a:pPr algn="ctr">
                        <a:lnSpc>
                          <a:spcPct val="100000"/>
                        </a:lnSpc>
                      </a:pPr>
                      <a:r>
                        <a:rPr lang="en-US" sz="1600" b="1" strike="noStrike" spc="-1" dirty="0">
                          <a:solidFill>
                            <a:srgbClr val="FFFFFF"/>
                          </a:solidFill>
                          <a:latin typeface="Calibri"/>
                          <a:ea typeface="Arial"/>
                        </a:rPr>
                        <a:t>PS</a:t>
                      </a:r>
                      <a:endParaRPr lang="en-GB" sz="16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gridSpan="3">
                  <a:txBody>
                    <a:bodyPr/>
                    <a:lstStyle/>
                    <a:p>
                      <a:pPr algn="ctr">
                        <a:lnSpc>
                          <a:spcPct val="100000"/>
                        </a:lnSpc>
                      </a:pPr>
                      <a:r>
                        <a:rPr lang="en-US" sz="1600" b="1" strike="noStrike" spc="-1" dirty="0">
                          <a:solidFill>
                            <a:srgbClr val="FFFFFF"/>
                          </a:solidFill>
                          <a:latin typeface="Calibri"/>
                          <a:ea typeface="Arial"/>
                        </a:rPr>
                        <a:t>EGD</a:t>
                      </a:r>
                      <a:endParaRPr lang="en-GB" sz="16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gridSpan="3">
                  <a:txBody>
                    <a:bodyPr/>
                    <a:lstStyle/>
                    <a:p>
                      <a:pPr algn="ctr">
                        <a:lnSpc>
                          <a:spcPct val="100000"/>
                        </a:lnSpc>
                      </a:pPr>
                      <a:r>
                        <a:rPr lang="en-US" sz="1600" b="1" strike="noStrike" spc="-1">
                          <a:solidFill>
                            <a:srgbClr val="FFFFFF"/>
                          </a:solidFill>
                          <a:latin typeface="Calibri"/>
                          <a:ea typeface="Arial"/>
                        </a:rPr>
                        <a:t>Total</a:t>
                      </a:r>
                      <a:endParaRPr lang="en-GB" sz="16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extLst>
                  <a:ext uri="{0D108BD9-81ED-4DB2-BD59-A6C34878D82A}">
                    <a16:rowId xmlns:a16="http://schemas.microsoft.com/office/drawing/2014/main" val="10000"/>
                  </a:ext>
                </a:extLst>
              </a:tr>
              <a:tr h="304709">
                <a:tc vMerge="1">
                  <a:txBody>
                    <a:bodyPr/>
                    <a:lstStyle/>
                    <a:p>
                      <a:endParaRPr lang="en-US"/>
                    </a:p>
                  </a:txBody>
                  <a:tcPr marL="90000" marR="90000">
                    <a:solidFill>
                      <a:srgbClr val="729FCF"/>
                    </a:solidFill>
                  </a:tcPr>
                </a:tc>
                <a:tc>
                  <a:txBody>
                    <a:bodyPr/>
                    <a:lstStyle/>
                    <a:p>
                      <a:pPr algn="ctr">
                        <a:lnSpc>
                          <a:spcPct val="100000"/>
                        </a:lnSpc>
                      </a:pPr>
                      <a:r>
                        <a:rPr lang="en-US" sz="1400" b="1" strike="noStrike" spc="-1" dirty="0">
                          <a:solidFill>
                            <a:srgbClr val="FFFFFF"/>
                          </a:solidFill>
                          <a:latin typeface="Calibri"/>
                          <a:ea typeface="Arial"/>
                        </a:rPr>
                        <a:t>F</a:t>
                      </a:r>
                      <a:endParaRPr lang="en-GB" sz="14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solidFill>
                  </a:tcPr>
                </a:tc>
                <a:tc>
                  <a:txBody>
                    <a:bodyPr/>
                    <a:lstStyle/>
                    <a:p>
                      <a:pPr algn="ctr">
                        <a:lnSpc>
                          <a:spcPct val="100000"/>
                        </a:lnSpc>
                      </a:pPr>
                      <a:r>
                        <a:rPr lang="en-US" sz="1400" b="1" strike="noStrike" spc="-1" dirty="0">
                          <a:solidFill>
                            <a:srgbClr val="FFFFFF"/>
                          </a:solidFill>
                          <a:latin typeface="Calibri"/>
                          <a:ea typeface="Arial"/>
                        </a:rPr>
                        <a:t>M</a:t>
                      </a:r>
                      <a:endParaRPr lang="en-GB" sz="14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solidFill>
                  </a:tcPr>
                </a:tc>
                <a:tc>
                  <a:txBody>
                    <a:bodyPr/>
                    <a:lstStyle/>
                    <a:p>
                      <a:pPr algn="ctr">
                        <a:lnSpc>
                          <a:spcPct val="100000"/>
                        </a:lnSpc>
                      </a:pPr>
                      <a:r>
                        <a:rPr lang="en-US" sz="1400" b="1" strike="noStrike" spc="-1" dirty="0">
                          <a:solidFill>
                            <a:srgbClr val="FFFFFF"/>
                          </a:solidFill>
                          <a:latin typeface="Calibri"/>
                          <a:ea typeface="Arial"/>
                        </a:rPr>
                        <a:t>Total</a:t>
                      </a:r>
                      <a:endParaRPr lang="en-GB" sz="14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solidFill>
                  </a:tcPr>
                </a:tc>
                <a:tc>
                  <a:txBody>
                    <a:bodyPr/>
                    <a:lstStyle/>
                    <a:p>
                      <a:pPr algn="ctr">
                        <a:lnSpc>
                          <a:spcPct val="100000"/>
                        </a:lnSpc>
                      </a:pPr>
                      <a:r>
                        <a:rPr lang="en-US" sz="1400" b="1" strike="noStrike" spc="-1" dirty="0">
                          <a:solidFill>
                            <a:srgbClr val="FFFFFF"/>
                          </a:solidFill>
                          <a:latin typeface="Calibri"/>
                          <a:ea typeface="Arial"/>
                        </a:rPr>
                        <a:t>F</a:t>
                      </a:r>
                      <a:endParaRPr lang="en-GB" sz="14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solidFill>
                  </a:tcPr>
                </a:tc>
                <a:tc>
                  <a:txBody>
                    <a:bodyPr/>
                    <a:lstStyle/>
                    <a:p>
                      <a:pPr algn="ctr">
                        <a:lnSpc>
                          <a:spcPct val="100000"/>
                        </a:lnSpc>
                      </a:pPr>
                      <a:r>
                        <a:rPr lang="en-US" sz="1400" b="1" strike="noStrike" spc="-1" dirty="0">
                          <a:solidFill>
                            <a:srgbClr val="FFFFFF"/>
                          </a:solidFill>
                          <a:latin typeface="Calibri"/>
                          <a:ea typeface="Arial"/>
                        </a:rPr>
                        <a:t>M</a:t>
                      </a:r>
                      <a:endParaRPr lang="en-GB" sz="14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solidFill>
                  </a:tcPr>
                </a:tc>
                <a:tc>
                  <a:txBody>
                    <a:bodyPr/>
                    <a:lstStyle/>
                    <a:p>
                      <a:pPr algn="ctr">
                        <a:lnSpc>
                          <a:spcPct val="100000"/>
                        </a:lnSpc>
                      </a:pPr>
                      <a:r>
                        <a:rPr lang="en-US" sz="1400" b="1" strike="noStrike" spc="-1" dirty="0">
                          <a:solidFill>
                            <a:srgbClr val="FFFFFF"/>
                          </a:solidFill>
                          <a:latin typeface="Calibri"/>
                          <a:ea typeface="Arial"/>
                        </a:rPr>
                        <a:t>Total</a:t>
                      </a:r>
                      <a:endParaRPr lang="en-GB" sz="14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solidFill>
                  </a:tcPr>
                </a:tc>
                <a:tc>
                  <a:txBody>
                    <a:bodyPr/>
                    <a:lstStyle/>
                    <a:p>
                      <a:pPr algn="ctr">
                        <a:lnSpc>
                          <a:spcPct val="100000"/>
                        </a:lnSpc>
                      </a:pPr>
                      <a:r>
                        <a:rPr lang="en-US" sz="1400" b="1" strike="noStrike" spc="-1" dirty="0">
                          <a:solidFill>
                            <a:srgbClr val="FFFFFF"/>
                          </a:solidFill>
                          <a:latin typeface="Calibri"/>
                          <a:ea typeface="Arial"/>
                        </a:rPr>
                        <a:t>F</a:t>
                      </a:r>
                      <a:endParaRPr lang="en-GB" sz="14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solidFill>
                  </a:tcPr>
                </a:tc>
                <a:tc>
                  <a:txBody>
                    <a:bodyPr/>
                    <a:lstStyle/>
                    <a:p>
                      <a:pPr algn="ctr">
                        <a:lnSpc>
                          <a:spcPct val="100000"/>
                        </a:lnSpc>
                      </a:pPr>
                      <a:r>
                        <a:rPr lang="en-US" sz="1400" b="1" strike="noStrike" spc="-1" dirty="0">
                          <a:solidFill>
                            <a:srgbClr val="FFFFFF"/>
                          </a:solidFill>
                          <a:latin typeface="Calibri"/>
                          <a:ea typeface="Arial"/>
                        </a:rPr>
                        <a:t>M</a:t>
                      </a:r>
                      <a:endParaRPr lang="en-GB" sz="14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solidFill>
                  </a:tcPr>
                </a:tc>
                <a:tc>
                  <a:txBody>
                    <a:bodyPr/>
                    <a:lstStyle/>
                    <a:p>
                      <a:pPr algn="ctr">
                        <a:lnSpc>
                          <a:spcPct val="100000"/>
                        </a:lnSpc>
                      </a:pPr>
                      <a:r>
                        <a:rPr lang="en-US" sz="1400" b="1" strike="noStrike" spc="-1" dirty="0">
                          <a:solidFill>
                            <a:srgbClr val="FFFFFF"/>
                          </a:solidFill>
                          <a:latin typeface="Calibri"/>
                          <a:ea typeface="Arial"/>
                        </a:rPr>
                        <a:t>Total</a:t>
                      </a:r>
                      <a:endParaRPr lang="en-GB" sz="14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solidFill>
                  </a:tcPr>
                </a:tc>
                <a:extLst>
                  <a:ext uri="{0D108BD9-81ED-4DB2-BD59-A6C34878D82A}">
                    <a16:rowId xmlns:a16="http://schemas.microsoft.com/office/drawing/2014/main" val="10001"/>
                  </a:ext>
                </a:extLst>
              </a:tr>
              <a:tr h="504700">
                <a:tc>
                  <a:txBody>
                    <a:bodyPr/>
                    <a:lstStyle/>
                    <a:p>
                      <a:pPr>
                        <a:lnSpc>
                          <a:spcPct val="100000"/>
                        </a:lnSpc>
                        <a:tabLst>
                          <a:tab pos="0" algn="l"/>
                        </a:tabLst>
                      </a:pPr>
                      <a:r>
                        <a:rPr lang="en-US" sz="1400" b="1" strike="noStrike" spc="-1" dirty="0">
                          <a:solidFill>
                            <a:srgbClr val="000000"/>
                          </a:solidFill>
                          <a:latin typeface="Calibri"/>
                          <a:ea typeface="Arial"/>
                        </a:rPr>
                        <a:t>International internships</a:t>
                      </a:r>
                      <a:endParaRPr lang="en-GB" sz="14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92194">
                <a:tc>
                  <a:txBody>
                    <a:bodyPr/>
                    <a:lstStyle/>
                    <a:p>
                      <a:pPr>
                        <a:lnSpc>
                          <a:spcPct val="100000"/>
                        </a:lnSpc>
                        <a:tabLst>
                          <a:tab pos="0" algn="l"/>
                        </a:tabLst>
                      </a:pPr>
                      <a:r>
                        <a:rPr lang="en-US" sz="1400" b="0" i="1" strike="noStrike" spc="-1">
                          <a:solidFill>
                            <a:srgbClr val="000000"/>
                          </a:solidFill>
                          <a:latin typeface="Calibri"/>
                          <a:ea typeface="Arial"/>
                        </a:rPr>
                        <a:t>OSCE Secretariat</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1</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1</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2</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1</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1</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2</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2</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2</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4</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92194">
                <a:tc>
                  <a:txBody>
                    <a:bodyPr/>
                    <a:lstStyle/>
                    <a:p>
                      <a:pPr>
                        <a:lnSpc>
                          <a:spcPct val="100000"/>
                        </a:lnSpc>
                      </a:pPr>
                      <a:r>
                        <a:rPr lang="en-US" sz="1400" b="0" i="1" strike="noStrike" spc="-1">
                          <a:solidFill>
                            <a:srgbClr val="000000"/>
                          </a:solidFill>
                          <a:latin typeface="Calibri"/>
                          <a:ea typeface="Arial"/>
                        </a:rPr>
                        <a:t>NUPI</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1</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2</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3</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2</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0</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dirty="0">
                          <a:solidFill>
                            <a:srgbClr val="000000"/>
                          </a:solidFill>
                          <a:latin typeface="Calibri"/>
                          <a:ea typeface="Arial"/>
                        </a:rPr>
                        <a:t>2</a:t>
                      </a:r>
                      <a:endParaRPr lang="en-GB" sz="14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3</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dirty="0">
                          <a:solidFill>
                            <a:srgbClr val="000000"/>
                          </a:solidFill>
                          <a:latin typeface="Calibri"/>
                          <a:ea typeface="Arial"/>
                        </a:rPr>
                        <a:t>2</a:t>
                      </a:r>
                      <a:endParaRPr lang="en-GB" sz="14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5</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67884">
                <a:tc>
                  <a:txBody>
                    <a:bodyPr/>
                    <a:lstStyle/>
                    <a:p>
                      <a:pPr>
                        <a:lnSpc>
                          <a:spcPct val="100000"/>
                        </a:lnSpc>
                      </a:pPr>
                      <a:r>
                        <a:rPr lang="en-US" sz="1400" b="0" i="1" strike="noStrike" spc="-1">
                          <a:solidFill>
                            <a:srgbClr val="000000"/>
                          </a:solidFill>
                          <a:latin typeface="Calibri"/>
                          <a:ea typeface="Arial"/>
                        </a:rPr>
                        <a:t>University of Catania, Italy</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dirty="0">
                          <a:solidFill>
                            <a:srgbClr val="000000"/>
                          </a:solidFill>
                          <a:latin typeface="Calibri"/>
                          <a:ea typeface="Arial"/>
                        </a:rPr>
                        <a:t>0</a:t>
                      </a:r>
                      <a:endParaRPr lang="en-GB" sz="14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2</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2</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0</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0</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dirty="0">
                          <a:solidFill>
                            <a:srgbClr val="000000"/>
                          </a:solidFill>
                          <a:latin typeface="Calibri"/>
                          <a:ea typeface="Arial"/>
                        </a:rPr>
                        <a:t>0</a:t>
                      </a:r>
                      <a:endParaRPr lang="en-GB" sz="14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0</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2</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2</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64520">
                <a:tc>
                  <a:txBody>
                    <a:bodyPr/>
                    <a:lstStyle/>
                    <a:p>
                      <a:pPr>
                        <a:lnSpc>
                          <a:spcPct val="100000"/>
                        </a:lnSpc>
                      </a:pPr>
                      <a:r>
                        <a:rPr lang="en-US" sz="1400" b="0" i="1" strike="noStrike" spc="-1" dirty="0">
                          <a:solidFill>
                            <a:srgbClr val="000000"/>
                          </a:solidFill>
                          <a:latin typeface="Calibri"/>
                          <a:ea typeface="Arial"/>
                        </a:rPr>
                        <a:t>Central Asia and Caucasus  Research Group, USA</a:t>
                      </a:r>
                      <a:endParaRPr lang="en-GB" sz="14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dirty="0">
                          <a:solidFill>
                            <a:srgbClr val="000000"/>
                          </a:solidFill>
                          <a:latin typeface="Calibri"/>
                          <a:ea typeface="Arial"/>
                        </a:rPr>
                        <a:t>0</a:t>
                      </a:r>
                      <a:endParaRPr lang="en-GB" sz="14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0</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0</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0</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1</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1</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0</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1</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1</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55969">
                <a:tc>
                  <a:txBody>
                    <a:bodyPr/>
                    <a:lstStyle/>
                    <a:p>
                      <a:pPr>
                        <a:lnSpc>
                          <a:spcPct val="100000"/>
                        </a:lnSpc>
                      </a:pPr>
                      <a:r>
                        <a:rPr lang="en-US" sz="1400" b="0" i="1" strike="noStrike" spc="-1">
                          <a:solidFill>
                            <a:srgbClr val="000000"/>
                          </a:solidFill>
                          <a:latin typeface="Calibri"/>
                          <a:ea typeface="Arial"/>
                        </a:rPr>
                        <a:t>KR Migration Service, Russia</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1</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0</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1</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0</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0</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0</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1</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a:solidFill>
                            <a:srgbClr val="000000"/>
                          </a:solidFill>
                          <a:latin typeface="Calibri"/>
                          <a:ea typeface="Arial"/>
                        </a:rPr>
                        <a:t>0</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400" b="0" strike="noStrike" spc="-1" dirty="0">
                          <a:solidFill>
                            <a:srgbClr val="000000"/>
                          </a:solidFill>
                          <a:latin typeface="Calibri"/>
                          <a:ea typeface="Arial"/>
                        </a:rPr>
                        <a:t>1</a:t>
                      </a:r>
                      <a:endParaRPr lang="en-GB" sz="14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95807">
                <a:tc>
                  <a:txBody>
                    <a:bodyPr/>
                    <a:lstStyle/>
                    <a:p>
                      <a:pPr>
                        <a:lnSpc>
                          <a:spcPct val="100000"/>
                        </a:lnSpc>
                      </a:pPr>
                      <a:endParaRPr lang="en-GB" sz="1400" b="0" strike="noStrike" spc="-1">
                        <a:latin typeface="Arial"/>
                      </a:endParaRPr>
                    </a:p>
                    <a:p>
                      <a:pPr>
                        <a:lnSpc>
                          <a:spcPct val="100000"/>
                        </a:lnSpc>
                      </a:pPr>
                      <a:r>
                        <a:rPr lang="en-US" sz="1400" b="1" strike="noStrike" spc="-1">
                          <a:solidFill>
                            <a:srgbClr val="000000"/>
                          </a:solidFill>
                          <a:latin typeface="Calibri"/>
                          <a:ea typeface="Arial"/>
                        </a:rPr>
                        <a:t>in the region</a:t>
                      </a:r>
                      <a:r>
                        <a:rPr lang="en-US" sz="1400" b="0" strike="noStrike" spc="-1">
                          <a:solidFill>
                            <a:srgbClr val="000000"/>
                          </a:solidFill>
                          <a:latin typeface="Calibri"/>
                          <a:ea typeface="Arial"/>
                        </a:rPr>
                        <a:t> </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1400" b="0" strike="noStrike" spc="-1" dirty="0">
                        <a:latin typeface="Arial"/>
                      </a:endParaRPr>
                    </a:p>
                    <a:p>
                      <a:pPr algn="ctr">
                        <a:lnSpc>
                          <a:spcPct val="100000"/>
                        </a:lnSpc>
                      </a:pPr>
                      <a:r>
                        <a:rPr lang="en-US" sz="1400" b="0" strike="noStrike" spc="-1" dirty="0">
                          <a:solidFill>
                            <a:srgbClr val="000000"/>
                          </a:solidFill>
                          <a:latin typeface="Calibri"/>
                          <a:ea typeface="Arial"/>
                        </a:rPr>
                        <a:t>3</a:t>
                      </a:r>
                      <a:endParaRPr lang="en-GB" sz="14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1400" b="0" strike="noStrike" spc="-1" dirty="0">
                        <a:latin typeface="Arial"/>
                      </a:endParaRPr>
                    </a:p>
                    <a:p>
                      <a:pPr algn="ctr">
                        <a:lnSpc>
                          <a:spcPct val="100000"/>
                        </a:lnSpc>
                      </a:pPr>
                      <a:r>
                        <a:rPr lang="en-US" sz="1400" b="0" strike="noStrike" spc="-1" dirty="0">
                          <a:solidFill>
                            <a:srgbClr val="000000"/>
                          </a:solidFill>
                          <a:latin typeface="Calibri"/>
                          <a:ea typeface="Arial"/>
                        </a:rPr>
                        <a:t>15</a:t>
                      </a:r>
                      <a:endParaRPr lang="en-GB" sz="14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1400" b="0" strike="noStrike" spc="-1">
                        <a:latin typeface="Arial"/>
                      </a:endParaRPr>
                    </a:p>
                    <a:p>
                      <a:pPr algn="ctr">
                        <a:lnSpc>
                          <a:spcPct val="100000"/>
                        </a:lnSpc>
                      </a:pPr>
                      <a:r>
                        <a:rPr lang="en-US" sz="1400" b="0" strike="noStrike" spc="-1">
                          <a:solidFill>
                            <a:srgbClr val="000000"/>
                          </a:solidFill>
                          <a:latin typeface="Calibri"/>
                          <a:ea typeface="Arial"/>
                        </a:rPr>
                        <a:t>18</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1400" b="0" strike="noStrike" spc="-1">
                        <a:latin typeface="Arial"/>
                      </a:endParaRPr>
                    </a:p>
                    <a:p>
                      <a:pPr algn="ctr">
                        <a:lnSpc>
                          <a:spcPct val="100000"/>
                        </a:lnSpc>
                      </a:pPr>
                      <a:r>
                        <a:rPr lang="en-US" sz="1400" b="0" strike="noStrike" spc="-1">
                          <a:solidFill>
                            <a:srgbClr val="000000"/>
                          </a:solidFill>
                          <a:latin typeface="Calibri"/>
                          <a:ea typeface="Arial"/>
                        </a:rPr>
                        <a:t>4</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1400" b="0" strike="noStrike" spc="-1">
                        <a:latin typeface="Arial"/>
                      </a:endParaRPr>
                    </a:p>
                    <a:p>
                      <a:pPr algn="ctr">
                        <a:lnSpc>
                          <a:spcPct val="100000"/>
                        </a:lnSpc>
                      </a:pPr>
                      <a:r>
                        <a:rPr lang="en-US" sz="1400" b="0" strike="noStrike" spc="-1">
                          <a:solidFill>
                            <a:srgbClr val="000000"/>
                          </a:solidFill>
                          <a:latin typeface="Calibri"/>
                          <a:ea typeface="Arial"/>
                        </a:rPr>
                        <a:t>6</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1400" b="0" strike="noStrike" spc="-1">
                        <a:latin typeface="Arial"/>
                      </a:endParaRPr>
                    </a:p>
                    <a:p>
                      <a:pPr algn="ctr">
                        <a:lnSpc>
                          <a:spcPct val="100000"/>
                        </a:lnSpc>
                      </a:pPr>
                      <a:r>
                        <a:rPr lang="en-US" sz="1400" b="0" strike="noStrike" spc="-1">
                          <a:solidFill>
                            <a:srgbClr val="000000"/>
                          </a:solidFill>
                          <a:latin typeface="Calibri"/>
                          <a:ea typeface="Arial"/>
                        </a:rPr>
                        <a:t>10</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1400" b="0" strike="noStrike" spc="-1">
                        <a:latin typeface="Arial"/>
                      </a:endParaRPr>
                    </a:p>
                    <a:p>
                      <a:pPr algn="ctr">
                        <a:lnSpc>
                          <a:spcPct val="100000"/>
                        </a:lnSpc>
                      </a:pPr>
                      <a:r>
                        <a:rPr lang="en-US" sz="1400" b="0" strike="noStrike" spc="-1">
                          <a:solidFill>
                            <a:srgbClr val="000000"/>
                          </a:solidFill>
                          <a:latin typeface="Calibri"/>
                          <a:ea typeface="Arial"/>
                        </a:rPr>
                        <a:t>7</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1400" b="0" strike="noStrike" spc="-1">
                        <a:latin typeface="Arial"/>
                      </a:endParaRPr>
                    </a:p>
                    <a:p>
                      <a:pPr algn="ctr">
                        <a:lnSpc>
                          <a:spcPct val="100000"/>
                        </a:lnSpc>
                      </a:pPr>
                      <a:r>
                        <a:rPr lang="en-US" sz="1400" b="0" strike="noStrike" spc="-1">
                          <a:solidFill>
                            <a:srgbClr val="000000"/>
                          </a:solidFill>
                          <a:latin typeface="Calibri"/>
                          <a:ea typeface="Arial"/>
                        </a:rPr>
                        <a:t>21</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1400" b="0" strike="noStrike" spc="-1">
                        <a:latin typeface="Arial"/>
                      </a:endParaRPr>
                    </a:p>
                    <a:p>
                      <a:pPr algn="ctr">
                        <a:lnSpc>
                          <a:spcPct val="100000"/>
                        </a:lnSpc>
                      </a:pPr>
                      <a:r>
                        <a:rPr lang="en-US" sz="1400" b="0" strike="noStrike" spc="-1">
                          <a:solidFill>
                            <a:srgbClr val="000000"/>
                          </a:solidFill>
                          <a:latin typeface="Calibri"/>
                          <a:ea typeface="Arial"/>
                        </a:rPr>
                        <a:t>28</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531263">
                <a:tc>
                  <a:txBody>
                    <a:bodyPr/>
                    <a:lstStyle/>
                    <a:p>
                      <a:pPr>
                        <a:lnSpc>
                          <a:spcPct val="100000"/>
                        </a:lnSpc>
                      </a:pPr>
                      <a:endParaRPr lang="en-GB" sz="1400" b="0" strike="noStrike" spc="-1" dirty="0">
                        <a:latin typeface="Arial"/>
                      </a:endParaRPr>
                    </a:p>
                    <a:p>
                      <a:pPr>
                        <a:lnSpc>
                          <a:spcPct val="100000"/>
                        </a:lnSpc>
                      </a:pPr>
                      <a:r>
                        <a:rPr lang="en-US" sz="1400" b="1" strike="noStrike" spc="-1" dirty="0">
                          <a:solidFill>
                            <a:srgbClr val="000000"/>
                          </a:solidFill>
                          <a:latin typeface="Calibri"/>
                          <a:ea typeface="Arial"/>
                        </a:rPr>
                        <a:t>Total </a:t>
                      </a:r>
                      <a:endParaRPr lang="en-GB" sz="14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1400" b="0" strike="noStrike" spc="-1">
                        <a:latin typeface="Arial"/>
                      </a:endParaRPr>
                    </a:p>
                    <a:p>
                      <a:pPr algn="ctr">
                        <a:lnSpc>
                          <a:spcPct val="100000"/>
                        </a:lnSpc>
                      </a:pPr>
                      <a:r>
                        <a:rPr lang="en-US" sz="1400" b="1" strike="noStrike" spc="-1">
                          <a:solidFill>
                            <a:srgbClr val="000000"/>
                          </a:solidFill>
                          <a:latin typeface="Calibri"/>
                          <a:ea typeface="Arial"/>
                        </a:rPr>
                        <a:t>6</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1400" b="0" strike="noStrike" spc="-1">
                        <a:latin typeface="Arial"/>
                      </a:endParaRPr>
                    </a:p>
                    <a:p>
                      <a:pPr algn="ctr">
                        <a:lnSpc>
                          <a:spcPct val="100000"/>
                        </a:lnSpc>
                      </a:pPr>
                      <a:r>
                        <a:rPr lang="en-US" sz="1400" b="1" strike="noStrike" spc="-1">
                          <a:solidFill>
                            <a:srgbClr val="000000"/>
                          </a:solidFill>
                          <a:latin typeface="Calibri"/>
                          <a:ea typeface="Arial"/>
                        </a:rPr>
                        <a:t>20</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1400" b="0" strike="noStrike" spc="-1">
                        <a:latin typeface="Arial"/>
                      </a:endParaRPr>
                    </a:p>
                    <a:p>
                      <a:pPr algn="ctr">
                        <a:lnSpc>
                          <a:spcPct val="100000"/>
                        </a:lnSpc>
                      </a:pPr>
                      <a:r>
                        <a:rPr lang="en-US" sz="1400" b="1" strike="noStrike" spc="-1">
                          <a:solidFill>
                            <a:srgbClr val="000000"/>
                          </a:solidFill>
                          <a:latin typeface="Calibri"/>
                          <a:ea typeface="Arial"/>
                        </a:rPr>
                        <a:t>26</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1400" b="0" strike="noStrike" spc="-1">
                        <a:latin typeface="Arial"/>
                      </a:endParaRPr>
                    </a:p>
                    <a:p>
                      <a:pPr algn="ctr">
                        <a:lnSpc>
                          <a:spcPct val="100000"/>
                        </a:lnSpc>
                      </a:pPr>
                      <a:r>
                        <a:rPr lang="en-US" sz="1400" b="1" strike="noStrike" spc="-1">
                          <a:solidFill>
                            <a:srgbClr val="000000"/>
                          </a:solidFill>
                          <a:latin typeface="Calibri"/>
                          <a:ea typeface="Arial"/>
                        </a:rPr>
                        <a:t>7</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1400" b="0" strike="noStrike" spc="-1">
                        <a:latin typeface="Arial"/>
                      </a:endParaRPr>
                    </a:p>
                    <a:p>
                      <a:pPr algn="ctr">
                        <a:lnSpc>
                          <a:spcPct val="100000"/>
                        </a:lnSpc>
                      </a:pPr>
                      <a:r>
                        <a:rPr lang="en-US" sz="1400" b="1" strike="noStrike" spc="-1">
                          <a:solidFill>
                            <a:srgbClr val="000000"/>
                          </a:solidFill>
                          <a:latin typeface="Calibri"/>
                          <a:ea typeface="Arial"/>
                        </a:rPr>
                        <a:t>8</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1400" b="0" strike="noStrike" spc="-1">
                        <a:latin typeface="Arial"/>
                      </a:endParaRPr>
                    </a:p>
                    <a:p>
                      <a:pPr algn="ctr">
                        <a:lnSpc>
                          <a:spcPct val="100000"/>
                        </a:lnSpc>
                      </a:pPr>
                      <a:r>
                        <a:rPr lang="en-US" sz="1400" b="1" strike="noStrike" spc="-1">
                          <a:solidFill>
                            <a:srgbClr val="000000"/>
                          </a:solidFill>
                          <a:latin typeface="Calibri"/>
                          <a:ea typeface="Arial"/>
                        </a:rPr>
                        <a:t>15</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1400" b="0" strike="noStrike" spc="-1">
                        <a:latin typeface="Arial"/>
                      </a:endParaRPr>
                    </a:p>
                    <a:p>
                      <a:pPr algn="ctr">
                        <a:lnSpc>
                          <a:spcPct val="100000"/>
                        </a:lnSpc>
                      </a:pPr>
                      <a:r>
                        <a:rPr lang="en-US" sz="1400" b="1" strike="noStrike" spc="-1">
                          <a:solidFill>
                            <a:srgbClr val="000000"/>
                          </a:solidFill>
                          <a:latin typeface="Calibri"/>
                          <a:ea typeface="Arial"/>
                        </a:rPr>
                        <a:t>13</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1400" b="0" strike="noStrike" spc="-1">
                        <a:latin typeface="Arial"/>
                      </a:endParaRPr>
                    </a:p>
                    <a:p>
                      <a:pPr algn="ctr">
                        <a:lnSpc>
                          <a:spcPct val="100000"/>
                        </a:lnSpc>
                      </a:pPr>
                      <a:r>
                        <a:rPr lang="en-US" sz="1400" b="1" strike="noStrike" spc="-1">
                          <a:solidFill>
                            <a:srgbClr val="000000"/>
                          </a:solidFill>
                          <a:latin typeface="Calibri"/>
                          <a:ea typeface="Arial"/>
                        </a:rPr>
                        <a:t>28</a:t>
                      </a:r>
                      <a:endParaRPr lang="en-GB" sz="1400" b="0" strike="noStrike" spc="-1">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1400" b="0" strike="noStrike" spc="-1" dirty="0">
                        <a:latin typeface="Arial"/>
                      </a:endParaRPr>
                    </a:p>
                    <a:p>
                      <a:pPr algn="ctr">
                        <a:lnSpc>
                          <a:spcPct val="100000"/>
                        </a:lnSpc>
                      </a:pPr>
                      <a:r>
                        <a:rPr lang="en-US" sz="1400" b="1" strike="noStrike" spc="-1" dirty="0">
                          <a:solidFill>
                            <a:srgbClr val="000000"/>
                          </a:solidFill>
                          <a:latin typeface="Calibri"/>
                          <a:ea typeface="Arial"/>
                        </a:rPr>
                        <a:t>41*</a:t>
                      </a:r>
                      <a:endParaRPr lang="en-GB" sz="1400" b="0" strike="noStrike" spc="-1" dirty="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CustomShape 1"/>
          <p:cNvSpPr/>
          <p:nvPr/>
        </p:nvSpPr>
        <p:spPr>
          <a:xfrm>
            <a:off x="0" y="574200"/>
            <a:ext cx="12161520" cy="797040"/>
          </a:xfrm>
          <a:prstGeom prst="rect">
            <a:avLst/>
          </a:prstGeom>
          <a:noFill/>
          <a:ln>
            <a:noFill/>
          </a:ln>
        </p:spPr>
        <p:style>
          <a:lnRef idx="0">
            <a:scrgbClr r="0" g="0" b="0"/>
          </a:lnRef>
          <a:fillRef idx="0">
            <a:scrgbClr r="0" g="0" b="0"/>
          </a:fillRef>
          <a:effectRef idx="0">
            <a:scrgbClr r="0" g="0" b="0"/>
          </a:effectRef>
          <a:fontRef idx="minor"/>
        </p:style>
      </p:sp>
      <p:sp>
        <p:nvSpPr>
          <p:cNvPr id="169" name="CustomShape 2"/>
          <p:cNvSpPr/>
          <p:nvPr/>
        </p:nvSpPr>
        <p:spPr>
          <a:xfrm>
            <a:off x="975600" y="609480"/>
            <a:ext cx="9981720" cy="69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4000" b="0" strike="noStrike" spc="-1">
                <a:solidFill>
                  <a:srgbClr val="FFFFFF"/>
                </a:solidFill>
                <a:latin typeface="Calibri"/>
                <a:ea typeface="Arial"/>
              </a:rPr>
              <a:t>Post-Graduate Education (202</a:t>
            </a:r>
            <a:r>
              <a:rPr lang="ru-RU" sz="4000" b="0" strike="noStrike" spc="-1">
                <a:solidFill>
                  <a:srgbClr val="FFFFFF"/>
                </a:solidFill>
                <a:latin typeface="Calibri"/>
                <a:ea typeface="Arial"/>
              </a:rPr>
              <a:t>1</a:t>
            </a:r>
            <a:r>
              <a:rPr lang="en-US" sz="4000" b="0" strike="noStrike" spc="-1">
                <a:solidFill>
                  <a:srgbClr val="FFFFFF"/>
                </a:solidFill>
                <a:latin typeface="Calibri"/>
                <a:ea typeface="Arial"/>
              </a:rPr>
              <a:t>/202</a:t>
            </a:r>
            <a:r>
              <a:rPr lang="ru-RU" sz="4000" b="0" strike="noStrike" spc="-1">
                <a:solidFill>
                  <a:srgbClr val="FFFFFF"/>
                </a:solidFill>
                <a:latin typeface="Calibri"/>
                <a:ea typeface="Arial"/>
              </a:rPr>
              <a:t>3</a:t>
            </a:r>
            <a:r>
              <a:rPr lang="en-US" sz="4000" b="0" strike="noStrike" spc="-1">
                <a:solidFill>
                  <a:srgbClr val="FFFFFF"/>
                </a:solidFill>
                <a:latin typeface="Calibri"/>
                <a:ea typeface="Arial"/>
              </a:rPr>
              <a:t>)</a:t>
            </a:r>
            <a:endParaRPr lang="en-GB" sz="4000" b="0" strike="noStrike" spc="-1">
              <a:latin typeface="Arial"/>
            </a:endParaRPr>
          </a:p>
        </p:txBody>
      </p:sp>
      <p:sp>
        <p:nvSpPr>
          <p:cNvPr id="170" name="CustomShape 3"/>
          <p:cNvSpPr/>
          <p:nvPr/>
        </p:nvSpPr>
        <p:spPr>
          <a:xfrm>
            <a:off x="747000" y="1406880"/>
            <a:ext cx="11049480" cy="37534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GB" sz="1800" b="0" strike="noStrike" spc="-1" dirty="0">
              <a:latin typeface="Arial"/>
            </a:endParaRPr>
          </a:p>
          <a:p>
            <a:pPr>
              <a:lnSpc>
                <a:spcPct val="100000"/>
              </a:lnSpc>
            </a:pPr>
            <a:r>
              <a:rPr lang="en-US" sz="2200" b="0" strike="noStrike" spc="-1" dirty="0">
                <a:solidFill>
                  <a:srgbClr val="000000"/>
                </a:solidFill>
                <a:latin typeface="Calibri"/>
                <a:ea typeface="Arial"/>
              </a:rPr>
              <a:t>Admission Statistics (from December 3, 2020; Deadline: December 20)</a:t>
            </a: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a:p>
            <a:pPr>
              <a:lnSpc>
                <a:spcPct val="100000"/>
              </a:lnSpc>
            </a:pPr>
            <a:endParaRPr lang="en-GB" sz="2200" b="0" strike="noStrike" spc="-1" dirty="0">
              <a:latin typeface="Arial"/>
            </a:endParaRPr>
          </a:p>
        </p:txBody>
      </p:sp>
      <p:graphicFrame>
        <p:nvGraphicFramePr>
          <p:cNvPr id="171" name="Table 4"/>
          <p:cNvGraphicFramePr/>
          <p:nvPr/>
        </p:nvGraphicFramePr>
        <p:xfrm>
          <a:off x="1050120" y="2132640"/>
          <a:ext cx="10060920" cy="3931920"/>
        </p:xfrm>
        <a:graphic>
          <a:graphicData uri="http://schemas.openxmlformats.org/drawingml/2006/table">
            <a:tbl>
              <a:tblPr/>
              <a:tblGrid>
                <a:gridCol w="1425600">
                  <a:extLst>
                    <a:ext uri="{9D8B030D-6E8A-4147-A177-3AD203B41FA5}">
                      <a16:colId xmlns:a16="http://schemas.microsoft.com/office/drawing/2014/main" val="20000"/>
                    </a:ext>
                  </a:extLst>
                </a:gridCol>
                <a:gridCol w="1305360">
                  <a:extLst>
                    <a:ext uri="{9D8B030D-6E8A-4147-A177-3AD203B41FA5}">
                      <a16:colId xmlns:a16="http://schemas.microsoft.com/office/drawing/2014/main" val="20001"/>
                    </a:ext>
                  </a:extLst>
                </a:gridCol>
                <a:gridCol w="811440">
                  <a:extLst>
                    <a:ext uri="{9D8B030D-6E8A-4147-A177-3AD203B41FA5}">
                      <a16:colId xmlns:a16="http://schemas.microsoft.com/office/drawing/2014/main" val="20002"/>
                    </a:ext>
                  </a:extLst>
                </a:gridCol>
                <a:gridCol w="669600">
                  <a:extLst>
                    <a:ext uri="{9D8B030D-6E8A-4147-A177-3AD203B41FA5}">
                      <a16:colId xmlns:a16="http://schemas.microsoft.com/office/drawing/2014/main" val="20003"/>
                    </a:ext>
                  </a:extLst>
                </a:gridCol>
                <a:gridCol w="1305360">
                  <a:extLst>
                    <a:ext uri="{9D8B030D-6E8A-4147-A177-3AD203B41FA5}">
                      <a16:colId xmlns:a16="http://schemas.microsoft.com/office/drawing/2014/main" val="20004"/>
                    </a:ext>
                  </a:extLst>
                </a:gridCol>
                <a:gridCol w="811440">
                  <a:extLst>
                    <a:ext uri="{9D8B030D-6E8A-4147-A177-3AD203B41FA5}">
                      <a16:colId xmlns:a16="http://schemas.microsoft.com/office/drawing/2014/main" val="20005"/>
                    </a:ext>
                  </a:extLst>
                </a:gridCol>
                <a:gridCol w="738360">
                  <a:extLst>
                    <a:ext uri="{9D8B030D-6E8A-4147-A177-3AD203B41FA5}">
                      <a16:colId xmlns:a16="http://schemas.microsoft.com/office/drawing/2014/main" val="20006"/>
                    </a:ext>
                  </a:extLst>
                </a:gridCol>
                <a:gridCol w="1442520">
                  <a:extLst>
                    <a:ext uri="{9D8B030D-6E8A-4147-A177-3AD203B41FA5}">
                      <a16:colId xmlns:a16="http://schemas.microsoft.com/office/drawing/2014/main" val="20007"/>
                    </a:ext>
                  </a:extLst>
                </a:gridCol>
                <a:gridCol w="811440">
                  <a:extLst>
                    <a:ext uri="{9D8B030D-6E8A-4147-A177-3AD203B41FA5}">
                      <a16:colId xmlns:a16="http://schemas.microsoft.com/office/drawing/2014/main" val="20008"/>
                    </a:ext>
                  </a:extLst>
                </a:gridCol>
                <a:gridCol w="739800">
                  <a:extLst>
                    <a:ext uri="{9D8B030D-6E8A-4147-A177-3AD203B41FA5}">
                      <a16:colId xmlns:a16="http://schemas.microsoft.com/office/drawing/2014/main" val="20009"/>
                    </a:ext>
                  </a:extLst>
                </a:gridCol>
              </a:tblGrid>
              <a:tr h="243720">
                <a:tc rowSpan="2">
                  <a:txBody>
                    <a:bodyPr/>
                    <a:lstStyle/>
                    <a:p>
                      <a:pPr algn="ctr">
                        <a:lnSpc>
                          <a:spcPct val="100000"/>
                        </a:lnSpc>
                      </a:pPr>
                      <a:r>
                        <a:rPr lang="en-US" sz="1600" b="1" strike="noStrike" spc="-1">
                          <a:solidFill>
                            <a:srgbClr val="FFFFFF"/>
                          </a:solidFill>
                          <a:latin typeface="Calibri"/>
                          <a:ea typeface="Arial"/>
                        </a:rPr>
                        <a:t>Country</a:t>
                      </a:r>
                      <a:endParaRPr lang="en-GB" sz="1600" b="0" strike="noStrike" spc="-1">
                        <a:latin typeface="Arial"/>
                      </a:endParaRPr>
                    </a:p>
                    <a:p>
                      <a:pPr algn="ctr">
                        <a:lnSpc>
                          <a:spcPct val="100000"/>
                        </a:lnSpc>
                      </a:pPr>
                      <a:r>
                        <a:rPr lang="en-US" sz="1600" b="1" strike="noStrike" spc="-1">
                          <a:solidFill>
                            <a:srgbClr val="FFFFFF"/>
                          </a:solidFill>
                          <a:latin typeface="Calibri"/>
                          <a:ea typeface="Arial"/>
                        </a:rPr>
                        <a:t> </a:t>
                      </a:r>
                      <a:endParaRPr lang="en-GB" sz="1600" b="0" strike="noStrike" spc="-1">
                        <a:latin typeface="Arial"/>
                      </a:endParaRPr>
                    </a:p>
                  </a:txBody>
                  <a:tcPr>
                    <a:lnL w="12240">
                      <a:noFill/>
                    </a:lnL>
                    <a:lnR w="6480">
                      <a:solidFill>
                        <a:srgbClr val="000000"/>
                      </a:solidFill>
                    </a:lnR>
                    <a:lnT w="12240">
                      <a:noFill/>
                    </a:lnT>
                    <a:lnB w="6480">
                      <a:solidFill>
                        <a:srgbClr val="000000"/>
                      </a:solidFill>
                    </a:lnB>
                    <a:solidFill>
                      <a:srgbClr val="376092"/>
                    </a:solidFill>
                  </a:tcPr>
                </a:tc>
                <a:tc gridSpan="3">
                  <a:txBody>
                    <a:bodyPr/>
                    <a:lstStyle/>
                    <a:p>
                      <a:pPr algn="ctr">
                        <a:lnSpc>
                          <a:spcPct val="100000"/>
                        </a:lnSpc>
                      </a:pPr>
                      <a:r>
                        <a:rPr lang="en-US" sz="1600" b="1" strike="noStrike" spc="-1">
                          <a:solidFill>
                            <a:srgbClr val="FFFFFF"/>
                          </a:solidFill>
                          <a:latin typeface="Calibri"/>
                          <a:ea typeface="Arial"/>
                        </a:rPr>
                        <a:t>PS  </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12240">
                      <a:noFill/>
                    </a:lnB>
                    <a:solidFill>
                      <a:srgbClr val="376092"/>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gridSpan="3">
                  <a:txBody>
                    <a:bodyPr/>
                    <a:lstStyle/>
                    <a:p>
                      <a:pPr algn="ctr">
                        <a:lnSpc>
                          <a:spcPct val="100000"/>
                        </a:lnSpc>
                      </a:pPr>
                      <a:r>
                        <a:rPr lang="en-US" sz="1600" b="1" strike="noStrike" spc="-1">
                          <a:solidFill>
                            <a:srgbClr val="FFFFFF"/>
                          </a:solidFill>
                          <a:latin typeface="Calibri"/>
                          <a:ea typeface="Arial"/>
                        </a:rPr>
                        <a:t>EGD </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12240">
                      <a:noFill/>
                    </a:lnB>
                    <a:solidFill>
                      <a:srgbClr val="376092"/>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gridSpan="3">
                  <a:txBody>
                    <a:bodyPr/>
                    <a:lstStyle/>
                    <a:p>
                      <a:pPr algn="ctr">
                        <a:lnSpc>
                          <a:spcPct val="100000"/>
                        </a:lnSpc>
                      </a:pPr>
                      <a:r>
                        <a:rPr lang="en-US" sz="1600" b="1" strike="noStrike" spc="-1">
                          <a:solidFill>
                            <a:srgbClr val="FFFFFF"/>
                          </a:solidFill>
                          <a:latin typeface="Calibri"/>
                          <a:ea typeface="Arial"/>
                        </a:rPr>
                        <a:t>Total  </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12240">
                      <a:noFill/>
                    </a:lnB>
                    <a:solidFill>
                      <a:srgbClr val="376092"/>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extLst>
                  <a:ext uri="{0D108BD9-81ED-4DB2-BD59-A6C34878D82A}">
                    <a16:rowId xmlns:a16="http://schemas.microsoft.com/office/drawing/2014/main" val="10000"/>
                  </a:ext>
                </a:extLst>
              </a:tr>
              <a:tr h="487080">
                <a:tc vMerge="1">
                  <a:txBody>
                    <a:bodyPr/>
                    <a:lstStyle/>
                    <a:p>
                      <a:endParaRPr lang="en-US"/>
                    </a:p>
                  </a:txBody>
                  <a:tcPr marL="90000" marR="90000">
                    <a:solidFill>
                      <a:srgbClr val="729FCF"/>
                    </a:solidFill>
                  </a:tcPr>
                </a:tc>
                <a:tc>
                  <a:txBody>
                    <a:bodyPr/>
                    <a:lstStyle/>
                    <a:p>
                      <a:pPr algn="ctr">
                        <a:lnSpc>
                          <a:spcPct val="100000"/>
                        </a:lnSpc>
                      </a:pPr>
                      <a:r>
                        <a:rPr lang="en-US" sz="1600" b="1" strike="noStrike" spc="-1">
                          <a:solidFill>
                            <a:srgbClr val="FFFFFF"/>
                          </a:solidFill>
                          <a:latin typeface="Calibri"/>
                          <a:ea typeface="Arial"/>
                        </a:rPr>
                        <a:t>Total  </a:t>
                      </a:r>
                      <a:endParaRPr lang="en-GB" sz="1600" b="0" strike="noStrike" spc="-1">
                        <a:latin typeface="Arial"/>
                      </a:endParaRPr>
                    </a:p>
                  </a:txBody>
                  <a:tcPr>
                    <a:lnL w="6480">
                      <a:solidFill>
                        <a:srgbClr val="000000"/>
                      </a:solidFill>
                    </a:lnL>
                    <a:lnR w="12240">
                      <a:noFill/>
                    </a:lnR>
                    <a:lnT w="12240">
                      <a:noFill/>
                    </a:lnT>
                    <a:lnB w="6480">
                      <a:solidFill>
                        <a:srgbClr val="000000"/>
                      </a:solidFill>
                    </a:lnB>
                    <a:solidFill>
                      <a:srgbClr val="376092"/>
                    </a:solidFill>
                  </a:tcPr>
                </a:tc>
                <a:tc>
                  <a:txBody>
                    <a:bodyPr/>
                    <a:lstStyle/>
                    <a:p>
                      <a:pPr algn="ctr">
                        <a:lnSpc>
                          <a:spcPct val="100000"/>
                        </a:lnSpc>
                      </a:pPr>
                      <a:r>
                        <a:rPr lang="en-US" sz="1600" b="1" strike="noStrike" spc="-1">
                          <a:solidFill>
                            <a:srgbClr val="FFFFFF"/>
                          </a:solidFill>
                          <a:latin typeface="Calibri"/>
                          <a:ea typeface="Arial"/>
                        </a:rPr>
                        <a:t>Female </a:t>
                      </a:r>
                      <a:endParaRPr lang="en-GB" sz="1600" b="0" strike="noStrike" spc="-1">
                        <a:latin typeface="Arial"/>
                      </a:endParaRPr>
                    </a:p>
                  </a:txBody>
                  <a:tcPr>
                    <a:lnL w="12240">
                      <a:noFill/>
                    </a:lnL>
                    <a:lnR w="12240">
                      <a:noFill/>
                    </a:lnR>
                    <a:lnT w="12240">
                      <a:noFill/>
                    </a:lnT>
                    <a:lnB w="6480">
                      <a:solidFill>
                        <a:srgbClr val="000000"/>
                      </a:solidFill>
                    </a:lnB>
                    <a:solidFill>
                      <a:srgbClr val="376092"/>
                    </a:solidFill>
                  </a:tcPr>
                </a:tc>
                <a:tc>
                  <a:txBody>
                    <a:bodyPr/>
                    <a:lstStyle/>
                    <a:p>
                      <a:pPr algn="ctr">
                        <a:lnSpc>
                          <a:spcPct val="100000"/>
                        </a:lnSpc>
                      </a:pPr>
                      <a:r>
                        <a:rPr lang="en-US" sz="1600" b="1" strike="noStrike" spc="-1">
                          <a:solidFill>
                            <a:srgbClr val="FFFFFF"/>
                          </a:solidFill>
                          <a:latin typeface="Calibri"/>
                          <a:ea typeface="Arial"/>
                        </a:rPr>
                        <a:t>Male </a:t>
                      </a:r>
                      <a:endParaRPr lang="en-GB" sz="1600" b="0" strike="noStrike" spc="-1">
                        <a:latin typeface="Arial"/>
                      </a:endParaRPr>
                    </a:p>
                  </a:txBody>
                  <a:tcPr>
                    <a:lnL w="12240">
                      <a:noFill/>
                    </a:lnL>
                    <a:lnR w="6480">
                      <a:solidFill>
                        <a:srgbClr val="000000"/>
                      </a:solidFill>
                    </a:lnR>
                    <a:lnT w="12240">
                      <a:noFill/>
                    </a:lnT>
                    <a:lnB w="6480">
                      <a:solidFill>
                        <a:srgbClr val="000000"/>
                      </a:solidFill>
                    </a:lnB>
                    <a:solidFill>
                      <a:srgbClr val="376092"/>
                    </a:solidFill>
                  </a:tcPr>
                </a:tc>
                <a:tc>
                  <a:txBody>
                    <a:bodyPr/>
                    <a:lstStyle/>
                    <a:p>
                      <a:pPr algn="ctr">
                        <a:lnSpc>
                          <a:spcPct val="100000"/>
                        </a:lnSpc>
                      </a:pPr>
                      <a:r>
                        <a:rPr lang="en-US" sz="1600" b="1" strike="noStrike" spc="-1">
                          <a:solidFill>
                            <a:srgbClr val="FFFFFF"/>
                          </a:solidFill>
                          <a:latin typeface="Calibri"/>
                          <a:ea typeface="Arial"/>
                        </a:rPr>
                        <a:t>Total  </a:t>
                      </a:r>
                      <a:endParaRPr lang="en-GB" sz="1600" b="0" strike="noStrike" spc="-1">
                        <a:latin typeface="Arial"/>
                      </a:endParaRPr>
                    </a:p>
                  </a:txBody>
                  <a:tcPr>
                    <a:lnL w="6480">
                      <a:solidFill>
                        <a:srgbClr val="000000"/>
                      </a:solidFill>
                    </a:lnL>
                    <a:lnR w="12240">
                      <a:noFill/>
                    </a:lnR>
                    <a:lnT w="12240">
                      <a:noFill/>
                    </a:lnT>
                    <a:lnB w="6480">
                      <a:solidFill>
                        <a:srgbClr val="000000"/>
                      </a:solidFill>
                    </a:lnB>
                    <a:solidFill>
                      <a:srgbClr val="376092"/>
                    </a:solidFill>
                  </a:tcPr>
                </a:tc>
                <a:tc>
                  <a:txBody>
                    <a:bodyPr/>
                    <a:lstStyle/>
                    <a:p>
                      <a:pPr algn="ctr">
                        <a:lnSpc>
                          <a:spcPct val="100000"/>
                        </a:lnSpc>
                      </a:pPr>
                      <a:r>
                        <a:rPr lang="en-US" sz="1600" b="1" strike="noStrike" spc="-1">
                          <a:solidFill>
                            <a:srgbClr val="FFFFFF"/>
                          </a:solidFill>
                          <a:latin typeface="Calibri"/>
                          <a:ea typeface="Arial"/>
                        </a:rPr>
                        <a:t>Female </a:t>
                      </a:r>
                      <a:endParaRPr lang="en-GB" sz="1600" b="0" strike="noStrike" spc="-1">
                        <a:latin typeface="Arial"/>
                      </a:endParaRPr>
                    </a:p>
                  </a:txBody>
                  <a:tcPr>
                    <a:lnL w="12240">
                      <a:noFill/>
                    </a:lnL>
                    <a:lnR w="12240">
                      <a:noFill/>
                    </a:lnR>
                    <a:lnT w="12240">
                      <a:noFill/>
                    </a:lnT>
                    <a:lnB w="6480">
                      <a:solidFill>
                        <a:srgbClr val="000000"/>
                      </a:solidFill>
                    </a:lnB>
                    <a:solidFill>
                      <a:srgbClr val="376092"/>
                    </a:solidFill>
                  </a:tcPr>
                </a:tc>
                <a:tc>
                  <a:txBody>
                    <a:bodyPr/>
                    <a:lstStyle/>
                    <a:p>
                      <a:pPr algn="ctr">
                        <a:lnSpc>
                          <a:spcPct val="100000"/>
                        </a:lnSpc>
                      </a:pPr>
                      <a:r>
                        <a:rPr lang="en-US" sz="1600" b="1" strike="noStrike" spc="-1">
                          <a:solidFill>
                            <a:srgbClr val="FFFFFF"/>
                          </a:solidFill>
                          <a:latin typeface="Calibri"/>
                          <a:ea typeface="Arial"/>
                        </a:rPr>
                        <a:t>Male</a:t>
                      </a:r>
                      <a:endParaRPr lang="en-GB" sz="1600" b="0" strike="noStrike" spc="-1">
                        <a:latin typeface="Arial"/>
                      </a:endParaRPr>
                    </a:p>
                  </a:txBody>
                  <a:tcPr>
                    <a:lnL w="12240">
                      <a:noFill/>
                    </a:lnL>
                    <a:lnR w="6480">
                      <a:solidFill>
                        <a:srgbClr val="000000"/>
                      </a:solidFill>
                    </a:lnR>
                    <a:lnT w="12240">
                      <a:noFill/>
                    </a:lnT>
                    <a:lnB w="6480">
                      <a:solidFill>
                        <a:srgbClr val="000000"/>
                      </a:solidFill>
                    </a:lnB>
                    <a:solidFill>
                      <a:srgbClr val="376092"/>
                    </a:solidFill>
                  </a:tcPr>
                </a:tc>
                <a:tc>
                  <a:txBody>
                    <a:bodyPr/>
                    <a:lstStyle/>
                    <a:p>
                      <a:pPr algn="ctr">
                        <a:lnSpc>
                          <a:spcPct val="100000"/>
                        </a:lnSpc>
                      </a:pPr>
                      <a:r>
                        <a:rPr lang="en-US" sz="1600" b="1" strike="noStrike" spc="-1">
                          <a:solidFill>
                            <a:srgbClr val="FFFFFF"/>
                          </a:solidFill>
                          <a:latin typeface="Calibri"/>
                          <a:ea typeface="Arial"/>
                        </a:rPr>
                        <a:t>Total submitted </a:t>
                      </a:r>
                      <a:endParaRPr lang="en-GB" sz="1600" b="0" strike="noStrike" spc="-1">
                        <a:latin typeface="Arial"/>
                      </a:endParaRPr>
                    </a:p>
                  </a:txBody>
                  <a:tcPr>
                    <a:lnL w="6480">
                      <a:solidFill>
                        <a:srgbClr val="000000"/>
                      </a:solidFill>
                    </a:lnL>
                    <a:lnR w="12240">
                      <a:noFill/>
                    </a:lnR>
                    <a:lnT w="12240">
                      <a:noFill/>
                    </a:lnT>
                    <a:lnB w="6480">
                      <a:solidFill>
                        <a:srgbClr val="000000"/>
                      </a:solidFill>
                    </a:lnB>
                    <a:solidFill>
                      <a:srgbClr val="376092"/>
                    </a:solidFill>
                  </a:tcPr>
                </a:tc>
                <a:tc>
                  <a:txBody>
                    <a:bodyPr/>
                    <a:lstStyle/>
                    <a:p>
                      <a:pPr algn="ctr">
                        <a:lnSpc>
                          <a:spcPct val="100000"/>
                        </a:lnSpc>
                      </a:pPr>
                      <a:r>
                        <a:rPr lang="en-US" sz="1600" b="1" strike="noStrike" spc="-1">
                          <a:solidFill>
                            <a:srgbClr val="FFFFFF"/>
                          </a:solidFill>
                          <a:latin typeface="Calibri"/>
                          <a:ea typeface="Arial"/>
                        </a:rPr>
                        <a:t>Female </a:t>
                      </a:r>
                      <a:endParaRPr lang="en-GB" sz="1600" b="0" strike="noStrike" spc="-1">
                        <a:latin typeface="Arial"/>
                      </a:endParaRPr>
                    </a:p>
                  </a:txBody>
                  <a:tcPr>
                    <a:lnL w="12240">
                      <a:noFill/>
                    </a:lnL>
                    <a:lnR w="12240">
                      <a:noFill/>
                    </a:lnR>
                    <a:lnT w="12240">
                      <a:noFill/>
                    </a:lnT>
                    <a:lnB w="6480">
                      <a:solidFill>
                        <a:srgbClr val="000000"/>
                      </a:solidFill>
                    </a:lnB>
                    <a:solidFill>
                      <a:srgbClr val="376092"/>
                    </a:solidFill>
                  </a:tcPr>
                </a:tc>
                <a:tc>
                  <a:txBody>
                    <a:bodyPr/>
                    <a:lstStyle/>
                    <a:p>
                      <a:pPr algn="ctr">
                        <a:lnSpc>
                          <a:spcPct val="100000"/>
                        </a:lnSpc>
                      </a:pPr>
                      <a:r>
                        <a:rPr lang="en-US" sz="1600" b="1" strike="noStrike" spc="-1">
                          <a:solidFill>
                            <a:srgbClr val="FFFFFF"/>
                          </a:solidFill>
                          <a:latin typeface="Calibri"/>
                          <a:ea typeface="Arial"/>
                        </a:rPr>
                        <a:t>Male </a:t>
                      </a:r>
                      <a:endParaRPr lang="en-GB" sz="1600" b="0" strike="noStrike" spc="-1">
                        <a:latin typeface="Arial"/>
                      </a:endParaRPr>
                    </a:p>
                  </a:txBody>
                  <a:tcPr>
                    <a:lnL w="12240">
                      <a:noFill/>
                    </a:lnL>
                    <a:lnR w="6480">
                      <a:solidFill>
                        <a:srgbClr val="000000"/>
                      </a:solidFill>
                    </a:lnR>
                    <a:lnT w="12240">
                      <a:noFill/>
                    </a:lnT>
                    <a:lnB w="6480">
                      <a:solidFill>
                        <a:srgbClr val="000000"/>
                      </a:solidFill>
                    </a:lnB>
                    <a:solidFill>
                      <a:srgbClr val="376092"/>
                    </a:solidFill>
                  </a:tcPr>
                </a:tc>
                <a:extLst>
                  <a:ext uri="{0D108BD9-81ED-4DB2-BD59-A6C34878D82A}">
                    <a16:rowId xmlns:a16="http://schemas.microsoft.com/office/drawing/2014/main" val="10001"/>
                  </a:ext>
                </a:extLst>
              </a:tr>
              <a:tr h="252000">
                <a:tc>
                  <a:txBody>
                    <a:bodyPr/>
                    <a:lstStyle/>
                    <a:p>
                      <a:pPr>
                        <a:lnSpc>
                          <a:spcPct val="100000"/>
                        </a:lnSpc>
                      </a:pPr>
                      <a:r>
                        <a:rPr lang="en-US" sz="1600" b="1" strike="noStrike" spc="-1">
                          <a:solidFill>
                            <a:srgbClr val="000000"/>
                          </a:solidFill>
                          <a:latin typeface="Calibri"/>
                          <a:ea typeface="Arial"/>
                        </a:rPr>
                        <a:t>Afghanistan</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157</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29</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128</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211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22</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dirty="0">
                          <a:solidFill>
                            <a:srgbClr val="000000"/>
                          </a:solidFill>
                          <a:latin typeface="Calibri"/>
                          <a:ea typeface="Arial"/>
                        </a:rPr>
                        <a:t>189</a:t>
                      </a:r>
                      <a:endParaRPr lang="en-GB" sz="1600" b="0" strike="noStrike" spc="-1" dirty="0">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368</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51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dirty="0">
                          <a:solidFill>
                            <a:srgbClr val="000000"/>
                          </a:solidFill>
                          <a:latin typeface="Calibri"/>
                          <a:ea typeface="Arial"/>
                        </a:rPr>
                        <a:t>317</a:t>
                      </a:r>
                      <a:endParaRPr lang="en-GB" sz="1600" b="0" strike="noStrike" spc="-1" dirty="0">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extLst>
                  <a:ext uri="{0D108BD9-81ED-4DB2-BD59-A6C34878D82A}">
                    <a16:rowId xmlns:a16="http://schemas.microsoft.com/office/drawing/2014/main" val="10002"/>
                  </a:ext>
                </a:extLst>
              </a:tr>
              <a:tr h="252000">
                <a:tc>
                  <a:txBody>
                    <a:bodyPr/>
                    <a:lstStyle/>
                    <a:p>
                      <a:pPr>
                        <a:lnSpc>
                          <a:spcPct val="100000"/>
                        </a:lnSpc>
                      </a:pPr>
                      <a:r>
                        <a:rPr lang="en-US" sz="1600" b="1" strike="noStrike" spc="-1">
                          <a:solidFill>
                            <a:srgbClr val="000000"/>
                          </a:solidFill>
                          <a:latin typeface="Calibri"/>
                          <a:ea typeface="Arial"/>
                        </a:rPr>
                        <a:t>Kyrgyzstan</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17</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8</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9</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14</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5</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9</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31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13</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18</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extLst>
                  <a:ext uri="{0D108BD9-81ED-4DB2-BD59-A6C34878D82A}">
                    <a16:rowId xmlns:a16="http://schemas.microsoft.com/office/drawing/2014/main" val="10003"/>
                  </a:ext>
                </a:extLst>
              </a:tr>
              <a:tr h="252000">
                <a:tc>
                  <a:txBody>
                    <a:bodyPr/>
                    <a:lstStyle/>
                    <a:p>
                      <a:pPr>
                        <a:lnSpc>
                          <a:spcPct val="100000"/>
                        </a:lnSpc>
                      </a:pPr>
                      <a:r>
                        <a:rPr lang="en-US" sz="1600" b="1" strike="noStrike" spc="-1">
                          <a:solidFill>
                            <a:srgbClr val="000000"/>
                          </a:solidFill>
                          <a:latin typeface="Calibri"/>
                          <a:ea typeface="Arial"/>
                        </a:rPr>
                        <a:t>Kazakhstan</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2</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0</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3</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2</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extLst>
                  <a:ext uri="{0D108BD9-81ED-4DB2-BD59-A6C34878D82A}">
                    <a16:rowId xmlns:a16="http://schemas.microsoft.com/office/drawing/2014/main" val="10004"/>
                  </a:ext>
                </a:extLst>
              </a:tr>
              <a:tr h="252000">
                <a:tc>
                  <a:txBody>
                    <a:bodyPr/>
                    <a:lstStyle/>
                    <a:p>
                      <a:pPr>
                        <a:lnSpc>
                          <a:spcPct val="100000"/>
                        </a:lnSpc>
                      </a:pPr>
                      <a:r>
                        <a:rPr lang="en-US" sz="1600" b="1" strike="noStrike" spc="-1">
                          <a:solidFill>
                            <a:srgbClr val="000000"/>
                          </a:solidFill>
                          <a:latin typeface="Calibri"/>
                          <a:ea typeface="Arial"/>
                        </a:rPr>
                        <a:t>Mongolia</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0</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0</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2</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extLst>
                  <a:ext uri="{0D108BD9-81ED-4DB2-BD59-A6C34878D82A}">
                    <a16:rowId xmlns:a16="http://schemas.microsoft.com/office/drawing/2014/main" val="10005"/>
                  </a:ext>
                </a:extLst>
              </a:tr>
              <a:tr h="252000">
                <a:tc>
                  <a:txBody>
                    <a:bodyPr/>
                    <a:lstStyle/>
                    <a:p>
                      <a:pPr>
                        <a:lnSpc>
                          <a:spcPct val="100000"/>
                        </a:lnSpc>
                      </a:pPr>
                      <a:r>
                        <a:rPr lang="en-US" sz="1600" b="1" strike="noStrike" spc="-1">
                          <a:solidFill>
                            <a:srgbClr val="000000"/>
                          </a:solidFill>
                          <a:latin typeface="Calibri"/>
                          <a:ea typeface="Arial"/>
                        </a:rPr>
                        <a:t>Tajikistan</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8</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7</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13</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3</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10</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21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4</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17</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extLst>
                  <a:ext uri="{0D108BD9-81ED-4DB2-BD59-A6C34878D82A}">
                    <a16:rowId xmlns:a16="http://schemas.microsoft.com/office/drawing/2014/main" val="10006"/>
                  </a:ext>
                </a:extLst>
              </a:tr>
              <a:tr h="252000">
                <a:tc>
                  <a:txBody>
                    <a:bodyPr/>
                    <a:lstStyle/>
                    <a:p>
                      <a:pPr>
                        <a:lnSpc>
                          <a:spcPct val="100000"/>
                        </a:lnSpc>
                      </a:pPr>
                      <a:r>
                        <a:rPr lang="en-US" sz="1600" b="1" strike="noStrike" spc="-1">
                          <a:solidFill>
                            <a:srgbClr val="000000"/>
                          </a:solidFill>
                          <a:latin typeface="Calibri"/>
                          <a:ea typeface="Arial"/>
                        </a:rPr>
                        <a:t>Turkmenistan</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0</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3</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2</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4</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3</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extLst>
                  <a:ext uri="{0D108BD9-81ED-4DB2-BD59-A6C34878D82A}">
                    <a16:rowId xmlns:a16="http://schemas.microsoft.com/office/drawing/2014/main" val="10007"/>
                  </a:ext>
                </a:extLst>
              </a:tr>
              <a:tr h="252000">
                <a:tc>
                  <a:txBody>
                    <a:bodyPr/>
                    <a:lstStyle/>
                    <a:p>
                      <a:pPr>
                        <a:lnSpc>
                          <a:spcPct val="100000"/>
                        </a:lnSpc>
                      </a:pPr>
                      <a:r>
                        <a:rPr lang="en-US" sz="1600" b="1" strike="noStrike" spc="-1">
                          <a:solidFill>
                            <a:srgbClr val="000000"/>
                          </a:solidFill>
                          <a:latin typeface="Calibri"/>
                          <a:ea typeface="Arial"/>
                        </a:rPr>
                        <a:t>Uzbekistan</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4</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2</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2</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4</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2</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2</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8</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4</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4</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extLst>
                  <a:ext uri="{0D108BD9-81ED-4DB2-BD59-A6C34878D82A}">
                    <a16:rowId xmlns:a16="http://schemas.microsoft.com/office/drawing/2014/main" val="10008"/>
                  </a:ext>
                </a:extLst>
              </a:tr>
              <a:tr h="252000">
                <a:tc>
                  <a:txBody>
                    <a:bodyPr/>
                    <a:lstStyle/>
                    <a:p>
                      <a:pPr>
                        <a:lnSpc>
                          <a:spcPct val="100000"/>
                        </a:lnSpc>
                      </a:pPr>
                      <a:r>
                        <a:rPr lang="en-US" sz="1600" b="1" strike="noStrike" spc="-1">
                          <a:solidFill>
                            <a:srgbClr val="000000"/>
                          </a:solidFill>
                          <a:latin typeface="Calibri"/>
                          <a:ea typeface="Arial"/>
                        </a:rPr>
                        <a:t>Out of region</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2</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0</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3</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1</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0" strike="noStrike" spc="-1">
                          <a:solidFill>
                            <a:srgbClr val="000000"/>
                          </a:solidFill>
                          <a:latin typeface="Calibri"/>
                          <a:ea typeface="Arial"/>
                        </a:rPr>
                        <a:t>2</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extLst>
                  <a:ext uri="{0D108BD9-81ED-4DB2-BD59-A6C34878D82A}">
                    <a16:rowId xmlns:a16="http://schemas.microsoft.com/office/drawing/2014/main" val="10009"/>
                  </a:ext>
                </a:extLst>
              </a:tr>
              <a:tr h="249480">
                <a:tc>
                  <a:txBody>
                    <a:bodyPr/>
                    <a:lstStyle/>
                    <a:p>
                      <a:pPr>
                        <a:lnSpc>
                          <a:spcPct val="100000"/>
                        </a:lnSpc>
                      </a:pPr>
                      <a:r>
                        <a:rPr lang="en-US" sz="1600" b="1" strike="noStrike" spc="-1">
                          <a:solidFill>
                            <a:srgbClr val="000000"/>
                          </a:solidFill>
                          <a:latin typeface="Calibri"/>
                          <a:ea typeface="Arial"/>
                        </a:rPr>
                        <a:t>Total</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1" strike="noStrike" spc="-1" dirty="0">
                          <a:solidFill>
                            <a:srgbClr val="000000"/>
                          </a:solidFill>
                          <a:latin typeface="Calibri"/>
                          <a:ea typeface="Arial"/>
                        </a:rPr>
                        <a:t>192</a:t>
                      </a:r>
                      <a:endParaRPr lang="en-GB" sz="1600" b="0" strike="noStrike" spc="-1" dirty="0">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1" strike="noStrike" spc="-1">
                          <a:solidFill>
                            <a:srgbClr val="000000"/>
                          </a:solidFill>
                          <a:latin typeface="Calibri"/>
                          <a:ea typeface="Arial"/>
                        </a:rPr>
                        <a:t>42</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1" strike="noStrike" spc="-1">
                          <a:solidFill>
                            <a:srgbClr val="000000"/>
                          </a:solidFill>
                          <a:latin typeface="Calibri"/>
                          <a:ea typeface="Arial"/>
                        </a:rPr>
                        <a:t>150</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1" strike="noStrike" spc="-1">
                          <a:solidFill>
                            <a:srgbClr val="000000"/>
                          </a:solidFill>
                          <a:latin typeface="Calibri"/>
                          <a:ea typeface="Arial"/>
                        </a:rPr>
                        <a:t>248</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1" strike="noStrike" spc="-1">
                          <a:solidFill>
                            <a:srgbClr val="000000"/>
                          </a:solidFill>
                          <a:latin typeface="Calibri"/>
                          <a:ea typeface="Arial"/>
                        </a:rPr>
                        <a:t>35</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1" strike="noStrike" spc="-1">
                          <a:solidFill>
                            <a:srgbClr val="000000"/>
                          </a:solidFill>
                          <a:latin typeface="Calibri"/>
                          <a:ea typeface="Arial"/>
                        </a:rPr>
                        <a:t>213</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1" strike="noStrike" spc="-1">
                          <a:solidFill>
                            <a:srgbClr val="000000"/>
                          </a:solidFill>
                          <a:latin typeface="Calibri"/>
                          <a:ea typeface="Arial"/>
                        </a:rPr>
                        <a:t>440</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1" strike="noStrike" spc="-1">
                          <a:solidFill>
                            <a:srgbClr val="000000"/>
                          </a:solidFill>
                          <a:latin typeface="Calibri"/>
                          <a:ea typeface="Arial"/>
                        </a:rPr>
                        <a:t>77</a:t>
                      </a:r>
                      <a:endParaRPr lang="en-GB" sz="1600" b="0" strike="noStrike" spc="-1">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0000"/>
                        </a:lnSpc>
                      </a:pPr>
                      <a:r>
                        <a:rPr lang="en-US" sz="1600" b="1" strike="noStrike" spc="-1" dirty="0">
                          <a:solidFill>
                            <a:srgbClr val="000000"/>
                          </a:solidFill>
                          <a:latin typeface="Calibri"/>
                          <a:ea typeface="Arial"/>
                        </a:rPr>
                        <a:t>363</a:t>
                      </a:r>
                      <a:endParaRPr lang="en-GB" sz="1600" b="0" strike="noStrike" spc="-1" dirty="0">
                        <a:latin typeface="Arial"/>
                      </a:endParaRPr>
                    </a:p>
                  </a:txBody>
                  <a:tcPr>
                    <a:lnL w="6480">
                      <a:solidFill>
                        <a:srgbClr val="000000"/>
                      </a:solidFill>
                    </a:lnL>
                    <a:lnR w="6480">
                      <a:solidFill>
                        <a:srgbClr val="000000"/>
                      </a:solidFill>
                    </a:lnR>
                    <a:lnT w="6480">
                      <a:solidFill>
                        <a:srgbClr val="000000"/>
                      </a:solidFill>
                    </a:lnT>
                    <a:lnB w="6480">
                      <a:solidFill>
                        <a:srgbClr val="000000"/>
                      </a:solidFill>
                    </a:lnB>
                    <a:no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1"/>
          <p:cNvSpPr/>
          <p:nvPr/>
        </p:nvSpPr>
        <p:spPr>
          <a:xfrm>
            <a:off x="975600" y="609480"/>
            <a:ext cx="9981720" cy="69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4000" b="0" strike="noStrike" spc="-1" dirty="0">
                <a:solidFill>
                  <a:srgbClr val="FFFFFF"/>
                </a:solidFill>
                <a:latin typeface="Calibri"/>
                <a:ea typeface="Arial"/>
              </a:rPr>
              <a:t>Post-Graduate Education (2021/2023)</a:t>
            </a:r>
            <a:endParaRPr lang="en-GB" sz="4000" b="0" strike="noStrike" spc="-1" dirty="0">
              <a:latin typeface="Arial"/>
            </a:endParaRPr>
          </a:p>
        </p:txBody>
      </p:sp>
      <p:pic>
        <p:nvPicPr>
          <p:cNvPr id="173" name="Picture 4"/>
          <p:cNvPicPr/>
          <p:nvPr/>
        </p:nvPicPr>
        <p:blipFill>
          <a:blip r:embed="rId2"/>
          <a:srcRect t="5792" b="14212"/>
          <a:stretch/>
        </p:blipFill>
        <p:spPr>
          <a:xfrm>
            <a:off x="162000" y="5067538"/>
            <a:ext cx="3363120" cy="1513080"/>
          </a:xfrm>
          <a:prstGeom prst="rect">
            <a:avLst/>
          </a:prstGeom>
          <a:ln>
            <a:noFill/>
          </a:ln>
        </p:spPr>
      </p:pic>
      <p:pic>
        <p:nvPicPr>
          <p:cNvPr id="174" name="Picture 7"/>
          <p:cNvPicPr/>
          <p:nvPr/>
        </p:nvPicPr>
        <p:blipFill>
          <a:blip r:embed="rId3"/>
          <a:srcRect t="5792" r="856" b="14212"/>
          <a:stretch/>
        </p:blipFill>
        <p:spPr>
          <a:xfrm>
            <a:off x="3848760" y="4881240"/>
            <a:ext cx="3780720" cy="1715760"/>
          </a:xfrm>
          <a:prstGeom prst="rect">
            <a:avLst/>
          </a:prstGeom>
          <a:ln>
            <a:noFill/>
          </a:ln>
        </p:spPr>
      </p:pic>
      <p:pic>
        <p:nvPicPr>
          <p:cNvPr id="175" name="Picture 8"/>
          <p:cNvPicPr/>
          <p:nvPr/>
        </p:nvPicPr>
        <p:blipFill>
          <a:blip r:embed="rId4"/>
          <a:srcRect t="4770" b="12777"/>
          <a:stretch/>
        </p:blipFill>
        <p:spPr>
          <a:xfrm>
            <a:off x="7953120" y="4966198"/>
            <a:ext cx="3780720" cy="1715760"/>
          </a:xfrm>
          <a:prstGeom prst="rect">
            <a:avLst/>
          </a:prstGeom>
          <a:ln>
            <a:noFill/>
          </a:ln>
        </p:spPr>
      </p:pic>
      <p:pic>
        <p:nvPicPr>
          <p:cNvPr id="176" name="Picture 9"/>
          <p:cNvPicPr/>
          <p:nvPr/>
        </p:nvPicPr>
        <p:blipFill>
          <a:blip r:embed="rId5"/>
          <a:srcRect l="30459" t="17368" r="16841" b="5627"/>
          <a:stretch/>
        </p:blipFill>
        <p:spPr>
          <a:xfrm>
            <a:off x="7809120" y="1268640"/>
            <a:ext cx="4133498" cy="3321833"/>
          </a:xfrm>
          <a:prstGeom prst="rect">
            <a:avLst/>
          </a:prstGeom>
          <a:ln>
            <a:noFill/>
          </a:ln>
        </p:spPr>
      </p:pic>
      <p:sp>
        <p:nvSpPr>
          <p:cNvPr id="177" name="TextShape 2"/>
          <p:cNvSpPr txBox="1"/>
          <p:nvPr/>
        </p:nvSpPr>
        <p:spPr>
          <a:xfrm>
            <a:off x="320539" y="1477818"/>
            <a:ext cx="7776360" cy="3573338"/>
          </a:xfrm>
          <a:prstGeom prst="rect">
            <a:avLst/>
          </a:prstGeom>
          <a:noFill/>
          <a:ln>
            <a:noFill/>
          </a:ln>
        </p:spPr>
        <p:txBody>
          <a:bodyPr lIns="90000" tIns="45000" rIns="90000" bIns="45000">
            <a:noAutofit/>
          </a:bodyPr>
          <a:lstStyle/>
          <a:p>
            <a:pPr algn="ctr">
              <a:lnSpc>
                <a:spcPct val="100000"/>
              </a:lnSpc>
              <a:tabLst>
                <a:tab pos="0" algn="l"/>
              </a:tabLst>
            </a:pPr>
            <a:r>
              <a:rPr lang="en-US" sz="2400" i="1" strike="noStrike" spc="-1" dirty="0">
                <a:solidFill>
                  <a:srgbClr val="000000"/>
                </a:solidFill>
                <a:latin typeface="Calibri"/>
                <a:ea typeface="Arial"/>
              </a:rPr>
              <a:t>Advertisement of the MA Scholarships </a:t>
            </a:r>
            <a:endParaRPr lang="en-US" sz="2400" i="1" strike="noStrike" spc="-1" dirty="0">
              <a:solidFill>
                <a:srgbClr val="000000"/>
              </a:solidFill>
              <a:latin typeface="Calibri"/>
            </a:endParaRPr>
          </a:p>
          <a:p>
            <a:pPr marL="343080" indent="-342720">
              <a:lnSpc>
                <a:spcPct val="100000"/>
              </a:lnSpc>
              <a:buClr>
                <a:srgbClr val="000000"/>
              </a:buClr>
              <a:buFont typeface="Arial"/>
              <a:buChar char="•"/>
              <a:tabLst>
                <a:tab pos="0" algn="l"/>
              </a:tabLst>
            </a:pPr>
            <a:endParaRPr lang="en-US" b="0" strike="noStrike" spc="-1" dirty="0">
              <a:solidFill>
                <a:srgbClr val="000000"/>
              </a:solidFill>
              <a:latin typeface="Calibri"/>
              <a:ea typeface="Arial"/>
            </a:endParaRPr>
          </a:p>
          <a:p>
            <a:pPr marL="343080" indent="-342720">
              <a:lnSpc>
                <a:spcPct val="100000"/>
              </a:lnSpc>
              <a:buClr>
                <a:srgbClr val="000000"/>
              </a:buClr>
              <a:buFont typeface="Arial"/>
              <a:buChar char="•"/>
              <a:tabLst>
                <a:tab pos="0" algn="l"/>
              </a:tabLst>
            </a:pPr>
            <a:r>
              <a:rPr lang="en-US" b="0" strike="noStrike" spc="-1" dirty="0">
                <a:solidFill>
                  <a:srgbClr val="000000"/>
                </a:solidFill>
                <a:latin typeface="Calibri"/>
                <a:ea typeface="Arial"/>
              </a:rPr>
              <a:t>Free sources: Website, Alumni Network, Current Students, Mailing List (including Partner Universities), Newsletter, Twitter, LinkedIn, Virtual Open House</a:t>
            </a:r>
          </a:p>
          <a:p>
            <a:pPr marL="360">
              <a:lnSpc>
                <a:spcPct val="100000"/>
              </a:lnSpc>
              <a:buClr>
                <a:srgbClr val="000000"/>
              </a:buClr>
              <a:tabLst>
                <a:tab pos="0" algn="l"/>
              </a:tabLst>
            </a:pPr>
            <a:endParaRPr lang="en-US" b="0" strike="noStrike" spc="-1" dirty="0">
              <a:solidFill>
                <a:srgbClr val="000000"/>
              </a:solidFill>
              <a:latin typeface="Calibri"/>
            </a:endParaRPr>
          </a:p>
          <a:p>
            <a:pPr marL="343080" indent="-342720">
              <a:lnSpc>
                <a:spcPct val="100000"/>
              </a:lnSpc>
              <a:buClr>
                <a:srgbClr val="000000"/>
              </a:buClr>
              <a:buFont typeface="Arial"/>
              <a:buChar char="•"/>
              <a:tabLst>
                <a:tab pos="0" algn="l"/>
              </a:tabLst>
            </a:pPr>
            <a:r>
              <a:rPr lang="en-US" b="0" strike="noStrike" spc="-1" dirty="0">
                <a:solidFill>
                  <a:srgbClr val="000000"/>
                </a:solidFill>
                <a:latin typeface="Calibri"/>
                <a:ea typeface="Arial"/>
              </a:rPr>
              <a:t>Paid Sources:</a:t>
            </a:r>
          </a:p>
          <a:p>
            <a:pPr marL="343080" indent="-342720">
              <a:lnSpc>
                <a:spcPct val="100000"/>
              </a:lnSpc>
              <a:buClr>
                <a:srgbClr val="000000"/>
              </a:buClr>
              <a:buFont typeface="Arial"/>
              <a:buChar char="•"/>
              <a:tabLst>
                <a:tab pos="0" algn="l"/>
              </a:tabLst>
            </a:pPr>
            <a:endParaRPr lang="en-US" b="0" strike="noStrike" spc="-1" dirty="0">
              <a:solidFill>
                <a:srgbClr val="000000"/>
              </a:solidFill>
              <a:latin typeface="Calibri"/>
            </a:endParaRPr>
          </a:p>
          <a:p>
            <a:pPr marL="743040" lvl="1" indent="-285480">
              <a:lnSpc>
                <a:spcPct val="100000"/>
              </a:lnSpc>
              <a:buClr>
                <a:srgbClr val="000000"/>
              </a:buClr>
              <a:buFont typeface="Arial"/>
              <a:buChar char="–"/>
              <a:tabLst>
                <a:tab pos="0" algn="l"/>
              </a:tabLst>
            </a:pPr>
            <a:r>
              <a:rPr lang="en-US" sz="1600" b="0" strike="noStrike" spc="-1" dirty="0">
                <a:solidFill>
                  <a:srgbClr val="000000"/>
                </a:solidFill>
                <a:latin typeface="Calibri"/>
                <a:ea typeface="Arial"/>
              </a:rPr>
              <a:t>Facebook and Instagram covering all OSCE participating States and Afghanistan</a:t>
            </a:r>
            <a:endParaRPr lang="en-US" sz="1600" b="0" strike="noStrike" spc="-1" dirty="0">
              <a:solidFill>
                <a:srgbClr val="000000"/>
              </a:solidFill>
              <a:latin typeface="Calibri"/>
            </a:endParaRPr>
          </a:p>
          <a:p>
            <a:pPr marL="743040" lvl="1" indent="-285480">
              <a:lnSpc>
                <a:spcPct val="100000"/>
              </a:lnSpc>
              <a:buClr>
                <a:srgbClr val="000000"/>
              </a:buClr>
              <a:buFont typeface="Arial"/>
              <a:buChar char="–"/>
              <a:tabLst>
                <a:tab pos="0" algn="l"/>
              </a:tabLst>
            </a:pPr>
            <a:r>
              <a:rPr lang="en-US" sz="1600" b="0" strike="noStrike" spc="-1" dirty="0">
                <a:solidFill>
                  <a:srgbClr val="000000"/>
                </a:solidFill>
                <a:latin typeface="Calibri"/>
                <a:ea typeface="Arial"/>
              </a:rPr>
              <a:t>Kazakhstan: Neupusti.net, Bilim.kz, Grants.kz</a:t>
            </a:r>
            <a:endParaRPr lang="en-US" sz="1600" b="0" strike="noStrike" spc="-1" dirty="0">
              <a:solidFill>
                <a:srgbClr val="000000"/>
              </a:solidFill>
              <a:latin typeface="Calibri"/>
            </a:endParaRPr>
          </a:p>
          <a:p>
            <a:pPr marL="743040" lvl="1" indent="-285480">
              <a:lnSpc>
                <a:spcPct val="100000"/>
              </a:lnSpc>
              <a:buClr>
                <a:srgbClr val="000000"/>
              </a:buClr>
              <a:buFont typeface="Arial"/>
              <a:buChar char="–"/>
              <a:tabLst>
                <a:tab pos="0" algn="l"/>
              </a:tabLst>
            </a:pPr>
            <a:r>
              <a:rPr lang="en-US" sz="1600" b="0" strike="noStrike" spc="-1" dirty="0">
                <a:solidFill>
                  <a:srgbClr val="000000"/>
                </a:solidFill>
                <a:latin typeface="Calibri"/>
                <a:ea typeface="Arial"/>
              </a:rPr>
              <a:t>Tajikistan: Somon.tj, Asia Plus Radio, Asia Plus website </a:t>
            </a:r>
            <a:endParaRPr lang="en-US" sz="1600" b="0" strike="noStrike" spc="-1" dirty="0">
              <a:solidFill>
                <a:srgbClr val="000000"/>
              </a:solidFill>
              <a:latin typeface="Calibri"/>
            </a:endParaRPr>
          </a:p>
          <a:p>
            <a:pPr marL="743040" lvl="1" indent="-285480">
              <a:lnSpc>
                <a:spcPct val="100000"/>
              </a:lnSpc>
              <a:buClr>
                <a:srgbClr val="000000"/>
              </a:buClr>
              <a:buFont typeface="Arial"/>
              <a:buChar char="–"/>
              <a:tabLst>
                <a:tab pos="0" algn="l"/>
              </a:tabLst>
            </a:pPr>
            <a:r>
              <a:rPr lang="en-US" sz="1600" b="0" strike="noStrike" spc="-1" dirty="0">
                <a:solidFill>
                  <a:srgbClr val="000000"/>
                </a:solidFill>
                <a:latin typeface="Calibri"/>
                <a:ea typeface="Arial"/>
              </a:rPr>
              <a:t>Uzbekistan: Uzjobs.uz, Kun.uz</a:t>
            </a:r>
            <a:endParaRPr lang="en-US" sz="1600" b="0" strike="noStrike" spc="-1" dirty="0">
              <a:solidFill>
                <a:srgbClr val="000000"/>
              </a:solidFill>
              <a:latin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0" y="533520"/>
            <a:ext cx="12161520" cy="752760"/>
          </a:xfrm>
          <a:prstGeom prst="rect">
            <a:avLst/>
          </a:prstGeom>
          <a:noFill/>
          <a:ln>
            <a:noFill/>
          </a:ln>
        </p:spPr>
        <p:style>
          <a:lnRef idx="0">
            <a:scrgbClr r="0" g="0" b="0"/>
          </a:lnRef>
          <a:fillRef idx="0">
            <a:scrgbClr r="0" g="0" b="0"/>
          </a:fillRef>
          <a:effectRef idx="0">
            <a:scrgbClr r="0" g="0" b="0"/>
          </a:effectRef>
          <a:fontRef idx="minor"/>
        </p:style>
      </p:sp>
      <p:sp>
        <p:nvSpPr>
          <p:cNvPr id="182" name="CustomShape 2"/>
          <p:cNvSpPr/>
          <p:nvPr/>
        </p:nvSpPr>
        <p:spPr>
          <a:xfrm>
            <a:off x="975600" y="552600"/>
            <a:ext cx="10362960" cy="69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US" sz="4000" b="0" strike="noStrike" spc="-1" dirty="0">
                <a:solidFill>
                  <a:srgbClr val="FFFFFF"/>
                </a:solidFill>
                <a:latin typeface="Calibri"/>
                <a:ea typeface="Arial"/>
              </a:rPr>
              <a:t>Research and Dialogue – Research Projects</a:t>
            </a:r>
            <a:endParaRPr lang="en-GB" sz="4000" b="0" strike="noStrike" spc="-1" dirty="0">
              <a:latin typeface="Arial"/>
            </a:endParaRPr>
          </a:p>
        </p:txBody>
      </p:sp>
      <p:sp>
        <p:nvSpPr>
          <p:cNvPr id="183" name="CustomShape 3"/>
          <p:cNvSpPr/>
          <p:nvPr/>
        </p:nvSpPr>
        <p:spPr>
          <a:xfrm>
            <a:off x="975600" y="1388488"/>
            <a:ext cx="10225193" cy="519118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14000"/>
              </a:lnSpc>
            </a:pPr>
            <a:r>
              <a:rPr lang="en-US" sz="2200" i="1" strike="noStrike" spc="-1" dirty="0">
                <a:solidFill>
                  <a:srgbClr val="000000"/>
                </a:solidFill>
                <a:latin typeface="Calibri"/>
                <a:ea typeface="Calibri"/>
              </a:rPr>
              <a:t>Current Research Projects: </a:t>
            </a:r>
            <a:endParaRPr lang="en-GB" sz="2200" i="1" strike="noStrike" spc="-1" dirty="0">
              <a:latin typeface="Arial"/>
            </a:endParaRPr>
          </a:p>
          <a:p>
            <a:pPr>
              <a:lnSpc>
                <a:spcPct val="114000"/>
              </a:lnSpc>
            </a:pPr>
            <a:endParaRPr lang="en-GB" sz="2200" b="0" strike="noStrike" spc="-1" dirty="0">
              <a:latin typeface="Arial"/>
            </a:endParaRPr>
          </a:p>
          <a:p>
            <a:pPr marL="457200">
              <a:lnSpc>
                <a:spcPct val="114000"/>
              </a:lnSpc>
            </a:pPr>
            <a:r>
              <a:rPr lang="en-US" sz="1800" b="1" strike="noStrike" spc="-1" dirty="0">
                <a:solidFill>
                  <a:srgbClr val="000000"/>
                </a:solidFill>
                <a:latin typeface="Calibri"/>
                <a:ea typeface="Calibri"/>
              </a:rPr>
              <a:t>Horizon 2020 Grant: </a:t>
            </a:r>
            <a:r>
              <a:rPr lang="en-US" sz="1800" b="0" strike="noStrike" spc="-1" dirty="0">
                <a:solidFill>
                  <a:srgbClr val="000000"/>
                </a:solidFill>
                <a:latin typeface="Calibri"/>
                <a:ea typeface="Calibri"/>
              </a:rPr>
              <a:t>AGRUMIG  - “Leaving something behind” – Migration Governance and Agricultural Rural Change in “home” communities</a:t>
            </a:r>
            <a:r>
              <a:rPr lang="en-US" spc="-1" dirty="0">
                <a:solidFill>
                  <a:srgbClr val="000000"/>
                </a:solidFill>
                <a:latin typeface="Calibri"/>
                <a:ea typeface="Calibri"/>
              </a:rPr>
              <a:t> (</a:t>
            </a:r>
            <a:r>
              <a:rPr lang="en-US" sz="1800" b="0" strike="noStrike" spc="-1" dirty="0">
                <a:solidFill>
                  <a:srgbClr val="000000"/>
                </a:solidFill>
                <a:latin typeface="Calibri"/>
                <a:ea typeface="Calibri"/>
              </a:rPr>
              <a:t>project duration 2019 – 2021</a:t>
            </a:r>
            <a:r>
              <a:rPr lang="en-US" spc="-1" dirty="0">
                <a:solidFill>
                  <a:srgbClr val="000000"/>
                </a:solidFill>
                <a:latin typeface="Calibri"/>
                <a:ea typeface="Calibri"/>
              </a:rPr>
              <a:t>)</a:t>
            </a:r>
            <a:endParaRPr lang="en-GB" sz="1800" b="0" strike="noStrike" spc="-1" dirty="0">
              <a:latin typeface="Arial"/>
            </a:endParaRPr>
          </a:p>
          <a:p>
            <a:pPr marL="457200">
              <a:lnSpc>
                <a:spcPct val="114000"/>
              </a:lnSpc>
            </a:pPr>
            <a:r>
              <a:rPr lang="en-US" sz="1800" b="0" i="1" strike="noStrike" spc="-1" dirty="0">
                <a:solidFill>
                  <a:srgbClr val="000000"/>
                </a:solidFill>
                <a:latin typeface="Calibri"/>
                <a:ea typeface="Calibri"/>
              </a:rPr>
              <a:t>Outputs in 2020:</a:t>
            </a:r>
            <a:r>
              <a:rPr lang="en-US" sz="1800" b="1" strike="noStrike" spc="-1" dirty="0">
                <a:solidFill>
                  <a:srgbClr val="000000"/>
                </a:solidFill>
                <a:latin typeface="Calibri"/>
                <a:ea typeface="Calibri"/>
              </a:rPr>
              <a:t> </a:t>
            </a:r>
            <a:endParaRPr lang="en-GB" sz="1800" b="0" strike="noStrike" spc="-1" dirty="0">
              <a:latin typeface="Arial"/>
            </a:endParaRPr>
          </a:p>
          <a:p>
            <a:pPr marL="1257480" lvl="2" indent="-342720">
              <a:lnSpc>
                <a:spcPct val="114000"/>
              </a:lnSpc>
              <a:buClr>
                <a:srgbClr val="000000"/>
              </a:buClr>
              <a:buFont typeface="StarSymbol"/>
              <a:buAutoNum type="arabicPeriod"/>
            </a:pPr>
            <a:r>
              <a:rPr lang="en-US" b="0" strike="noStrike" spc="-1" dirty="0">
                <a:solidFill>
                  <a:srgbClr val="000000"/>
                </a:solidFill>
                <a:latin typeface="Calibri"/>
                <a:ea typeface="Arial"/>
              </a:rPr>
              <a:t>AGRUMIG Consortium Team published joint policy paper: ‘Between a Rock and a Hard Place: Early Experience of Migration Challenges under the COVID19 Pandemic’, Sept, 2020 </a:t>
            </a:r>
            <a:endParaRPr lang="en-GB" b="0" strike="noStrike" spc="-1" dirty="0">
              <a:latin typeface="Arial"/>
            </a:endParaRPr>
          </a:p>
          <a:p>
            <a:pPr marL="1257480" lvl="2" indent="-342720">
              <a:lnSpc>
                <a:spcPct val="114000"/>
              </a:lnSpc>
              <a:buClr>
                <a:srgbClr val="000000"/>
              </a:buClr>
              <a:buFont typeface="StarSymbol"/>
              <a:buAutoNum type="arabicPeriod"/>
            </a:pPr>
            <a:r>
              <a:rPr lang="en-US" b="0" strike="noStrike" spc="-1" dirty="0">
                <a:solidFill>
                  <a:srgbClr val="000000"/>
                </a:solidFill>
                <a:latin typeface="Calibri"/>
                <a:ea typeface="Calibri"/>
              </a:rPr>
              <a:t>AGRUMIG Kyrgyzstan team published a policy brief on COVID-19 and policy challenges in migration governance on Central Asia Program’s website, George Washington University, Dec, 2020 </a:t>
            </a:r>
            <a:endParaRPr lang="en-GB" b="0" strike="noStrike" spc="-1" dirty="0">
              <a:latin typeface="Arial"/>
            </a:endParaRPr>
          </a:p>
          <a:p>
            <a:pPr marL="1257480" lvl="2" indent="-342720">
              <a:lnSpc>
                <a:spcPct val="114000"/>
              </a:lnSpc>
              <a:buClr>
                <a:srgbClr val="000000"/>
              </a:buClr>
              <a:buFont typeface="StarSymbol"/>
              <a:buAutoNum type="arabicPeriod"/>
            </a:pPr>
            <a:r>
              <a:rPr lang="en-US" b="0" strike="noStrike" spc="-1" dirty="0">
                <a:solidFill>
                  <a:srgbClr val="000000"/>
                </a:solidFill>
                <a:latin typeface="Calibri"/>
                <a:ea typeface="Calibri"/>
              </a:rPr>
              <a:t>2 policy briefs on impact of COVID-19 on migration policy in KG are currently being drafted</a:t>
            </a:r>
            <a:endParaRPr lang="en-GB" b="0" strike="noStrike" spc="-1" dirty="0">
              <a:latin typeface="Arial"/>
            </a:endParaRPr>
          </a:p>
          <a:p>
            <a:pPr marL="457200">
              <a:lnSpc>
                <a:spcPct val="114000"/>
              </a:lnSpc>
            </a:pPr>
            <a:endParaRPr lang="en-GB" sz="1800" b="0" strike="noStrike" spc="-1" dirty="0">
              <a:latin typeface="Arial"/>
            </a:endParaRPr>
          </a:p>
          <a:p>
            <a:pPr marL="457200">
              <a:lnSpc>
                <a:spcPct val="114000"/>
              </a:lnSpc>
            </a:pPr>
            <a:r>
              <a:rPr lang="en-US" sz="1800" b="1" strike="noStrike" spc="-1" dirty="0">
                <a:solidFill>
                  <a:srgbClr val="000000"/>
                </a:solidFill>
                <a:latin typeface="Calibri"/>
                <a:ea typeface="Calibri"/>
              </a:rPr>
              <a:t>Danish Institute for International Studies – OSCE Academy Research Partnership: </a:t>
            </a:r>
          </a:p>
          <a:p>
            <a:pPr marL="457200">
              <a:lnSpc>
                <a:spcPct val="114000"/>
              </a:lnSpc>
            </a:pPr>
            <a:r>
              <a:rPr lang="en-US" sz="1800" b="0" strike="noStrike" spc="-1" dirty="0">
                <a:solidFill>
                  <a:srgbClr val="000000"/>
                </a:solidFill>
                <a:latin typeface="Calibri"/>
                <a:ea typeface="Calibri"/>
              </a:rPr>
              <a:t>10 authors have been selected to write 10 policy briefs on the impact of COVID-19 crisis on Central Asia. Papers will be complied into a Special Issue to be published by the Academy in spring 2021. </a:t>
            </a:r>
            <a:endParaRPr lang="en-GB" sz="1800" b="0" strike="noStrike" spc="-1" dirty="0">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CustomShape 1"/>
          <p:cNvSpPr/>
          <p:nvPr/>
        </p:nvSpPr>
        <p:spPr>
          <a:xfrm>
            <a:off x="975600" y="1406960"/>
            <a:ext cx="9881640" cy="5651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tabLst>
                <a:tab pos="0" algn="l"/>
              </a:tabLst>
            </a:pPr>
            <a:r>
              <a:rPr lang="en-US" sz="2200" i="1" strike="noStrike" spc="-1" dirty="0">
                <a:solidFill>
                  <a:srgbClr val="000000"/>
                </a:solidFill>
                <a:latin typeface="Calibri"/>
                <a:ea typeface="Calibri"/>
              </a:rPr>
              <a:t>Research Grant Applications in 2020:</a:t>
            </a:r>
            <a:endParaRPr lang="en-GB" sz="2200" i="1" strike="noStrike" spc="-1" dirty="0">
              <a:latin typeface="Arial"/>
            </a:endParaRPr>
          </a:p>
          <a:p>
            <a:pPr marL="457200">
              <a:lnSpc>
                <a:spcPct val="100000"/>
              </a:lnSpc>
              <a:tabLst>
                <a:tab pos="0" algn="l"/>
              </a:tabLst>
            </a:pPr>
            <a:endParaRPr lang="en-US" sz="1800" b="0" i="1" strike="noStrike" spc="-1" dirty="0">
              <a:solidFill>
                <a:srgbClr val="000000"/>
              </a:solidFill>
              <a:latin typeface="Calibri"/>
              <a:ea typeface="Calibri"/>
            </a:endParaRPr>
          </a:p>
          <a:p>
            <a:pPr marL="742950" indent="-285750">
              <a:lnSpc>
                <a:spcPct val="100000"/>
              </a:lnSpc>
              <a:spcAft>
                <a:spcPts val="1200"/>
              </a:spcAft>
              <a:buFont typeface="Arial" panose="020B0604020202020204" pitchFamily="34" charset="0"/>
              <a:buChar char="•"/>
              <a:tabLst>
                <a:tab pos="0" algn="l"/>
              </a:tabLst>
            </a:pPr>
            <a:r>
              <a:rPr lang="en-US" sz="1600" b="0" i="1" strike="noStrike" spc="-1" dirty="0">
                <a:solidFill>
                  <a:srgbClr val="000000"/>
                </a:solidFill>
                <a:latin typeface="Calibri"/>
                <a:ea typeface="Calibri"/>
              </a:rPr>
              <a:t>Horizon 2020:</a:t>
            </a:r>
            <a:r>
              <a:rPr lang="en-US" sz="1600" b="0" strike="noStrike" spc="-1" dirty="0">
                <a:solidFill>
                  <a:srgbClr val="000000"/>
                </a:solidFill>
                <a:latin typeface="Calibri"/>
                <a:ea typeface="Calibri"/>
              </a:rPr>
              <a:t> HYDROSTAN </a:t>
            </a:r>
            <a:r>
              <a:rPr lang="en-US" sz="1600" b="0" i="1" strike="noStrike" spc="-1" dirty="0">
                <a:solidFill>
                  <a:srgbClr val="000000"/>
                </a:solidFill>
                <a:latin typeface="Calibri"/>
                <a:ea typeface="Calibri"/>
              </a:rPr>
              <a:t>- </a:t>
            </a:r>
            <a:r>
              <a:rPr lang="en-GB" sz="1600" b="0" strike="noStrike" spc="-1" dirty="0">
                <a:solidFill>
                  <a:srgbClr val="000000"/>
                </a:solidFill>
                <a:latin typeface="Calibri"/>
                <a:ea typeface="Calibri"/>
              </a:rPr>
              <a:t>Hydropower in Central Asia: Demonstrating Innovative and Sustainable Solutions for Unexplored Small-scale Applications; in partnership with Trinity College Dublin; Academy planned, main implementing partner for WP8 (policy dialogue); grant amount: </a:t>
            </a:r>
            <a:r>
              <a:rPr lang="en-GB" sz="1600" b="0" u="sng" strike="noStrike" spc="-1" dirty="0">
                <a:solidFill>
                  <a:srgbClr val="000000"/>
                </a:solidFill>
                <a:latin typeface="Calibri"/>
                <a:ea typeface="Calibri"/>
              </a:rPr>
              <a:t>EUR 11,750,062</a:t>
            </a:r>
            <a:r>
              <a:rPr lang="en-GB" sz="1600" b="0" strike="noStrike" spc="-1" dirty="0">
                <a:solidFill>
                  <a:srgbClr val="000000"/>
                </a:solidFill>
                <a:latin typeface="Calibri"/>
                <a:ea typeface="Calibri"/>
              </a:rPr>
              <a:t>. </a:t>
            </a:r>
            <a:r>
              <a:rPr lang="en-GB" sz="1600" b="1" strike="noStrike" spc="-1" dirty="0">
                <a:solidFill>
                  <a:srgbClr val="000000"/>
                </a:solidFill>
                <a:latin typeface="Calibri"/>
                <a:ea typeface="Calibri"/>
              </a:rPr>
              <a:t>Result</a:t>
            </a:r>
            <a:r>
              <a:rPr lang="en-GB" sz="1600" b="0" strike="noStrike" spc="-1" dirty="0">
                <a:solidFill>
                  <a:srgbClr val="000000"/>
                </a:solidFill>
                <a:latin typeface="Calibri"/>
                <a:ea typeface="Calibri"/>
              </a:rPr>
              <a:t>: 2</a:t>
            </a:r>
            <a:r>
              <a:rPr lang="en-GB" sz="1600" b="0" strike="noStrike" spc="-1" baseline="30000" dirty="0">
                <a:solidFill>
                  <a:srgbClr val="000000"/>
                </a:solidFill>
                <a:latin typeface="Calibri"/>
                <a:ea typeface="Calibri"/>
              </a:rPr>
              <a:t>nd</a:t>
            </a:r>
            <a:r>
              <a:rPr lang="en-GB" sz="1600" b="0" strike="noStrike" spc="-1" dirty="0">
                <a:solidFill>
                  <a:srgbClr val="000000"/>
                </a:solidFill>
                <a:latin typeface="Calibri"/>
                <a:ea typeface="Calibri"/>
              </a:rPr>
              <a:t> place  </a:t>
            </a:r>
            <a:endParaRPr lang="en-GB" sz="1600" b="0" strike="noStrike" spc="-1" dirty="0">
              <a:latin typeface="Arial"/>
            </a:endParaRPr>
          </a:p>
          <a:p>
            <a:pPr marL="742950" indent="-285750">
              <a:lnSpc>
                <a:spcPct val="100000"/>
              </a:lnSpc>
              <a:spcAft>
                <a:spcPts val="1200"/>
              </a:spcAft>
              <a:buFont typeface="Arial" panose="020B0604020202020204" pitchFamily="34" charset="0"/>
              <a:buChar char="•"/>
              <a:tabLst>
                <a:tab pos="0" algn="l"/>
              </a:tabLst>
            </a:pPr>
            <a:r>
              <a:rPr lang="en-GB" sz="1600" b="0" i="1" strike="noStrike" spc="-1" dirty="0">
                <a:solidFill>
                  <a:srgbClr val="000000"/>
                </a:solidFill>
                <a:latin typeface="Calibri"/>
                <a:ea typeface="Calibri"/>
              </a:rPr>
              <a:t>NED Small Grants Programme: </a:t>
            </a:r>
            <a:r>
              <a:rPr lang="en-GB" sz="1600" b="0" strike="noStrike" spc="-1" dirty="0">
                <a:solidFill>
                  <a:srgbClr val="000000"/>
                </a:solidFill>
                <a:latin typeface="Calibri"/>
                <a:ea typeface="Calibri"/>
              </a:rPr>
              <a:t>Journalism Training (Kyrgyz language) at the Academy; submitted in March 2020; grant amount: </a:t>
            </a:r>
            <a:r>
              <a:rPr lang="en-GB" sz="1600" b="0" u="sng" strike="noStrike" spc="-1" dirty="0">
                <a:solidFill>
                  <a:srgbClr val="000000"/>
                </a:solidFill>
                <a:latin typeface="Calibri"/>
                <a:ea typeface="Calibri"/>
              </a:rPr>
              <a:t>USD 50,000</a:t>
            </a:r>
            <a:r>
              <a:rPr lang="en-GB" sz="1600" b="0" strike="noStrike" spc="-1" dirty="0">
                <a:solidFill>
                  <a:srgbClr val="000000"/>
                </a:solidFill>
                <a:latin typeface="Calibri"/>
                <a:ea typeface="Calibri"/>
              </a:rPr>
              <a:t>. </a:t>
            </a:r>
            <a:r>
              <a:rPr lang="en-GB" sz="1600" b="1" strike="noStrike" spc="-1" dirty="0">
                <a:solidFill>
                  <a:srgbClr val="000000"/>
                </a:solidFill>
                <a:latin typeface="Calibri"/>
                <a:ea typeface="Calibri"/>
              </a:rPr>
              <a:t>Result: </a:t>
            </a:r>
            <a:r>
              <a:rPr lang="en-GB" sz="1600" b="0" strike="noStrike" spc="-1" dirty="0">
                <a:solidFill>
                  <a:srgbClr val="000000"/>
                </a:solidFill>
                <a:latin typeface="Calibri"/>
                <a:ea typeface="Calibri"/>
              </a:rPr>
              <a:t>Waiting </a:t>
            </a:r>
            <a:endParaRPr lang="en-GB" sz="1600" b="0" strike="noStrike" spc="-1" dirty="0">
              <a:latin typeface="Arial"/>
            </a:endParaRPr>
          </a:p>
          <a:p>
            <a:pPr marL="742950" indent="-285750">
              <a:lnSpc>
                <a:spcPct val="100000"/>
              </a:lnSpc>
              <a:spcAft>
                <a:spcPts val="1200"/>
              </a:spcAft>
              <a:buFont typeface="Arial" panose="020B0604020202020204" pitchFamily="34" charset="0"/>
              <a:buChar char="•"/>
              <a:tabLst>
                <a:tab pos="0" algn="l"/>
              </a:tabLst>
            </a:pPr>
            <a:r>
              <a:rPr lang="en-GB" sz="1600" b="0" i="1" strike="noStrike" spc="-1" dirty="0">
                <a:solidFill>
                  <a:srgbClr val="000000"/>
                </a:solidFill>
                <a:latin typeface="Calibri"/>
                <a:ea typeface="Calibri"/>
              </a:rPr>
              <a:t>The Canada Grant for Local Initiatives:</a:t>
            </a:r>
            <a:r>
              <a:rPr lang="en-GB" sz="1600" b="0" strike="noStrike" spc="-1" dirty="0">
                <a:solidFill>
                  <a:srgbClr val="000000"/>
                </a:solidFill>
                <a:latin typeface="Calibri"/>
                <a:ea typeface="Calibri"/>
              </a:rPr>
              <a:t> Research project planned on education; submitted in June 2020; grant amount: </a:t>
            </a:r>
            <a:r>
              <a:rPr lang="en-GB" sz="1600" b="0" u="sng" strike="noStrike" spc="-1" dirty="0">
                <a:solidFill>
                  <a:srgbClr val="000000"/>
                </a:solidFill>
                <a:latin typeface="Calibri"/>
                <a:ea typeface="Calibri"/>
              </a:rPr>
              <a:t>CAN 25,000</a:t>
            </a:r>
            <a:r>
              <a:rPr lang="en-GB" sz="1600" b="0" strike="noStrike" spc="-1" dirty="0">
                <a:solidFill>
                  <a:srgbClr val="000000"/>
                </a:solidFill>
                <a:latin typeface="Calibri"/>
                <a:ea typeface="Calibri"/>
              </a:rPr>
              <a:t>. </a:t>
            </a:r>
            <a:r>
              <a:rPr lang="en-GB" sz="1600" b="1" strike="noStrike" spc="-1" dirty="0">
                <a:solidFill>
                  <a:srgbClr val="000000"/>
                </a:solidFill>
                <a:latin typeface="Calibri"/>
                <a:ea typeface="Calibri"/>
              </a:rPr>
              <a:t>Result: </a:t>
            </a:r>
            <a:r>
              <a:rPr lang="en-GB" sz="1600" b="0" strike="noStrike" spc="-1" dirty="0">
                <a:solidFill>
                  <a:srgbClr val="000000"/>
                </a:solidFill>
                <a:latin typeface="Calibri"/>
                <a:ea typeface="Calibri"/>
              </a:rPr>
              <a:t>Refused</a:t>
            </a:r>
            <a:endParaRPr lang="en-GB" sz="1600" b="0" strike="noStrike" spc="-1" dirty="0">
              <a:latin typeface="Arial"/>
            </a:endParaRPr>
          </a:p>
          <a:p>
            <a:pPr marL="742950" indent="-285750">
              <a:lnSpc>
                <a:spcPct val="100000"/>
              </a:lnSpc>
              <a:spcAft>
                <a:spcPts val="1200"/>
              </a:spcAft>
              <a:buFont typeface="Arial" panose="020B0604020202020204" pitchFamily="34" charset="0"/>
              <a:buChar char="•"/>
              <a:tabLst>
                <a:tab pos="0" algn="l"/>
              </a:tabLst>
            </a:pPr>
            <a:r>
              <a:rPr lang="en-GB" sz="1600" b="0" i="1" strike="noStrike" spc="-1" dirty="0">
                <a:solidFill>
                  <a:srgbClr val="000000"/>
                </a:solidFill>
                <a:latin typeface="Calibri"/>
                <a:ea typeface="Calibri"/>
              </a:rPr>
              <a:t>OSCE Transnational Threats Department (TNTD) and the Office of the Co-ordinator of OSCE Economic and Environmental Activities (OCEEA):</a:t>
            </a:r>
            <a:r>
              <a:rPr lang="en-GB" sz="1600" b="0" strike="noStrike" spc="-1" baseline="-25000" dirty="0">
                <a:solidFill>
                  <a:srgbClr val="000000"/>
                </a:solidFill>
                <a:latin typeface="Calibri"/>
                <a:ea typeface="Calibri"/>
              </a:rPr>
              <a:t> </a:t>
            </a:r>
            <a:r>
              <a:rPr lang="en-GB" sz="1600" b="0" strike="noStrike" spc="-1" dirty="0">
                <a:solidFill>
                  <a:srgbClr val="000000"/>
                </a:solidFill>
                <a:latin typeface="Calibri"/>
                <a:ea typeface="Calibri"/>
              </a:rPr>
              <a:t>Enhancing youth crime prevention through education on legality</a:t>
            </a:r>
            <a:r>
              <a:rPr lang="en-GB" sz="1600" b="0" u="sng" strike="noStrike" spc="-1" dirty="0">
                <a:solidFill>
                  <a:srgbClr val="0000FF"/>
                </a:solidFill>
                <a:uFillTx/>
                <a:latin typeface="Calibri"/>
                <a:ea typeface="Calibri"/>
                <a:hlinkClick r:id="rId2"/>
              </a:rPr>
              <a:t> </a:t>
            </a:r>
            <a:r>
              <a:rPr lang="en-GB" sz="1600" b="0" strike="noStrike" spc="-1" dirty="0">
                <a:solidFill>
                  <a:srgbClr val="000000"/>
                </a:solidFill>
                <a:latin typeface="Calibri"/>
                <a:ea typeface="Calibri"/>
              </a:rPr>
              <a:t>and awareness campaigns addressing threats of organized crime and corruption, duration: 3 years; </a:t>
            </a:r>
            <a:r>
              <a:rPr lang="en-GB" sz="1600" b="0" strike="noStrike" spc="-1" dirty="0" err="1">
                <a:solidFill>
                  <a:srgbClr val="000000"/>
                </a:solidFill>
                <a:latin typeface="Calibri"/>
                <a:ea typeface="Calibri"/>
              </a:rPr>
              <a:t>ExB</a:t>
            </a:r>
            <a:r>
              <a:rPr lang="en-GB" sz="1600" b="0" strike="noStrike" spc="-1" dirty="0">
                <a:solidFill>
                  <a:srgbClr val="000000"/>
                </a:solidFill>
                <a:latin typeface="Calibri"/>
                <a:ea typeface="Calibri"/>
              </a:rPr>
              <a:t> project: </a:t>
            </a:r>
            <a:r>
              <a:rPr lang="en-GB" sz="1600" b="0" u="sng" strike="noStrike" spc="-1" dirty="0">
                <a:solidFill>
                  <a:srgbClr val="000000"/>
                </a:solidFill>
                <a:latin typeface="Calibri"/>
                <a:ea typeface="Calibri"/>
              </a:rPr>
              <a:t>EUR 2,500,000</a:t>
            </a:r>
            <a:r>
              <a:rPr lang="en-US" sz="1600" b="0" strike="noStrike" spc="-1" dirty="0">
                <a:solidFill>
                  <a:srgbClr val="000000"/>
                </a:solidFill>
                <a:latin typeface="Calibri"/>
                <a:ea typeface="Calibri"/>
              </a:rPr>
              <a:t>. </a:t>
            </a:r>
            <a:r>
              <a:rPr lang="en-US" sz="1600" b="1" strike="noStrike" spc="-1" dirty="0">
                <a:solidFill>
                  <a:srgbClr val="000000"/>
                </a:solidFill>
                <a:latin typeface="Calibri"/>
                <a:ea typeface="Calibri"/>
              </a:rPr>
              <a:t>Result:</a:t>
            </a:r>
            <a:r>
              <a:rPr lang="en-US" sz="1600" b="0" strike="noStrike" spc="-1" dirty="0">
                <a:solidFill>
                  <a:srgbClr val="000000"/>
                </a:solidFill>
                <a:latin typeface="Calibri"/>
                <a:ea typeface="Calibri"/>
              </a:rPr>
              <a:t> Waiting</a:t>
            </a:r>
            <a:endParaRPr lang="en-US" sz="1600" i="1" spc="-1" dirty="0">
              <a:solidFill>
                <a:srgbClr val="000000"/>
              </a:solidFill>
              <a:latin typeface="Calibri"/>
              <a:ea typeface="Calibri"/>
            </a:endParaRPr>
          </a:p>
          <a:p>
            <a:pPr marL="742950" indent="-285750">
              <a:lnSpc>
                <a:spcPct val="100000"/>
              </a:lnSpc>
              <a:spcAft>
                <a:spcPts val="1200"/>
              </a:spcAft>
              <a:buFont typeface="Arial" panose="020B0604020202020204" pitchFamily="34" charset="0"/>
              <a:buChar char="•"/>
              <a:tabLst>
                <a:tab pos="0" algn="l"/>
              </a:tabLst>
            </a:pPr>
            <a:r>
              <a:rPr lang="en-GB" sz="1600" b="0" i="1" strike="noStrike" spc="-1" dirty="0">
                <a:solidFill>
                  <a:srgbClr val="000000"/>
                </a:solidFill>
                <a:latin typeface="Calibri"/>
                <a:ea typeface="Calibri"/>
              </a:rPr>
              <a:t>UK Embassy Grant: </a:t>
            </a:r>
            <a:r>
              <a:rPr lang="en-GB" sz="1600" b="0" strike="noStrike" spc="-1" dirty="0">
                <a:solidFill>
                  <a:srgbClr val="000000"/>
                </a:solidFill>
                <a:latin typeface="Calibri"/>
                <a:ea typeface="Arial"/>
              </a:rPr>
              <a:t>Raising awareness and identifying knowledge gaps of climate change impact on Kyrgyzstan’s economy; submitted in November.  </a:t>
            </a:r>
            <a:r>
              <a:rPr lang="en-GB" sz="1600" b="0" u="sng" strike="noStrike" spc="-1" dirty="0">
                <a:solidFill>
                  <a:srgbClr val="000000"/>
                </a:solidFill>
                <a:latin typeface="Calibri"/>
                <a:ea typeface="Arial"/>
              </a:rPr>
              <a:t>£10,000</a:t>
            </a:r>
            <a:r>
              <a:rPr lang="en-US" sz="1600" b="0" strike="noStrike" spc="-1" dirty="0">
                <a:solidFill>
                  <a:srgbClr val="000000"/>
                </a:solidFill>
                <a:latin typeface="Calibri"/>
                <a:ea typeface="Arial"/>
              </a:rPr>
              <a:t>. </a:t>
            </a:r>
            <a:r>
              <a:rPr lang="en-US" sz="1600" b="1" strike="noStrike" spc="-1" dirty="0">
                <a:solidFill>
                  <a:srgbClr val="000000"/>
                </a:solidFill>
                <a:latin typeface="Calibri"/>
                <a:ea typeface="Calibri"/>
              </a:rPr>
              <a:t>Result:</a:t>
            </a:r>
            <a:r>
              <a:rPr lang="en-US" sz="1600" b="0" strike="noStrike" spc="-1" dirty="0">
                <a:solidFill>
                  <a:srgbClr val="000000"/>
                </a:solidFill>
                <a:latin typeface="Calibri"/>
                <a:ea typeface="Calibri"/>
              </a:rPr>
              <a:t> Waiting</a:t>
            </a:r>
            <a:endParaRPr lang="en-GB" sz="1600" b="0" strike="noStrike" spc="-1" dirty="0">
              <a:latin typeface="Arial"/>
            </a:endParaRPr>
          </a:p>
          <a:p>
            <a:pPr marL="457200">
              <a:lnSpc>
                <a:spcPct val="100000"/>
              </a:lnSpc>
              <a:tabLst>
                <a:tab pos="0" algn="l"/>
              </a:tabLst>
            </a:pPr>
            <a:endParaRPr lang="en-GB" sz="2000" b="0" strike="noStrike" spc="-1" dirty="0">
              <a:latin typeface="Arial"/>
            </a:endParaRPr>
          </a:p>
          <a:p>
            <a:pPr marL="457200">
              <a:lnSpc>
                <a:spcPct val="100000"/>
              </a:lnSpc>
              <a:tabLst>
                <a:tab pos="0" algn="l"/>
              </a:tabLst>
            </a:pPr>
            <a:endParaRPr lang="en-GB" sz="2000" b="0" strike="noStrike" spc="-1" dirty="0">
              <a:latin typeface="Arial"/>
            </a:endParaRPr>
          </a:p>
          <a:p>
            <a:pPr marL="457200">
              <a:lnSpc>
                <a:spcPct val="100000"/>
              </a:lnSpc>
              <a:tabLst>
                <a:tab pos="0" algn="l"/>
              </a:tabLst>
            </a:pPr>
            <a:endParaRPr lang="en-GB" sz="2000" b="0" strike="noStrike" spc="-1" dirty="0">
              <a:latin typeface="Arial"/>
            </a:endParaRPr>
          </a:p>
          <a:p>
            <a:pPr>
              <a:lnSpc>
                <a:spcPct val="100000"/>
              </a:lnSpc>
              <a:tabLst>
                <a:tab pos="0" algn="l"/>
              </a:tabLst>
            </a:pPr>
            <a:endParaRPr lang="en-GB" sz="2000" b="0" strike="noStrike" spc="-1" dirty="0">
              <a:latin typeface="Arial"/>
            </a:endParaRPr>
          </a:p>
          <a:p>
            <a:pPr>
              <a:lnSpc>
                <a:spcPct val="100000"/>
              </a:lnSpc>
              <a:tabLst>
                <a:tab pos="0" algn="l"/>
              </a:tabLst>
            </a:pPr>
            <a:endParaRPr lang="en-GB" sz="2000" b="0" strike="noStrike" spc="-1" dirty="0">
              <a:latin typeface="Arial"/>
            </a:endParaRPr>
          </a:p>
          <a:p>
            <a:pPr>
              <a:lnSpc>
                <a:spcPct val="100000"/>
              </a:lnSpc>
              <a:tabLst>
                <a:tab pos="0" algn="l"/>
              </a:tabLst>
            </a:pPr>
            <a:endParaRPr lang="en-GB" sz="2000" b="0" strike="noStrike" spc="-1" dirty="0">
              <a:latin typeface="Arial"/>
            </a:endParaRPr>
          </a:p>
          <a:p>
            <a:pPr>
              <a:lnSpc>
                <a:spcPct val="100000"/>
              </a:lnSpc>
              <a:tabLst>
                <a:tab pos="0" algn="l"/>
              </a:tabLst>
            </a:pPr>
            <a:endParaRPr lang="en-GB" sz="2000" b="0" strike="noStrike" spc="-1" dirty="0">
              <a:latin typeface="Arial"/>
            </a:endParaRPr>
          </a:p>
        </p:txBody>
      </p:sp>
      <p:sp>
        <p:nvSpPr>
          <p:cNvPr id="185" name="CustomShape 2"/>
          <p:cNvSpPr/>
          <p:nvPr/>
        </p:nvSpPr>
        <p:spPr>
          <a:xfrm>
            <a:off x="975600" y="552600"/>
            <a:ext cx="10362960" cy="69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US" sz="4000" b="0" strike="noStrike" spc="-1">
                <a:solidFill>
                  <a:srgbClr val="FFFFFF"/>
                </a:solidFill>
                <a:latin typeface="Calibri"/>
                <a:ea typeface="Arial"/>
              </a:rPr>
              <a:t>Research and Dialogue – Research Projects</a:t>
            </a:r>
            <a:endParaRPr lang="en-GB" sz="4000" b="0" strike="noStrike" spc="-1">
              <a:latin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1660</TotalTime>
  <Words>2040</Words>
  <Application>Microsoft Office PowerPoint</Application>
  <PresentationFormat>Custom</PresentationFormat>
  <Paragraphs>546</Paragraphs>
  <Slides>17</Slides>
  <Notes>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Arial</vt:lpstr>
      <vt:lpstr>Calibri</vt:lpstr>
      <vt:lpstr>DejaVu Sans</vt:lpstr>
      <vt:lpstr>StarSymbol</vt:lpstr>
      <vt:lpstr>Symbol</vt:lpstr>
      <vt:lpstr>Times New Roman</vt:lpstr>
      <vt:lpstr>Wingdings</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Svetlana</dc:creator>
  <dc:description/>
  <cp:lastModifiedBy>AW</cp:lastModifiedBy>
  <cp:revision>222</cp:revision>
  <cp:lastPrinted>2020-07-22T06:34:39Z</cp:lastPrinted>
  <dcterms:created xsi:type="dcterms:W3CDTF">2020-02-11T05:47:59Z</dcterms:created>
  <dcterms:modified xsi:type="dcterms:W3CDTF">2020-12-09T04:49:06Z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DocSecurity">
    <vt:i4>0</vt:i4>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2</vt:i4>
  </property>
  <property fmtid="{D5CDD505-2E9C-101B-9397-08002B2CF9AE}" pid="9" name="PresentationFormat">
    <vt:lpwstr>Произвольный</vt:lpwstr>
  </property>
  <property fmtid="{D5CDD505-2E9C-101B-9397-08002B2CF9AE}" pid="10" name="ScaleCrop">
    <vt:bool>false</vt:bool>
  </property>
  <property fmtid="{D5CDD505-2E9C-101B-9397-08002B2CF9AE}" pid="11" name="ShareDoc">
    <vt:bool>false</vt:bool>
  </property>
  <property fmtid="{D5CDD505-2E9C-101B-9397-08002B2CF9AE}" pid="12" name="Slides">
    <vt:i4>19</vt:i4>
  </property>
</Properties>
</file>