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sldIdLst>
    <p:sldId id="256" r:id="rId2"/>
    <p:sldId id="259" r:id="rId3"/>
    <p:sldId id="261" r:id="rId4"/>
    <p:sldId id="260" r:id="rId5"/>
    <p:sldId id="279" r:id="rId6"/>
    <p:sldId id="280" r:id="rId7"/>
    <p:sldId id="262" r:id="rId8"/>
    <p:sldId id="263" r:id="rId9"/>
    <p:sldId id="285" r:id="rId10"/>
    <p:sldId id="281" r:id="rId11"/>
    <p:sldId id="282" r:id="rId12"/>
    <p:sldId id="264" r:id="rId13"/>
    <p:sldId id="283" r:id="rId14"/>
    <p:sldId id="284" r:id="rId15"/>
    <p:sldId id="270" r:id="rId16"/>
    <p:sldId id="271" r:id="rId17"/>
    <p:sldId id="286" r:id="rId18"/>
    <p:sldId id="287" r:id="rId19"/>
    <p:sldId id="273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NGOs</c:v>
          </c:tx>
          <c:invertIfNegative val="0"/>
          <c:cat>
            <c:numRef>
              <c:f>Sheet1!$A$5:$A$10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Sheet1!$E$5:$E$10</c:f>
              <c:numCache>
                <c:formatCode>0%</c:formatCode>
                <c:ptCount val="6"/>
                <c:pt idx="0">
                  <c:v>0.12</c:v>
                </c:pt>
                <c:pt idx="1">
                  <c:v>0.1</c:v>
                </c:pt>
                <c:pt idx="2">
                  <c:v>0.08</c:v>
                </c:pt>
                <c:pt idx="3">
                  <c:v>0.08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</c:ser>
        <c:ser>
          <c:idx val="1"/>
          <c:order val="1"/>
          <c:tx>
            <c:v>Int Org</c:v>
          </c:tx>
          <c:invertIfNegative val="0"/>
          <c:cat>
            <c:numRef>
              <c:f>Sheet1!$A$5:$A$10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Sheet1!$C$5:$C$10</c:f>
              <c:numCache>
                <c:formatCode>0%</c:formatCode>
                <c:ptCount val="6"/>
                <c:pt idx="0">
                  <c:v>0.47</c:v>
                </c:pt>
                <c:pt idx="1">
                  <c:v>0.46</c:v>
                </c:pt>
                <c:pt idx="2">
                  <c:v>0.46</c:v>
                </c:pt>
                <c:pt idx="3">
                  <c:v>0.46</c:v>
                </c:pt>
                <c:pt idx="4">
                  <c:v>0.42599999999999999</c:v>
                </c:pt>
                <c:pt idx="5">
                  <c:v>0.4</c:v>
                </c:pt>
              </c:numCache>
            </c:numRef>
          </c:val>
        </c:ser>
        <c:ser>
          <c:idx val="2"/>
          <c:order val="2"/>
          <c:tx>
            <c:v>Priv Sec</c:v>
          </c:tx>
          <c:invertIfNegative val="0"/>
          <c:cat>
            <c:numRef>
              <c:f>Sheet1!$A$5:$A$10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Sheet1!$G$5:$G$10</c:f>
              <c:numCache>
                <c:formatCode>0%</c:formatCode>
                <c:ptCount val="6"/>
                <c:pt idx="0">
                  <c:v>0.17</c:v>
                </c:pt>
                <c:pt idx="1">
                  <c:v>0.18</c:v>
                </c:pt>
                <c:pt idx="2">
                  <c:v>0.17</c:v>
                </c:pt>
                <c:pt idx="3">
                  <c:v>0.19</c:v>
                </c:pt>
                <c:pt idx="4">
                  <c:v>0.19600000000000001</c:v>
                </c:pt>
                <c:pt idx="5">
                  <c:v>0.21</c:v>
                </c:pt>
              </c:numCache>
            </c:numRef>
          </c:val>
        </c:ser>
        <c:ser>
          <c:idx val="3"/>
          <c:order val="3"/>
          <c:tx>
            <c:v>Publ Sec</c:v>
          </c:tx>
          <c:invertIfNegative val="0"/>
          <c:cat>
            <c:numRef>
              <c:f>Sheet1!$A$5:$A$10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Sheet1!$I$5:$I$10</c:f>
              <c:numCache>
                <c:formatCode>0%</c:formatCode>
                <c:ptCount val="6"/>
                <c:pt idx="0">
                  <c:v>0.09</c:v>
                </c:pt>
                <c:pt idx="1">
                  <c:v>0.08</c:v>
                </c:pt>
                <c:pt idx="2">
                  <c:v>0.09</c:v>
                </c:pt>
                <c:pt idx="3">
                  <c:v>0.11</c:v>
                </c:pt>
                <c:pt idx="4">
                  <c:v>0.12</c:v>
                </c:pt>
                <c:pt idx="5">
                  <c:v>0.14000000000000001</c:v>
                </c:pt>
              </c:numCache>
            </c:numRef>
          </c:val>
        </c:ser>
        <c:ser>
          <c:idx val="4"/>
          <c:order val="4"/>
          <c:tx>
            <c:v>Edu &amp; Res</c:v>
          </c:tx>
          <c:invertIfNegative val="0"/>
          <c:cat>
            <c:numRef>
              <c:f>Sheet1!$A$5:$A$10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Sheet1!$K$5:$K$10</c:f>
              <c:numCache>
                <c:formatCode>0%</c:formatCode>
                <c:ptCount val="6"/>
                <c:pt idx="0">
                  <c:v>0.15</c:v>
                </c:pt>
                <c:pt idx="1">
                  <c:v>0.18</c:v>
                </c:pt>
                <c:pt idx="2">
                  <c:v>0.2</c:v>
                </c:pt>
                <c:pt idx="3">
                  <c:v>0.14000000000000001</c:v>
                </c:pt>
                <c:pt idx="4">
                  <c:v>0.18</c:v>
                </c:pt>
                <c:pt idx="5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690176"/>
        <c:axId val="294691968"/>
      </c:barChart>
      <c:catAx>
        <c:axId val="29469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4691968"/>
        <c:crosses val="autoZero"/>
        <c:auto val="1"/>
        <c:lblAlgn val="ctr"/>
        <c:lblOffset val="100"/>
        <c:noMultiLvlLbl val="0"/>
      </c:catAx>
      <c:valAx>
        <c:axId val="294691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4690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986C8D-85F7-4FD1-BF4D-AE2B53F4C1D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5A08A21-5BD5-4CA7-9E08-7C49DBB801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2000" b="0" dirty="0" smtClean="0">
                <a:solidFill>
                  <a:srgbClr val="FFFFFF"/>
                </a:solidFill>
                <a:ea typeface="+mn-ea"/>
                <a:cs typeface="+mn-cs"/>
              </a:rPr>
              <a:t>Presentation </a:t>
            </a:r>
            <a:r>
              <a:rPr lang="en-US" sz="2000" b="0" dirty="0">
                <a:solidFill>
                  <a:srgbClr val="FFFFFF"/>
                </a:solidFill>
                <a:ea typeface="+mn-ea"/>
                <a:cs typeface="+mn-cs"/>
              </a:rPr>
              <a:t>to the Board of Trustees</a:t>
            </a:r>
            <a:br>
              <a:rPr lang="en-US" sz="2000" b="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en-US" sz="2000" b="0" dirty="0">
                <a:solidFill>
                  <a:srgbClr val="FFFFFF"/>
                </a:solidFill>
                <a:ea typeface="+mn-ea"/>
                <a:cs typeface="+mn-cs"/>
              </a:rPr>
              <a:t>Vienna ,</a:t>
            </a:r>
            <a:r>
              <a:rPr lang="en-US" sz="2000" b="0" dirty="0" smtClean="0">
                <a:solidFill>
                  <a:srgbClr val="FFFFFF"/>
                </a:solidFill>
                <a:ea typeface="+mn-ea"/>
                <a:cs typeface="+mn-cs"/>
              </a:rPr>
              <a:t> </a:t>
            </a:r>
            <a:r>
              <a:rPr lang="en-US" sz="2000" b="0" dirty="0">
                <a:solidFill>
                  <a:srgbClr val="FFFFFF"/>
                </a:solidFill>
                <a:ea typeface="+mn-ea"/>
                <a:cs typeface="+mn-cs"/>
              </a:rPr>
              <a:t>1</a:t>
            </a:r>
            <a:r>
              <a:rPr lang="en-US" sz="2000" b="0" dirty="0" smtClean="0">
                <a:solidFill>
                  <a:srgbClr val="FFFFFF"/>
                </a:solidFill>
                <a:ea typeface="+mn-ea"/>
                <a:cs typeface="+mn-cs"/>
              </a:rPr>
              <a:t> November </a:t>
            </a:r>
            <a:r>
              <a:rPr lang="en-US" sz="2000" b="0" dirty="0">
                <a:solidFill>
                  <a:srgbClr val="FFFFFF"/>
                </a:solidFill>
                <a:ea typeface="+mn-ea"/>
                <a:cs typeface="+mn-cs"/>
              </a:rPr>
              <a:t>2017</a:t>
            </a:r>
            <a:br>
              <a:rPr lang="en-US" sz="2000" b="0" dirty="0">
                <a:solidFill>
                  <a:srgbClr val="FFFFFF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700" b="1" dirty="0">
                <a:solidFill>
                  <a:srgbClr val="F0AD00">
                    <a:satMod val="150000"/>
                  </a:srgbClr>
                </a:solidFill>
                <a:ea typeface="+mj-ea"/>
                <a:cs typeface="+mj-cs"/>
              </a:rPr>
              <a:t>OSCE Academy in </a:t>
            </a:r>
            <a:r>
              <a:rPr lang="en-US" sz="4700" b="1" dirty="0" smtClean="0">
                <a:solidFill>
                  <a:srgbClr val="F0AD00">
                    <a:satMod val="150000"/>
                  </a:srgbClr>
                </a:solidFill>
                <a:ea typeface="+mj-ea"/>
                <a:cs typeface="+mj-cs"/>
              </a:rPr>
              <a:t>Bishkek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Innovations introduced into 2018 Operating Plan (Selection)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Unified Stipend </a:t>
            </a:r>
            <a:r>
              <a:rPr lang="en-US" dirty="0"/>
              <a:t>for all Students</a:t>
            </a:r>
          </a:p>
          <a:p>
            <a:r>
              <a:rPr lang="en-US" dirty="0" smtClean="0"/>
              <a:t>Multiannual </a:t>
            </a:r>
            <a:r>
              <a:rPr lang="en-US" dirty="0" smtClean="0">
                <a:solidFill>
                  <a:srgbClr val="FF0000"/>
                </a:solidFill>
              </a:rPr>
              <a:t>Full-Time Faculty </a:t>
            </a:r>
            <a:r>
              <a:rPr lang="en-US" dirty="0" smtClean="0"/>
              <a:t>Members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NUPI, </a:t>
            </a:r>
            <a:r>
              <a:rPr lang="en-US" dirty="0" err="1" smtClean="0"/>
              <a:t>ExB</a:t>
            </a:r>
            <a:r>
              <a:rPr lang="en-US" dirty="0" smtClean="0"/>
              <a:t>, TP Funding sought to create full-time positions for regional scholars to increase academic and research capacity</a:t>
            </a:r>
          </a:p>
          <a:p>
            <a:r>
              <a:rPr lang="en-US" dirty="0" smtClean="0"/>
              <a:t>Establishment of pool of associated scholars as capacity measure for selection and supervision processes</a:t>
            </a:r>
          </a:p>
          <a:p>
            <a:r>
              <a:rPr lang="en-US" dirty="0" smtClean="0"/>
              <a:t>Peer-reviewed Publications addressing regional audience (Russian language)</a:t>
            </a:r>
          </a:p>
          <a:p>
            <a:pPr lvl="1">
              <a:spcAft>
                <a:spcPts val="600"/>
              </a:spcAft>
            </a:pPr>
            <a:r>
              <a:rPr lang="en-US" i="1" dirty="0" smtClean="0">
                <a:solidFill>
                  <a:srgbClr val="FF0000"/>
                </a:solidFill>
              </a:rPr>
              <a:t>Policy Briefs published in English &amp; Russian; Academic Yearbook in Russian</a:t>
            </a:r>
          </a:p>
          <a:p>
            <a:r>
              <a:rPr lang="en-US" dirty="0" smtClean="0"/>
              <a:t>New Format of </a:t>
            </a:r>
            <a:r>
              <a:rPr lang="en-US" i="1" dirty="0" smtClean="0">
                <a:solidFill>
                  <a:srgbClr val="FF0000"/>
                </a:solidFill>
              </a:rPr>
              <a:t>Associated Research Fellows </a:t>
            </a:r>
            <a:r>
              <a:rPr lang="en-US" dirty="0" smtClean="0"/>
              <a:t>to increase use of Academy’s academic infrastructure and academic and intellectual outreach</a:t>
            </a:r>
          </a:p>
          <a:p>
            <a:pPr lvl="1"/>
            <a:r>
              <a:rPr lang="en-US" dirty="0" smtClean="0"/>
              <a:t>ARF to use library and access to data-base, to present findings and publish with OSCE Academy</a:t>
            </a:r>
          </a:p>
        </p:txBody>
      </p:sp>
    </p:spTree>
    <p:extLst>
      <p:ext uri="{BB962C8B-B14F-4D97-AF65-F5344CB8AC3E}">
        <p14:creationId xmlns:p14="http://schemas.microsoft.com/office/powerpoint/2010/main" val="114660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Vision for the OSCE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Long-Term </a:t>
            </a:r>
            <a:r>
              <a:rPr lang="en-US" i="1" dirty="0" smtClean="0">
                <a:solidFill>
                  <a:srgbClr val="FF0000"/>
                </a:solidFill>
              </a:rPr>
              <a:t>DAAD Visiting Professor </a:t>
            </a:r>
            <a:r>
              <a:rPr lang="en-US" dirty="0" smtClean="0"/>
              <a:t>(Application submitted)</a:t>
            </a:r>
          </a:p>
          <a:p>
            <a:r>
              <a:rPr lang="en-US" dirty="0" smtClean="0"/>
              <a:t>Erasmus+ Credit Mobility to support </a:t>
            </a:r>
            <a:r>
              <a:rPr lang="en-US" i="1" dirty="0" smtClean="0">
                <a:solidFill>
                  <a:srgbClr val="FF0000"/>
                </a:solidFill>
              </a:rPr>
              <a:t>Student and Faculty Exchange </a:t>
            </a:r>
            <a:r>
              <a:rPr lang="en-US" dirty="0" smtClean="0"/>
              <a:t>as well as international </a:t>
            </a:r>
            <a:r>
              <a:rPr lang="en-US" dirty="0"/>
              <a:t>student internships (Application prepared | Funding for Fall 2018) </a:t>
            </a:r>
            <a:endParaRPr lang="en-US" dirty="0" smtClean="0"/>
          </a:p>
          <a:p>
            <a:r>
              <a:rPr lang="en-US" dirty="0" smtClean="0"/>
              <a:t>Erasmus+ “Capacity Building” to introduce </a:t>
            </a:r>
            <a:r>
              <a:rPr lang="en-US" i="1" dirty="0" smtClean="0">
                <a:solidFill>
                  <a:srgbClr val="FF0000"/>
                </a:solidFill>
              </a:rPr>
              <a:t>PhD programme in the Social Sciences</a:t>
            </a:r>
            <a:r>
              <a:rPr lang="en-US" dirty="0" smtClean="0"/>
              <a:t> (Application prepared together with AUCA and UCA)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Visiting Chair in Political Sciences / Development Studies </a:t>
            </a:r>
            <a:r>
              <a:rPr lang="en-US" dirty="0" smtClean="0"/>
              <a:t>in Fall semester 2018</a:t>
            </a:r>
          </a:p>
          <a:p>
            <a:r>
              <a:rPr lang="en-US" dirty="0" smtClean="0"/>
              <a:t>Two </a:t>
            </a:r>
            <a:r>
              <a:rPr lang="en-US" i="1" dirty="0" smtClean="0">
                <a:solidFill>
                  <a:srgbClr val="FF0000"/>
                </a:solidFill>
              </a:rPr>
              <a:t>Regional Fellowship Scholars </a:t>
            </a:r>
            <a:r>
              <a:rPr lang="en-US" dirty="0" smtClean="0"/>
              <a:t>to start as full-time faculty in May 2018</a:t>
            </a:r>
          </a:p>
          <a:p>
            <a:r>
              <a:rPr lang="en-US" dirty="0" smtClean="0"/>
              <a:t>New Academic outlets (</a:t>
            </a:r>
            <a:r>
              <a:rPr lang="en-US" i="1" dirty="0" smtClean="0">
                <a:solidFill>
                  <a:srgbClr val="FF0000"/>
                </a:solidFill>
              </a:rPr>
              <a:t>Academy Yearbook, Working Paper Series</a:t>
            </a:r>
            <a:r>
              <a:rPr lang="en-US" dirty="0" smtClean="0"/>
              <a:t>) in Russian to increase regional visibility and to produce policy-relevant expertise</a:t>
            </a:r>
          </a:p>
          <a:p>
            <a:r>
              <a:rPr lang="en-US" dirty="0" smtClean="0"/>
              <a:t>Expanding scope of </a:t>
            </a:r>
            <a:r>
              <a:rPr lang="en-US" i="1" dirty="0" smtClean="0">
                <a:solidFill>
                  <a:srgbClr val="FF0000"/>
                </a:solidFill>
              </a:rPr>
              <a:t>educational outreach </a:t>
            </a:r>
            <a:r>
              <a:rPr lang="en-US" dirty="0" smtClean="0"/>
              <a:t>to include core region of Eurasia (</a:t>
            </a:r>
            <a:r>
              <a:rPr lang="en-US" i="1" dirty="0" smtClean="0">
                <a:solidFill>
                  <a:srgbClr val="FF0000"/>
                </a:solidFill>
              </a:rPr>
              <a:t>Mongolia;  </a:t>
            </a:r>
            <a:r>
              <a:rPr lang="en-US" i="1" dirty="0" err="1" smtClean="0">
                <a:solidFill>
                  <a:srgbClr val="FF0000"/>
                </a:solidFill>
              </a:rPr>
              <a:t>Tatarstan</a:t>
            </a:r>
            <a:r>
              <a:rPr lang="en-US" i="1" dirty="0" smtClean="0">
                <a:solidFill>
                  <a:srgbClr val="FF0000"/>
                </a:solidFill>
              </a:rPr>
              <a:t>, Bashkortostan, Ural Region (Russia)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Creation of </a:t>
            </a:r>
            <a:r>
              <a:rPr lang="en-US" i="1" dirty="0" smtClean="0">
                <a:solidFill>
                  <a:srgbClr val="FF0000"/>
                </a:solidFill>
              </a:rPr>
              <a:t>Centre for Regional Security Studies</a:t>
            </a:r>
          </a:p>
        </p:txBody>
      </p:sp>
    </p:spTree>
    <p:extLst>
      <p:ext uri="{BB962C8B-B14F-4D97-AF65-F5344CB8AC3E}">
        <p14:creationId xmlns:p14="http://schemas.microsoft.com/office/powerpoint/2010/main" val="85272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ExB</a:t>
            </a:r>
            <a:r>
              <a:rPr lang="en-US" dirty="0" smtClean="0"/>
              <a:t> Project 2018-2020 </a:t>
            </a:r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85838" y="3417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969454"/>
              </p:ext>
            </p:extLst>
          </p:nvPr>
        </p:nvGraphicFramePr>
        <p:xfrm>
          <a:off x="761999" y="2057398"/>
          <a:ext cx="7543801" cy="4038601"/>
        </p:xfrm>
        <a:graphic>
          <a:graphicData uri="http://schemas.openxmlformats.org/drawingml/2006/table">
            <a:tbl>
              <a:tblPr firstRow="1" firstCol="1" bandRow="1"/>
              <a:tblGrid>
                <a:gridCol w="1379384"/>
                <a:gridCol w="970325"/>
                <a:gridCol w="856169"/>
                <a:gridCol w="799091"/>
                <a:gridCol w="856169"/>
                <a:gridCol w="913247"/>
                <a:gridCol w="856169"/>
                <a:gridCol w="913247"/>
              </a:tblGrid>
              <a:tr h="432949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Contingency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 + Contingency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49">
                <a:tc>
                  <a:txBody>
                    <a:bodyPr/>
                    <a:lstStyle/>
                    <a:p>
                      <a:pPr marL="0" marR="0" indent="3060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Direct student funding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182,562.00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181,060.00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318,000.00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681,622.00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34,081.10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715,703.10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715,703.10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423">
                <a:tc>
                  <a:txBody>
                    <a:bodyPr/>
                    <a:lstStyle/>
                    <a:p>
                      <a:pPr marL="0" marR="0" indent="3060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Ensuring meritbased practices and transparency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41,166.00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41,166.00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41,166.00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123,498.00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6,174.90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129,672.90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129,672.90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49">
                <a:tc>
                  <a:txBody>
                    <a:bodyPr/>
                    <a:lstStyle/>
                    <a:p>
                      <a:pPr marL="0" marR="0" indent="3060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Academics &amp; educational support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161,090.00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300,639.00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288,518.00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750,247.00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37,512.35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787,759.35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787,759.35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05">
                <a:tc>
                  <a:txBody>
                    <a:bodyPr/>
                    <a:lstStyle/>
                    <a:p>
                      <a:pPr marL="0" marR="0" indent="3060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Alumni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8,733.00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9,130.00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19,103.00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36,966.00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1,848.30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38,814.30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38,814.30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 YEAR: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393,551.00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531,995.00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666,787.00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1,592,333.00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79,616.65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#VALUE!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1,671,949.65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49">
                <a:tc>
                  <a:txBody>
                    <a:bodyPr/>
                    <a:lstStyle/>
                    <a:p>
                      <a:pPr marL="0" marR="0" indent="71374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 2018-2020: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9423">
                <a:tc>
                  <a:txBody>
                    <a:bodyPr/>
                    <a:lstStyle/>
                    <a:p>
                      <a:pPr marL="0" marR="0" indent="71374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External Audit cost 3% of the overall budget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Ex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50,159.00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49">
                <a:tc>
                  <a:txBody>
                    <a:bodyPr/>
                    <a:lstStyle/>
                    <a:p>
                      <a:pPr marL="0" marR="0" indent="71374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 2018-2020: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1,722,108.65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41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ExB</a:t>
            </a:r>
            <a:r>
              <a:rPr lang="en-US" dirty="0" smtClean="0"/>
              <a:t> Project 2018-2020 | Strategy </a:t>
            </a:r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85838" y="3417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Increase yearly intake to 30+ students per MA programme</a:t>
            </a:r>
          </a:p>
          <a:p>
            <a:endParaRPr lang="en-US" dirty="0" smtClean="0"/>
          </a:p>
          <a:p>
            <a:r>
              <a:rPr lang="en-US" dirty="0" smtClean="0"/>
              <a:t>Multiannual full-time faculty positions to support the development and launch of research activities at the Academy, new educational partnerships, and academic training programmes</a:t>
            </a:r>
          </a:p>
          <a:p>
            <a:endParaRPr lang="en-US" dirty="0" smtClean="0"/>
          </a:p>
          <a:p>
            <a:r>
              <a:rPr lang="en-US" dirty="0" smtClean="0"/>
              <a:t>Regular </a:t>
            </a:r>
            <a:r>
              <a:rPr lang="en-US" dirty="0"/>
              <a:t>a</a:t>
            </a:r>
            <a:r>
              <a:rPr lang="en-US" dirty="0" smtClean="0"/>
              <a:t>cademic and research-focused gatherings with increased output and wider outreach to interested audiences across Eurasia</a:t>
            </a:r>
          </a:p>
          <a:p>
            <a:endParaRPr lang="en-US" dirty="0"/>
          </a:p>
          <a:p>
            <a:r>
              <a:rPr lang="en-US" dirty="0" smtClean="0"/>
              <a:t>Enhancing accountability and transparency in all operations of the Academy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9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License and Accreditation</a:t>
            </a:r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85838" y="3417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 in Politics &amp; Security</a:t>
            </a:r>
          </a:p>
          <a:p>
            <a:pPr lvl="1"/>
            <a:r>
              <a:rPr lang="en-US" dirty="0" smtClean="0"/>
              <a:t>Application for renewed license under way (old valid until 2/2018)</a:t>
            </a:r>
            <a:endParaRPr lang="en-US" dirty="0"/>
          </a:p>
          <a:p>
            <a:pPr lvl="1"/>
            <a:r>
              <a:rPr lang="en-US" dirty="0" smtClean="0"/>
              <a:t>Re-Accreditation process to start in Spring 2018 (old valid </a:t>
            </a:r>
            <a:r>
              <a:rPr lang="en-US" dirty="0"/>
              <a:t>until </a:t>
            </a:r>
            <a:r>
              <a:rPr lang="en-US" dirty="0" smtClean="0"/>
              <a:t>9/2018)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New l</a:t>
            </a:r>
            <a:r>
              <a:rPr lang="en-US" dirty="0" smtClean="0"/>
              <a:t>icense will be </a:t>
            </a:r>
            <a:r>
              <a:rPr lang="en-US" i="1" dirty="0" smtClean="0"/>
              <a:t>valid </a:t>
            </a:r>
            <a:r>
              <a:rPr lang="en-US" i="1" dirty="0"/>
              <a:t>for unlimited </a:t>
            </a:r>
            <a:r>
              <a:rPr lang="en-US" i="1" dirty="0" smtClean="0"/>
              <a:t>period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dirty="0"/>
          </a:p>
          <a:p>
            <a:r>
              <a:rPr lang="en-US" dirty="0"/>
              <a:t>MA in Economic Governance &amp; Development</a:t>
            </a:r>
          </a:p>
          <a:p>
            <a:pPr lvl="1"/>
            <a:r>
              <a:rPr lang="en-US" dirty="0"/>
              <a:t>License received in 2016 – </a:t>
            </a:r>
            <a:r>
              <a:rPr lang="en-US" i="1" dirty="0" smtClean="0"/>
              <a:t>valid </a:t>
            </a:r>
            <a:r>
              <a:rPr lang="en-US" i="1" dirty="0"/>
              <a:t>for unlimited period</a:t>
            </a:r>
          </a:p>
          <a:p>
            <a:pPr lvl="1"/>
            <a:r>
              <a:rPr lang="en-US" dirty="0"/>
              <a:t>Accreditation </a:t>
            </a:r>
            <a:r>
              <a:rPr lang="en-US" dirty="0" smtClean="0"/>
              <a:t>for </a:t>
            </a:r>
            <a:r>
              <a:rPr lang="en-US" dirty="0"/>
              <a:t>unlimited period </a:t>
            </a:r>
            <a:r>
              <a:rPr lang="en-US" i="1" dirty="0" smtClean="0"/>
              <a:t>successfully concluded in July 2017</a:t>
            </a:r>
          </a:p>
          <a:p>
            <a:pPr lvl="1"/>
            <a:endParaRPr lang="en-US" i="1" dirty="0"/>
          </a:p>
          <a:p>
            <a:r>
              <a:rPr lang="en-US" dirty="0" smtClean="0">
                <a:solidFill>
                  <a:srgbClr val="FF0000"/>
                </a:solidFill>
              </a:rPr>
              <a:t>European Credit Transfer System </a:t>
            </a:r>
          </a:p>
          <a:p>
            <a:pPr lvl="1"/>
            <a:r>
              <a:rPr lang="en-US" dirty="0" smtClean="0"/>
              <a:t>System to be implemented at Academy </a:t>
            </a:r>
            <a:r>
              <a:rPr lang="en-US" i="1" dirty="0" smtClean="0"/>
              <a:t>by 12/2017 </a:t>
            </a:r>
            <a:r>
              <a:rPr lang="en-US" dirty="0" smtClean="0"/>
              <a:t>(Diploma Supplement)</a:t>
            </a:r>
          </a:p>
          <a:p>
            <a:pPr lvl="1"/>
            <a:r>
              <a:rPr lang="en-US" i="1" dirty="0" smtClean="0"/>
              <a:t>International accreditation of programmes planned for 2019 </a:t>
            </a:r>
            <a:r>
              <a:rPr lang="en-US" dirty="0" smtClean="0"/>
              <a:t>upon availability of funding via Erasmus+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9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Alumni Network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89759"/>
            <a:ext cx="3352800" cy="3925241"/>
          </a:xfrm>
          <a:prstGeom prst="rect">
            <a:avLst/>
          </a:prstGeom>
          <a:noFill/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9852305"/>
              </p:ext>
            </p:extLst>
          </p:nvPr>
        </p:nvGraphicFramePr>
        <p:xfrm>
          <a:off x="4038600" y="1773238"/>
          <a:ext cx="4648200" cy="462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3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0AD00">
                    <a:satMod val="150000"/>
                  </a:srgbClr>
                </a:solidFill>
              </a:rPr>
              <a:t>Alumni Success | 1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624" y="1899863"/>
            <a:ext cx="5316751" cy="4375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22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0AD00">
                    <a:satMod val="150000"/>
                  </a:srgbClr>
                </a:solidFill>
              </a:rPr>
              <a:t>Alumni Success | 2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528638" cy="3278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64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0AD00">
                    <a:satMod val="150000"/>
                  </a:srgbClr>
                </a:solidFill>
              </a:rPr>
              <a:t>Alumni Success | 3</a:t>
            </a:r>
            <a:endParaRPr lang="en-US" dirty="0"/>
          </a:p>
        </p:txBody>
      </p:sp>
      <p:pic>
        <p:nvPicPr>
          <p:cNvPr id="6146" name="Picture 2" descr="C:\Users\Pal\Downloads\Screenshot-2017-10-25 Gabdulhakov, Rashid Erasmus School of History, Culture and Communicatio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002" y="1774825"/>
            <a:ext cx="4181995" cy="462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88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Alumni | Professional Career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Junior Public Officers Programme</a:t>
            </a:r>
          </a:p>
          <a:p>
            <a:pPr lvl="1"/>
            <a:r>
              <a:rPr lang="en-US" dirty="0" smtClean="0"/>
              <a:t>In Afghanistan | MFA – Institute of Diplomacy</a:t>
            </a:r>
          </a:p>
          <a:p>
            <a:pPr lvl="1"/>
            <a:r>
              <a:rPr lang="en-US" dirty="0" smtClean="0"/>
              <a:t>In Kazakhstan | MFA</a:t>
            </a:r>
          </a:p>
          <a:p>
            <a:pPr lvl="1"/>
            <a:r>
              <a:rPr lang="en-US" dirty="0" smtClean="0"/>
              <a:t>In Kyrgyzstan | </a:t>
            </a:r>
            <a:r>
              <a:rPr lang="en-US" dirty="0" err="1" smtClean="0"/>
              <a:t>MoE</a:t>
            </a:r>
            <a:r>
              <a:rPr lang="en-US" dirty="0" smtClean="0"/>
              <a:t> - Investment </a:t>
            </a:r>
            <a:r>
              <a:rPr lang="en-US" dirty="0"/>
              <a:t>Promotion </a:t>
            </a:r>
            <a:r>
              <a:rPr lang="en-US" dirty="0" smtClean="0"/>
              <a:t>Agency</a:t>
            </a:r>
          </a:p>
          <a:p>
            <a:pPr marL="457200" lvl="1" indent="0">
              <a:buNone/>
            </a:pPr>
            <a:r>
              <a:rPr lang="en-US" dirty="0" smtClean="0"/>
              <a:t>NB: Aspiration to expand this JPO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NEW Research Fellowship at the International Secretariat of the OSCE Parliamentary Assembly in Copenhagen (Sergey </a:t>
            </a:r>
            <a:r>
              <a:rPr lang="en-US" dirty="0" err="1" smtClean="0"/>
              <a:t>Marinin</a:t>
            </a:r>
            <a:r>
              <a:rPr lang="en-US" dirty="0"/>
              <a:t> </a:t>
            </a:r>
            <a:r>
              <a:rPr lang="en-US" dirty="0" smtClean="0"/>
              <a:t>| PS ’14, is first graduate enrolled in the programme)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4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Financial Situation – Y/2017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Funding Gap for </a:t>
            </a:r>
            <a:r>
              <a:rPr lang="en-US" i="1" dirty="0">
                <a:solidFill>
                  <a:srgbClr val="FF0000"/>
                </a:solidFill>
              </a:rPr>
              <a:t>year </a:t>
            </a:r>
            <a:r>
              <a:rPr lang="en-US" i="1" dirty="0" smtClean="0">
                <a:solidFill>
                  <a:srgbClr val="FF0000"/>
                </a:solidFill>
              </a:rPr>
              <a:t>2017 closed:</a:t>
            </a:r>
          </a:p>
          <a:p>
            <a:endParaRPr lang="en-US" i="1" dirty="0" smtClean="0"/>
          </a:p>
          <a:p>
            <a:r>
              <a:rPr lang="en-US" dirty="0" smtClean="0"/>
              <a:t>Funding from NUPI disbursed end of July 2017</a:t>
            </a:r>
          </a:p>
          <a:p>
            <a:endParaRPr lang="en-US" dirty="0" smtClean="0"/>
          </a:p>
          <a:p>
            <a:r>
              <a:rPr lang="en-US" dirty="0" smtClean="0"/>
              <a:t>Generous </a:t>
            </a:r>
            <a:r>
              <a:rPr lang="en-US" dirty="0" err="1" smtClean="0"/>
              <a:t>ExB</a:t>
            </a:r>
            <a:r>
              <a:rPr lang="en-US" dirty="0" smtClean="0"/>
              <a:t> pledges from the AUS, GER, and US in Spring and Summer</a:t>
            </a:r>
          </a:p>
          <a:p>
            <a:endParaRPr lang="en-US" dirty="0" smtClean="0"/>
          </a:p>
          <a:p>
            <a:r>
              <a:rPr lang="en-US" dirty="0" smtClean="0"/>
              <a:t>Third-Party Funding from Switzerland (second tranche) in June 2017</a:t>
            </a:r>
          </a:p>
          <a:p>
            <a:endParaRPr lang="en-US" dirty="0" smtClean="0"/>
          </a:p>
          <a:p>
            <a:pPr marL="118872" indent="0">
              <a:buNone/>
            </a:pPr>
            <a:r>
              <a:rPr lang="en-US" dirty="0">
                <a:sym typeface="Wingdings 3" panose="05040102010807070707" pitchFamily="18" charset="2"/>
              </a:rPr>
              <a:t></a:t>
            </a:r>
            <a:r>
              <a:rPr lang="en-US" dirty="0" smtClean="0"/>
              <a:t>Funding allowed resuming full scope of activities in Fall 2017</a:t>
            </a:r>
          </a:p>
        </p:txBody>
      </p:sp>
    </p:spTree>
    <p:extLst>
      <p:ext uri="{BB962C8B-B14F-4D97-AF65-F5344CB8AC3E}">
        <p14:creationId xmlns:p14="http://schemas.microsoft.com/office/powerpoint/2010/main" val="404870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r>
              <a:rPr lang="en-US" dirty="0"/>
              <a:t>v</a:t>
            </a:r>
            <a:r>
              <a:rPr lang="en-US" dirty="0" smtClean="0"/>
              <a:t>ery much</a:t>
            </a:r>
            <a:br>
              <a:rPr lang="en-US" dirty="0" smtClean="0"/>
            </a:br>
            <a:r>
              <a:rPr lang="en-US" dirty="0" smtClean="0"/>
              <a:t>for your attention </a:t>
            </a:r>
            <a:r>
              <a:rPr lang="en-US" smtClean="0"/>
              <a:t>&amp; support!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84084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Cost Reduction and Contingency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Reducing the numbers of students for the Academic Year 2017 / 2018 </a:t>
            </a:r>
          </a:p>
          <a:p>
            <a:endParaRPr lang="en-US" dirty="0" smtClean="0"/>
          </a:p>
          <a:p>
            <a:r>
              <a:rPr lang="en-US" dirty="0" smtClean="0"/>
              <a:t>Suspension of Professional Trainings &amp; Alumni Network events</a:t>
            </a:r>
          </a:p>
          <a:p>
            <a:endParaRPr lang="en-US" dirty="0" smtClean="0"/>
          </a:p>
          <a:p>
            <a:r>
              <a:rPr lang="en-US" dirty="0" smtClean="0"/>
              <a:t>Creation </a:t>
            </a:r>
            <a:r>
              <a:rPr lang="en-US" dirty="0"/>
              <a:t>of co-financing models to support international internships; suspension of international </a:t>
            </a:r>
            <a:r>
              <a:rPr lang="en-US" dirty="0" smtClean="0"/>
              <a:t>internships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Reducing running costs by cutting staff and GSC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7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Emergency Measures Implemented by Fall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Reduction of staff costs: implementation completed by 1 July (</a:t>
            </a:r>
            <a:r>
              <a:rPr lang="en-US" i="1" dirty="0" smtClean="0">
                <a:solidFill>
                  <a:srgbClr val="FF0000"/>
                </a:solidFill>
              </a:rPr>
              <a:t>staff cost reduction of ~ EUR 48.000 in 2018 compared to 2017</a:t>
            </a:r>
            <a:r>
              <a:rPr lang="en-US" dirty="0" smtClean="0"/>
              <a:t>)</a:t>
            </a:r>
          </a:p>
          <a:p>
            <a:pPr indent="0">
              <a:buNone/>
            </a:pPr>
            <a:endParaRPr lang="en-US" dirty="0" smtClean="0"/>
          </a:p>
          <a:p>
            <a:r>
              <a:rPr lang="en-US" dirty="0" smtClean="0"/>
              <a:t>Reduction of overhead costs: savings </a:t>
            </a:r>
            <a:r>
              <a:rPr lang="en-US" dirty="0"/>
              <a:t>scheme </a:t>
            </a:r>
            <a:r>
              <a:rPr lang="en-US" dirty="0" smtClean="0"/>
              <a:t>implemented, optimization ongoing</a:t>
            </a:r>
          </a:p>
          <a:p>
            <a:endParaRPr lang="en-US" dirty="0"/>
          </a:p>
          <a:p>
            <a:r>
              <a:rPr lang="en-US" dirty="0" smtClean="0"/>
              <a:t>Central Asia School for Contemporary Journalism reduced to 3 weeks (one module taught instead of 3)</a:t>
            </a:r>
          </a:p>
          <a:p>
            <a:endParaRPr lang="en-US" dirty="0" smtClean="0"/>
          </a:p>
          <a:p>
            <a:r>
              <a:rPr lang="en-US" dirty="0" smtClean="0"/>
              <a:t>Close cooperation with </a:t>
            </a:r>
            <a:r>
              <a:rPr lang="en-US" dirty="0" err="1" smtClean="0"/>
              <a:t>POiB</a:t>
            </a:r>
            <a:r>
              <a:rPr lang="en-US" dirty="0" smtClean="0"/>
              <a:t> to cover renovation works (roof, sanitary systems) to be completed by 31 December 2017</a:t>
            </a:r>
          </a:p>
          <a:p>
            <a:endParaRPr lang="en-US" dirty="0" smtClean="0"/>
          </a:p>
          <a:p>
            <a:r>
              <a:rPr lang="en-US" dirty="0" smtClean="0"/>
              <a:t>New internship opportunities created in Central Asia (</a:t>
            </a:r>
            <a:r>
              <a:rPr lang="en-US" dirty="0" err="1" smtClean="0"/>
              <a:t>POiB</a:t>
            </a:r>
            <a:r>
              <a:rPr lang="en-US" dirty="0" smtClean="0"/>
              <a:t>, </a:t>
            </a:r>
            <a:r>
              <a:rPr lang="en-US" dirty="0" err="1" smtClean="0"/>
              <a:t>POiD</a:t>
            </a:r>
            <a:r>
              <a:rPr lang="en-US" dirty="0" smtClean="0"/>
              <a:t> took Interns) and with new partners in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6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implemented during Fall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International Internships at NUPI (4), OSCE Secretariat (5), </a:t>
            </a:r>
            <a:r>
              <a:rPr lang="en-US" dirty="0" err="1" smtClean="0"/>
              <a:t>Aleksanteri</a:t>
            </a:r>
            <a:r>
              <a:rPr lang="en-US" dirty="0" smtClean="0"/>
              <a:t> Institute (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) (1)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Admission of new cohort of students to both MA programmes</a:t>
            </a:r>
          </a:p>
          <a:p>
            <a:pPr lvl="1"/>
            <a:r>
              <a:rPr lang="en-US" sz="2200" dirty="0" smtClean="0"/>
              <a:t>24 students in MA EG&amp;D | 23 students in MA P&amp;S</a:t>
            </a:r>
          </a:p>
          <a:p>
            <a:pPr lvl="1"/>
            <a:r>
              <a:rPr lang="en-US" sz="2200" dirty="0" smtClean="0"/>
              <a:t>563 </a:t>
            </a:r>
            <a:r>
              <a:rPr lang="en-US" sz="2200" dirty="0" err="1" smtClean="0"/>
              <a:t>appl</a:t>
            </a:r>
            <a:r>
              <a:rPr lang="en-US" sz="2200" dirty="0" smtClean="0"/>
              <a:t> in MA EG&amp;D | 480 </a:t>
            </a:r>
            <a:r>
              <a:rPr lang="en-US" sz="2200" dirty="0" err="1" smtClean="0"/>
              <a:t>appl</a:t>
            </a:r>
            <a:r>
              <a:rPr lang="en-US" sz="2200" dirty="0" smtClean="0"/>
              <a:t> in MA P&amp;S</a:t>
            </a:r>
          </a:p>
          <a:p>
            <a:pPr lvl="1"/>
            <a:r>
              <a:rPr lang="en-US" sz="2200" dirty="0" smtClean="0"/>
              <a:t>(Old Class: 25 </a:t>
            </a:r>
            <a:r>
              <a:rPr lang="en-US" sz="2200" dirty="0"/>
              <a:t>students in MA EG&amp;D | </a:t>
            </a:r>
            <a:r>
              <a:rPr lang="en-US" sz="2200" dirty="0" smtClean="0"/>
              <a:t>29 </a:t>
            </a:r>
            <a:r>
              <a:rPr lang="en-US" sz="2200" dirty="0"/>
              <a:t>students in MA </a:t>
            </a:r>
            <a:r>
              <a:rPr lang="en-US" sz="2200" dirty="0" smtClean="0"/>
              <a:t>P&amp;S)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dirty="0" smtClean="0"/>
              <a:t>Professional Trainings:</a:t>
            </a:r>
          </a:p>
          <a:p>
            <a:pPr lvl="1"/>
            <a:r>
              <a:rPr lang="en-US" sz="2000" dirty="0" smtClean="0"/>
              <a:t>CASCJ (July 31 – August 18)</a:t>
            </a:r>
          </a:p>
          <a:p>
            <a:pPr lvl="1"/>
            <a:r>
              <a:rPr lang="en-US" sz="2000" dirty="0" smtClean="0"/>
              <a:t>Regulatory Impact Analysis (September 11-15)</a:t>
            </a:r>
          </a:p>
          <a:p>
            <a:pPr lvl="1"/>
            <a:r>
              <a:rPr lang="en-US" sz="2000" dirty="0" smtClean="0"/>
              <a:t>Feasibility Studies for Investment Projects (October 2-6)</a:t>
            </a:r>
          </a:p>
          <a:p>
            <a:pPr lvl="1"/>
            <a:r>
              <a:rPr lang="en-US" sz="2000" dirty="0" smtClean="0"/>
              <a:t>Policy Paper Writing Seminar (November 6-10)</a:t>
            </a:r>
          </a:p>
          <a:p>
            <a:pPr lvl="1"/>
            <a:r>
              <a:rPr lang="en-US" sz="2000" dirty="0" smtClean="0"/>
              <a:t>Certificate Programme on HR (November 21 – December 1)</a:t>
            </a:r>
          </a:p>
        </p:txBody>
      </p:sp>
    </p:spTree>
    <p:extLst>
      <p:ext uri="{BB962C8B-B14F-4D97-AF65-F5344CB8AC3E}">
        <p14:creationId xmlns:p14="http://schemas.microsoft.com/office/powerpoint/2010/main" val="74143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Activities implemented during Fall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Alumni Network Events</a:t>
            </a:r>
          </a:p>
          <a:p>
            <a:pPr lvl="1"/>
            <a:r>
              <a:rPr lang="en-US" sz="2000" dirty="0" smtClean="0"/>
              <a:t>Alumni Chapter Meetings in Tajikistan, Kyrgyzstan, Kazakhstan</a:t>
            </a:r>
          </a:p>
          <a:p>
            <a:pPr lvl="1"/>
            <a:r>
              <a:rPr lang="en-US" sz="2000" dirty="0" smtClean="0"/>
              <a:t>Annual Alumni Conference (scheduled for 18-19 November)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dirty="0" smtClean="0"/>
              <a:t>Summer Schools, Trainings, Workshops:</a:t>
            </a:r>
          </a:p>
          <a:p>
            <a:pPr lvl="1"/>
            <a:r>
              <a:rPr lang="en-US" sz="2000" dirty="0"/>
              <a:t>Contested Global Governance, Transformed Global Governors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(Paris University 13, IFEAC, ANR | 3-4 July)</a:t>
            </a:r>
            <a:endParaRPr lang="en-US" sz="2000" dirty="0"/>
          </a:p>
          <a:p>
            <a:pPr lvl="1"/>
            <a:r>
              <a:rPr lang="en-US" sz="2000" dirty="0" smtClean="0"/>
              <a:t>Strengthening Parliamentary Oversight in Kyrgyzstan</a:t>
            </a:r>
          </a:p>
          <a:p>
            <a:pPr marL="457200" lvl="1" indent="0">
              <a:buNone/>
            </a:pPr>
            <a:r>
              <a:rPr lang="en-US" sz="2000" dirty="0" smtClean="0"/>
              <a:t>	(Centre for European Security Studies | 28-30 August)</a:t>
            </a:r>
          </a:p>
          <a:p>
            <a:pPr lvl="1"/>
            <a:r>
              <a:rPr lang="en-US" sz="2000" dirty="0" smtClean="0"/>
              <a:t>Regional Cooperation: Approaches from Central Asia &amp; Europe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(TU Dortmund University, Volkswagen </a:t>
            </a:r>
            <a:r>
              <a:rPr lang="en-US" sz="2000" dirty="0" err="1" smtClean="0"/>
              <a:t>Stiftung</a:t>
            </a:r>
            <a:r>
              <a:rPr lang="en-US" sz="2000" dirty="0" smtClean="0"/>
              <a:t> | 21-23 September)</a:t>
            </a:r>
          </a:p>
        </p:txBody>
      </p:sp>
    </p:spTree>
    <p:extLst>
      <p:ext uri="{BB962C8B-B14F-4D97-AF65-F5344CB8AC3E}">
        <p14:creationId xmlns:p14="http://schemas.microsoft.com/office/powerpoint/2010/main" val="304745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Reform of Budget &amp; Operating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Introducing new </a:t>
            </a:r>
            <a:r>
              <a:rPr lang="en-US" i="1" dirty="0" smtClean="0"/>
              <a:t>Cost Categories </a:t>
            </a:r>
            <a:r>
              <a:rPr lang="en-US" dirty="0" smtClean="0"/>
              <a:t>to better reflect Academy’s operating realities</a:t>
            </a:r>
          </a:p>
          <a:p>
            <a:endParaRPr lang="en-US" dirty="0" smtClean="0"/>
          </a:p>
          <a:p>
            <a:r>
              <a:rPr lang="en-US" dirty="0" smtClean="0"/>
              <a:t>Following OIO recommendations development of new </a:t>
            </a:r>
            <a:r>
              <a:rPr lang="en-US" i="1" dirty="0" smtClean="0"/>
              <a:t>budgeting templates </a:t>
            </a:r>
            <a:r>
              <a:rPr lang="en-US" dirty="0" smtClean="0"/>
              <a:t>to increase efficiency and transparency of financial processes</a:t>
            </a:r>
          </a:p>
          <a:p>
            <a:endParaRPr lang="en-US" dirty="0" smtClean="0"/>
          </a:p>
          <a:p>
            <a:r>
              <a:rPr lang="en-US" dirty="0" smtClean="0"/>
              <a:t>Including </a:t>
            </a:r>
            <a:r>
              <a:rPr lang="en-US" i="1" dirty="0" smtClean="0"/>
              <a:t>maintenance</a:t>
            </a:r>
            <a:r>
              <a:rPr lang="en-US" dirty="0" smtClean="0"/>
              <a:t> costs and </a:t>
            </a:r>
            <a:r>
              <a:rPr lang="en-US" i="1" dirty="0" smtClean="0"/>
              <a:t>contingency</a:t>
            </a:r>
            <a:r>
              <a:rPr lang="en-US" dirty="0" smtClean="0"/>
              <a:t> funding to render Academy’s operating plan more sustainable</a:t>
            </a:r>
          </a:p>
        </p:txBody>
      </p:sp>
    </p:spTree>
    <p:extLst>
      <p:ext uri="{BB962C8B-B14F-4D97-AF65-F5344CB8AC3E}">
        <p14:creationId xmlns:p14="http://schemas.microsoft.com/office/powerpoint/2010/main" val="170491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Plan | 2018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164484"/>
              </p:ext>
            </p:extLst>
          </p:nvPr>
        </p:nvGraphicFramePr>
        <p:xfrm>
          <a:off x="304802" y="1828803"/>
          <a:ext cx="8534395" cy="4648197"/>
        </p:xfrm>
        <a:graphic>
          <a:graphicData uri="http://schemas.openxmlformats.org/drawingml/2006/table">
            <a:tbl>
              <a:tblPr firstRow="1" firstCol="1" bandRow="1"/>
              <a:tblGrid>
                <a:gridCol w="1138393"/>
                <a:gridCol w="1005856"/>
                <a:gridCol w="923021"/>
                <a:gridCol w="923021"/>
                <a:gridCol w="923021"/>
                <a:gridCol w="923021"/>
                <a:gridCol w="923021"/>
                <a:gridCol w="852020"/>
                <a:gridCol w="923021"/>
              </a:tblGrid>
              <a:tr h="708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Cost Total / 2018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Funding TOTAL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FS - UB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FS - </a:t>
                      </a:r>
                      <a:r>
                        <a:rPr lang="en-US" sz="8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ExB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FS - NUPI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FS - Erasmus+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FS - SWISS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OTHER / TPF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44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Direct Student Funding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368,382.00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367,350.00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182,562.00  € 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134,788.00  €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Ind Student Sup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65,816.00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65,641.00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41,166.00  € 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15,475.00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8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Acad &amp; Edu Sup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345,289.00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345,370.00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161,090.00  € 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119,280.00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Prof Trainings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136,003.00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134,592.00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86,592.00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48,000.00  €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44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Research &amp; Dialogue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28,895.00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28,000.00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20,000.00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8000  €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Alumni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27,437.00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27,808.00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8,733.00  € 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19,075.00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GSC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82,048.60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87,055.00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66,000.00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16,720.00  € 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4,335.00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Staff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287,406.00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297,441.00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211,000.00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86,441.00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 / Donor: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316,000.00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410,271.00  € 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485,986.00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81,000.00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 Year: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1,341,276.60  €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1,353,257  € 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66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Plan | 2018 – Set-Up &amp;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en-US" dirty="0" smtClean="0"/>
              <a:t>SET-UP</a:t>
            </a:r>
          </a:p>
          <a:p>
            <a:r>
              <a:rPr lang="en-US" dirty="0" smtClean="0"/>
              <a:t>Budget includes funding from Third Parties like Erasmus+ and DAAD</a:t>
            </a:r>
          </a:p>
          <a:p>
            <a:r>
              <a:rPr lang="en-US" dirty="0" smtClean="0"/>
              <a:t>Professional Trainings appear with full costs</a:t>
            </a:r>
          </a:p>
          <a:p>
            <a:r>
              <a:rPr lang="en-US" dirty="0" smtClean="0"/>
              <a:t>Increased costs for Audit factored in</a:t>
            </a:r>
          </a:p>
          <a:p>
            <a:r>
              <a:rPr lang="en-US" dirty="0" smtClean="0"/>
              <a:t>Salary of Director is accounted for</a:t>
            </a:r>
          </a:p>
          <a:p>
            <a:r>
              <a:rPr lang="en-US" dirty="0" smtClean="0"/>
              <a:t>Funding for a new project to establish permanent faculty positions included into the budget plan</a:t>
            </a:r>
          </a:p>
          <a:p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RATIONALE</a:t>
            </a:r>
            <a:endParaRPr lang="en-US" dirty="0"/>
          </a:p>
          <a:p>
            <a:r>
              <a:rPr lang="en-US" dirty="0" smtClean="0"/>
              <a:t>The budget plan allows flexible risk management by including contingency costs</a:t>
            </a:r>
          </a:p>
          <a:p>
            <a:r>
              <a:rPr lang="en-US" dirty="0" smtClean="0"/>
              <a:t>It supports the Academy’s plan to strengthen research capacity</a:t>
            </a:r>
          </a:p>
          <a:p>
            <a:r>
              <a:rPr lang="en-US" dirty="0" smtClean="0"/>
              <a:t>It operates with the assumption to increase student support in Fall 2018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4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946</TotalTime>
  <Words>1289</Words>
  <Application>Microsoft Office PowerPoint</Application>
  <PresentationFormat>On-screen Show (4:3)</PresentationFormat>
  <Paragraphs>274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Presentation to the Board of Trustees Vienna , 1 November 2017 </vt:lpstr>
      <vt:lpstr>Current Financial Situation – Y/2017</vt:lpstr>
      <vt:lpstr>Past Cost Reduction and Contingency Plans</vt:lpstr>
      <vt:lpstr>Emergency Measures Implemented by Fall 2017</vt:lpstr>
      <vt:lpstr>Activities implemented during Fall 2017</vt:lpstr>
      <vt:lpstr>Activities implemented during Fall 2017</vt:lpstr>
      <vt:lpstr>Reform of Budget &amp; Operating Plan</vt:lpstr>
      <vt:lpstr>Budget Plan | 2018</vt:lpstr>
      <vt:lpstr>Budget Plan | 2018 – Set-Up &amp; Rationale</vt:lpstr>
      <vt:lpstr>Innovations introduced into 2018 Operating Plan (Selection)</vt:lpstr>
      <vt:lpstr>New Vision for the OSCE Academy</vt:lpstr>
      <vt:lpstr>ExB Project 2018-2020 </vt:lpstr>
      <vt:lpstr>ExB Project 2018-2020 | Strategy </vt:lpstr>
      <vt:lpstr>License and Accreditation</vt:lpstr>
      <vt:lpstr>Alumni Network</vt:lpstr>
      <vt:lpstr>Alumni Success | 1</vt:lpstr>
      <vt:lpstr>Alumni Success | 2</vt:lpstr>
      <vt:lpstr>Alumni Success | 3</vt:lpstr>
      <vt:lpstr>Alumni | Professional Career Development</vt:lpstr>
      <vt:lpstr>Thank you very much for your attention &amp; support!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OSCE Academy in Bishkek</dc:title>
  <dc:creator>Pal</dc:creator>
  <cp:lastModifiedBy>Victoriya</cp:lastModifiedBy>
  <cp:revision>68</cp:revision>
  <dcterms:created xsi:type="dcterms:W3CDTF">2017-04-27T07:39:37Z</dcterms:created>
  <dcterms:modified xsi:type="dcterms:W3CDTF">2018-03-14T04:18:21Z</dcterms:modified>
</cp:coreProperties>
</file>