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312" r:id="rId3"/>
    <p:sldId id="268" r:id="rId4"/>
    <p:sldId id="273" r:id="rId5"/>
    <p:sldId id="274" r:id="rId6"/>
    <p:sldId id="275" r:id="rId7"/>
    <p:sldId id="276" r:id="rId8"/>
    <p:sldId id="277" r:id="rId9"/>
    <p:sldId id="278" r:id="rId10"/>
    <p:sldId id="289" r:id="rId11"/>
    <p:sldId id="287" r:id="rId12"/>
    <p:sldId id="290" r:id="rId13"/>
    <p:sldId id="288" r:id="rId14"/>
    <p:sldId id="279" r:id="rId15"/>
    <p:sldId id="272" r:id="rId16"/>
    <p:sldId id="291" r:id="rId17"/>
    <p:sldId id="292" r:id="rId18"/>
    <p:sldId id="293" r:id="rId19"/>
    <p:sldId id="294" r:id="rId20"/>
    <p:sldId id="295" r:id="rId21"/>
    <p:sldId id="296" r:id="rId22"/>
    <p:sldId id="297" r:id="rId23"/>
    <p:sldId id="299" r:id="rId24"/>
    <p:sldId id="298" r:id="rId25"/>
    <p:sldId id="300" r:id="rId26"/>
    <p:sldId id="301" r:id="rId27"/>
    <p:sldId id="302" r:id="rId28"/>
    <p:sldId id="303" r:id="rId29"/>
    <p:sldId id="304" r:id="rId30"/>
    <p:sldId id="305" r:id="rId31"/>
    <p:sldId id="306" r:id="rId32"/>
    <p:sldId id="307" r:id="rId33"/>
    <p:sldId id="308" r:id="rId34"/>
    <p:sldId id="311" r:id="rId35"/>
    <p:sldId id="309" r:id="rId36"/>
    <p:sldId id="310" r:id="rId37"/>
    <p:sldId id="3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5F54-61D4-B13F-F7B3-EF602892A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12A5E-6AE7-7B71-C85A-9971F3C58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A6A95B-A83A-3466-552E-91A3261E5CD2}"/>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5" name="Footer Placeholder 4">
            <a:extLst>
              <a:ext uri="{FF2B5EF4-FFF2-40B4-BE49-F238E27FC236}">
                <a16:creationId xmlns:a16="http://schemas.microsoft.com/office/drawing/2014/main" id="{FDC3A2EC-157B-B1BA-86B5-24C0550C0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18596-F715-2434-15A6-3052F09B2B73}"/>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119419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90E2-03F6-0852-2C41-24D57C1B2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E4E85-9CC1-0A55-0B6E-2DBF404F0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03B1A-625B-9C8B-B0BA-42B17D6CF7FC}"/>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5" name="Footer Placeholder 4">
            <a:extLst>
              <a:ext uri="{FF2B5EF4-FFF2-40B4-BE49-F238E27FC236}">
                <a16:creationId xmlns:a16="http://schemas.microsoft.com/office/drawing/2014/main" id="{6EB2A7A4-A32B-43B8-A293-76E030240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EAC11-42AF-EE6F-6429-4BB1302DAE63}"/>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14050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07F29-230F-F009-5E58-6DEFB4E158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9B00F-33D5-424C-6FC3-B872291D0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FEF6D-0ED4-8859-6BF6-E21A43981796}"/>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5" name="Footer Placeholder 4">
            <a:extLst>
              <a:ext uri="{FF2B5EF4-FFF2-40B4-BE49-F238E27FC236}">
                <a16:creationId xmlns:a16="http://schemas.microsoft.com/office/drawing/2014/main" id="{02B1BB2C-2004-3943-F8C8-DB6508AC7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0D30D-8FEF-AAFA-26F7-013FC0808322}"/>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8984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A06C-3B91-334C-304A-236DFDB2C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1D571D-6E09-379F-A8C1-663B052DA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82EC6-CD5C-800D-EA07-B2C518D9FB04}"/>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5" name="Footer Placeholder 4">
            <a:extLst>
              <a:ext uri="{FF2B5EF4-FFF2-40B4-BE49-F238E27FC236}">
                <a16:creationId xmlns:a16="http://schemas.microsoft.com/office/drawing/2014/main" id="{0E971D3F-2987-B3BF-8071-C176EA201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9ADC4-2733-2746-BAEC-6CC135F7F68A}"/>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221356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163D-6515-719B-5ECD-62AC5B4E98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A04EC-9509-4114-AF7A-151897C22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4727F-DE11-BA48-6188-7D53C71616A0}"/>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5" name="Footer Placeholder 4">
            <a:extLst>
              <a:ext uri="{FF2B5EF4-FFF2-40B4-BE49-F238E27FC236}">
                <a16:creationId xmlns:a16="http://schemas.microsoft.com/office/drawing/2014/main" id="{2930761D-DAA2-9B7D-E097-8071C4109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C28CA-5B52-5FF0-06E0-F23EF930C101}"/>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1359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2BD0-A02D-515F-7DF9-615622BA6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1CABC-1705-A6DD-B67F-11C1D5CA0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037BC0-6FE4-C3D0-2380-84F0CD2D28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57083C-1F13-CAB1-09CB-1F291A9F6D27}"/>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6" name="Footer Placeholder 5">
            <a:extLst>
              <a:ext uri="{FF2B5EF4-FFF2-40B4-BE49-F238E27FC236}">
                <a16:creationId xmlns:a16="http://schemas.microsoft.com/office/drawing/2014/main" id="{EA4C8729-8F0A-A97B-0A54-067D23270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ED619-D069-109D-1C84-5334EF14D322}"/>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141500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A0EE-3164-14A8-A164-B01708063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0F014-2731-AE00-E1FC-1D672CB3B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5DBE0-BFBC-396E-6107-9EC9EB06F5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5C804C-EC2E-A20C-8AC0-810E0440F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B9889-D249-F8F1-27EE-377D74DC6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6281F-6F83-1448-D521-D94734DFB3DF}"/>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8" name="Footer Placeholder 7">
            <a:extLst>
              <a:ext uri="{FF2B5EF4-FFF2-40B4-BE49-F238E27FC236}">
                <a16:creationId xmlns:a16="http://schemas.microsoft.com/office/drawing/2014/main" id="{9D00EAC8-42BC-6F36-4A63-6C9F481AD0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17EBD-20FD-660C-86C8-961878DFCF99}"/>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317276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74FA-3AF9-1E16-D805-AD48F0793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2A6BE-2847-8924-EE32-BD45E1AEDF2F}"/>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4" name="Footer Placeholder 3">
            <a:extLst>
              <a:ext uri="{FF2B5EF4-FFF2-40B4-BE49-F238E27FC236}">
                <a16:creationId xmlns:a16="http://schemas.microsoft.com/office/drawing/2014/main" id="{EDFCAE26-7D24-97FE-A800-67E911833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D390C6-8B7F-9BEB-58FC-BA16EB030281}"/>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78507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04C21-E77D-8EBC-6A4D-82CFF6E06840}"/>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3" name="Footer Placeholder 2">
            <a:extLst>
              <a:ext uri="{FF2B5EF4-FFF2-40B4-BE49-F238E27FC236}">
                <a16:creationId xmlns:a16="http://schemas.microsoft.com/office/drawing/2014/main" id="{BC74A635-9B8C-D5A3-A383-E632C8C74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A5DECF-95B2-EF49-4892-F4C34338F9B8}"/>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47189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53B6-9FAD-4519-4C83-696E5E2DD4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2C3AC2-F60A-459F-998D-E3B5A6C05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ECFA54-0A8C-E59A-6A0E-F94C0AB9A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14A17-0F11-9BA2-8D58-DDE8B587408D}"/>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6" name="Footer Placeholder 5">
            <a:extLst>
              <a:ext uri="{FF2B5EF4-FFF2-40B4-BE49-F238E27FC236}">
                <a16:creationId xmlns:a16="http://schemas.microsoft.com/office/drawing/2014/main" id="{7155AFC0-B07D-ED3F-33FC-52EF557DE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4D985-CDF5-D621-1BB2-51B011A7FC13}"/>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348588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E6ED-2F07-0C2A-89F8-76CDB501F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35372E-3BF5-8B3D-EB1F-D34D81905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0E625F-6172-B757-E2A4-0A36F18BF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97DF4-9078-7934-4F7A-5813F2EB6D3C}"/>
              </a:ext>
            </a:extLst>
          </p:cNvPr>
          <p:cNvSpPr>
            <a:spLocks noGrp="1"/>
          </p:cNvSpPr>
          <p:nvPr>
            <p:ph type="dt" sz="half" idx="10"/>
          </p:nvPr>
        </p:nvSpPr>
        <p:spPr/>
        <p:txBody>
          <a:bodyPr/>
          <a:lstStyle/>
          <a:p>
            <a:fld id="{32F68A0E-3104-4945-A6F1-EBF2D94326D3}" type="datetimeFigureOut">
              <a:rPr lang="en-US" smtClean="0"/>
              <a:t>5/2/2023</a:t>
            </a:fld>
            <a:endParaRPr lang="en-US"/>
          </a:p>
        </p:txBody>
      </p:sp>
      <p:sp>
        <p:nvSpPr>
          <p:cNvPr id="6" name="Footer Placeholder 5">
            <a:extLst>
              <a:ext uri="{FF2B5EF4-FFF2-40B4-BE49-F238E27FC236}">
                <a16:creationId xmlns:a16="http://schemas.microsoft.com/office/drawing/2014/main" id="{C38F6FB8-4FD5-8C21-41BE-9C5EFE31E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22CAA-3AFF-44E3-FC60-5C040E1EA92C}"/>
              </a:ext>
            </a:extLst>
          </p:cNvPr>
          <p:cNvSpPr>
            <a:spLocks noGrp="1"/>
          </p:cNvSpPr>
          <p:nvPr>
            <p:ph type="sldNum" sz="quarter" idx="12"/>
          </p:nvPr>
        </p:nvSpPr>
        <p:spPr/>
        <p:txBody>
          <a:bodyPr/>
          <a:lstStyle/>
          <a:p>
            <a:fld id="{19F8F1B6-5792-409F-9CF8-3FD825D6371D}" type="slidenum">
              <a:rPr lang="en-US" smtClean="0"/>
              <a:t>‹#›</a:t>
            </a:fld>
            <a:endParaRPr lang="en-US"/>
          </a:p>
        </p:txBody>
      </p:sp>
    </p:spTree>
    <p:extLst>
      <p:ext uri="{BB962C8B-B14F-4D97-AF65-F5344CB8AC3E}">
        <p14:creationId xmlns:p14="http://schemas.microsoft.com/office/powerpoint/2010/main" val="421457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1F54F-B5A2-F9FD-6B09-66831C347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1B095-BFD2-CDDB-AD16-1A0D1505C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5A66A-E9B4-C4DA-1343-26E07DE70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68A0E-3104-4945-A6F1-EBF2D94326D3}" type="datetimeFigureOut">
              <a:rPr lang="en-US" smtClean="0"/>
              <a:t>5/2/2023</a:t>
            </a:fld>
            <a:endParaRPr lang="en-US"/>
          </a:p>
        </p:txBody>
      </p:sp>
      <p:sp>
        <p:nvSpPr>
          <p:cNvPr id="5" name="Footer Placeholder 4">
            <a:extLst>
              <a:ext uri="{FF2B5EF4-FFF2-40B4-BE49-F238E27FC236}">
                <a16:creationId xmlns:a16="http://schemas.microsoft.com/office/drawing/2014/main" id="{5F9CBA88-A3F2-D311-20F9-02C4864BB2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A8E433-3649-6A99-4DE2-CF9DBB1AD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8F1B6-5792-409F-9CF8-3FD825D6371D}" type="slidenum">
              <a:rPr lang="en-US" smtClean="0"/>
              <a:t>‹#›</a:t>
            </a:fld>
            <a:endParaRPr lang="en-US"/>
          </a:p>
        </p:txBody>
      </p:sp>
    </p:spTree>
    <p:extLst>
      <p:ext uri="{BB962C8B-B14F-4D97-AF65-F5344CB8AC3E}">
        <p14:creationId xmlns:p14="http://schemas.microsoft.com/office/powerpoint/2010/main" val="307588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FQSaoPPe2F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m5ych9oDtk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r.Sabyrbekov@osce-academy.net" TargetMode="External"/><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business graph and charts">
            <a:extLst>
              <a:ext uri="{FF2B5EF4-FFF2-40B4-BE49-F238E27FC236}">
                <a16:creationId xmlns:a16="http://schemas.microsoft.com/office/drawing/2014/main" id="{44B6CBC3-95E2-F2CE-BDDC-7F8D4707335B}"/>
              </a:ext>
            </a:extLst>
          </p:cNvPr>
          <p:cNvPicPr>
            <a:picLocks noChangeAspect="1"/>
          </p:cNvPicPr>
          <p:nvPr/>
        </p:nvPicPr>
        <p:blipFill rotWithShape="1">
          <a:blip r:embed="rId2">
            <a:alphaModFix amt="50000"/>
          </a:blip>
          <a:srcRect l="13563" r="1549"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57FEFF7-6E23-7461-978A-E8FEC2ABFC03}"/>
              </a:ext>
            </a:extLst>
          </p:cNvPr>
          <p:cNvSpPr>
            <a:spLocks noGrp="1"/>
          </p:cNvSpPr>
          <p:nvPr>
            <p:ph type="ctrTitle"/>
          </p:nvPr>
        </p:nvSpPr>
        <p:spPr>
          <a:xfrm>
            <a:off x="1524000" y="1122362"/>
            <a:ext cx="9144000" cy="2900518"/>
          </a:xfrm>
        </p:spPr>
        <p:txBody>
          <a:bodyPr>
            <a:normAutofit/>
          </a:bodyPr>
          <a:lstStyle/>
          <a:p>
            <a:pPr marL="0" marR="0">
              <a:spcBef>
                <a:spcPts val="0"/>
              </a:spcBef>
              <a:spcAft>
                <a:spcPts val="800"/>
              </a:spcAft>
            </a:pPr>
            <a:r>
              <a:rPr lang="en-US"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Instruments:</a:t>
            </a:r>
            <a:br>
              <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Emission Trading Scheme</a:t>
            </a:r>
            <a:endParaRPr lang="en-US" dirty="0">
              <a:solidFill>
                <a:srgbClr val="FFFFFF"/>
              </a:solidFill>
            </a:endParaRPr>
          </a:p>
        </p:txBody>
      </p:sp>
      <p:sp>
        <p:nvSpPr>
          <p:cNvPr id="3" name="Subtitle 2">
            <a:extLst>
              <a:ext uri="{FF2B5EF4-FFF2-40B4-BE49-F238E27FC236}">
                <a16:creationId xmlns:a16="http://schemas.microsoft.com/office/drawing/2014/main" id="{C1A88E4D-A94E-8444-482F-18E89CBD6644}"/>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Rahat Sabyrbekov</a:t>
            </a:r>
          </a:p>
          <a:p>
            <a:r>
              <a:rPr lang="en-US" sz="1700">
                <a:solidFill>
                  <a:srgbClr val="FFFFFF"/>
                </a:solidFill>
              </a:rPr>
              <a:t>OSCE Academy</a:t>
            </a:r>
          </a:p>
          <a:p>
            <a:r>
              <a:rPr lang="en-US" sz="1700">
                <a:solidFill>
                  <a:srgbClr val="FFFFFF"/>
                </a:solidFill>
              </a:rPr>
              <a:t>Bishkek, 2023</a:t>
            </a:r>
          </a:p>
        </p:txBody>
      </p:sp>
    </p:spTree>
    <p:extLst>
      <p:ext uri="{BB962C8B-B14F-4D97-AF65-F5344CB8AC3E}">
        <p14:creationId xmlns:p14="http://schemas.microsoft.com/office/powerpoint/2010/main" val="5852127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MC.COM%282021%29960%20final.ENG.xhtml.1_EN_ACT_part1_v7.docx">
            <a:extLst>
              <a:ext uri="{FF2B5EF4-FFF2-40B4-BE49-F238E27FC236}">
                <a16:creationId xmlns:a16="http://schemas.microsoft.com/office/drawing/2014/main" id="{BD297EB1-765A-40C0-C21C-32CB4895DD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9448" y="643467"/>
            <a:ext cx="847310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10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13169-60F7-717B-B61A-B162160CACFE}"/>
              </a:ext>
            </a:extLst>
          </p:cNvPr>
          <p:cNvSpPr>
            <a:spLocks noGrp="1"/>
          </p:cNvSpPr>
          <p:nvPr>
            <p:ph type="title"/>
          </p:nvPr>
        </p:nvSpPr>
        <p:spPr>
          <a:xfrm>
            <a:off x="1251154" y="269480"/>
            <a:ext cx="8740774" cy="1323439"/>
          </a:xfrm>
        </p:spPr>
        <p:txBody>
          <a:bodyPr anchor="t">
            <a:normAutofit/>
          </a:bodyPr>
          <a:lstStyle/>
          <a:p>
            <a:r>
              <a:rPr lang="en-US" sz="4000" dirty="0"/>
              <a:t>Price dynamics and carbon leakage</a:t>
            </a:r>
          </a:p>
        </p:txBody>
      </p:sp>
      <p:sp>
        <p:nvSpPr>
          <p:cNvPr id="3" name="Content Placeholder 2">
            <a:extLst>
              <a:ext uri="{FF2B5EF4-FFF2-40B4-BE49-F238E27FC236}">
                <a16:creationId xmlns:a16="http://schemas.microsoft.com/office/drawing/2014/main" id="{7321CC7C-4E7A-0FBA-555E-166528368ED5}"/>
              </a:ext>
            </a:extLst>
          </p:cNvPr>
          <p:cNvSpPr>
            <a:spLocks noGrp="1"/>
          </p:cNvSpPr>
          <p:nvPr>
            <p:ph idx="1"/>
          </p:nvPr>
        </p:nvSpPr>
        <p:spPr>
          <a:xfrm>
            <a:off x="838199" y="1592919"/>
            <a:ext cx="10164098" cy="3864541"/>
          </a:xfrm>
        </p:spPr>
        <p:txBody>
          <a:bodyPr>
            <a:normAutofit/>
          </a:bodyPr>
          <a:lstStyle/>
          <a:p>
            <a:r>
              <a:rPr lang="en-US" dirty="0">
                <a:solidFill>
                  <a:schemeClr val="tx1">
                    <a:alpha val="80000"/>
                  </a:schemeClr>
                </a:solidFill>
              </a:rPr>
              <a:t>The EU ETS has experienced significant fluctuations in the carbon price due to various factors such as changes in economic activity and policy uncertainty.</a:t>
            </a:r>
          </a:p>
          <a:p>
            <a:r>
              <a:rPr lang="en-US" dirty="0">
                <a:solidFill>
                  <a:schemeClr val="tx1">
                    <a:alpha val="80000"/>
                  </a:schemeClr>
                </a:solidFill>
              </a:rPr>
              <a:t>Concerns have been raised about the potential for carbon leakage, where emissions are shifted to countries outside the EU that do not have similar carbon pricing policies.</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658615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4CEBD440-018A-D8C0-9BBE-765A3385106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13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1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3D pattern of ring shapes connected by lines">
            <a:extLst>
              <a:ext uri="{FF2B5EF4-FFF2-40B4-BE49-F238E27FC236}">
                <a16:creationId xmlns:a16="http://schemas.microsoft.com/office/drawing/2014/main" id="{F590B00D-537B-6A6E-404E-CE6B56B0E415}"/>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E411A40-BCAF-C1DF-DB6E-19BAD63E7C32}"/>
              </a:ext>
            </a:extLst>
          </p:cNvPr>
          <p:cNvSpPr>
            <a:spLocks noGrp="1"/>
          </p:cNvSpPr>
          <p:nvPr>
            <p:ph type="title"/>
          </p:nvPr>
        </p:nvSpPr>
        <p:spPr>
          <a:xfrm>
            <a:off x="838200" y="365125"/>
            <a:ext cx="10515600" cy="1325563"/>
          </a:xfrm>
        </p:spPr>
        <p:txBody>
          <a:bodyPr>
            <a:normAutofit/>
          </a:bodyPr>
          <a:lstStyle/>
          <a:p>
            <a:r>
              <a:rPr lang="en-US">
                <a:solidFill>
                  <a:srgbClr val="FFFFFF"/>
                </a:solidFill>
              </a:rPr>
              <a:t>Lessons learned</a:t>
            </a:r>
          </a:p>
        </p:txBody>
      </p:sp>
      <p:sp>
        <p:nvSpPr>
          <p:cNvPr id="3" name="Content Placeholder 2">
            <a:extLst>
              <a:ext uri="{FF2B5EF4-FFF2-40B4-BE49-F238E27FC236}">
                <a16:creationId xmlns:a16="http://schemas.microsoft.com/office/drawing/2014/main" id="{D95FB8DB-C196-D763-B056-62CB49A75A74}"/>
              </a:ext>
            </a:extLst>
          </p:cNvPr>
          <p:cNvSpPr>
            <a:spLocks noGrp="1"/>
          </p:cNvSpPr>
          <p:nvPr>
            <p:ph idx="1"/>
          </p:nvPr>
        </p:nvSpPr>
        <p:spPr>
          <a:xfrm>
            <a:off x="838200" y="1825625"/>
            <a:ext cx="10515600" cy="4351338"/>
          </a:xfrm>
        </p:spPr>
        <p:txBody>
          <a:bodyPr>
            <a:normAutofit/>
          </a:bodyPr>
          <a:lstStyle/>
          <a:p>
            <a:r>
              <a:rPr lang="en-US" sz="3200" dirty="0">
                <a:solidFill>
                  <a:srgbClr val="FFFFFF"/>
                </a:solidFill>
              </a:rPr>
              <a:t>The EU ETS has provided important lessons about the design, implementation, and operation of emissions trading systems.</a:t>
            </a:r>
          </a:p>
          <a:p>
            <a:r>
              <a:rPr lang="en-US" sz="3200" dirty="0">
                <a:solidFill>
                  <a:srgbClr val="FFFFFF"/>
                </a:solidFill>
              </a:rPr>
              <a:t>Some key lessons include the importance of addressing the initial oversupply of allowances, the need for strong monitoring and enforcement mechanisms, and the value of international linkages.</a:t>
            </a:r>
          </a:p>
        </p:txBody>
      </p:sp>
    </p:spTree>
    <p:extLst>
      <p:ext uri="{BB962C8B-B14F-4D97-AF65-F5344CB8AC3E}">
        <p14:creationId xmlns:p14="http://schemas.microsoft.com/office/powerpoint/2010/main" val="630422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Wind turbines against blue sky">
            <a:extLst>
              <a:ext uri="{FF2B5EF4-FFF2-40B4-BE49-F238E27FC236}">
                <a16:creationId xmlns:a16="http://schemas.microsoft.com/office/drawing/2014/main" id="{FAC46A4A-B9E7-DC9C-1A4A-CD2F6C2DAFAE}"/>
              </a:ext>
            </a:extLst>
          </p:cNvPr>
          <p:cNvPicPr>
            <a:picLocks noChangeAspect="1"/>
          </p:cNvPicPr>
          <p:nvPr/>
        </p:nvPicPr>
        <p:blipFill rotWithShape="1">
          <a:blip r:embed="rId2">
            <a:duotone>
              <a:prstClr val="black"/>
              <a:schemeClr val="tx2">
                <a:tint val="45000"/>
                <a:satMod val="400000"/>
              </a:schemeClr>
            </a:duotone>
            <a:alphaModFix amt="25000"/>
          </a:blip>
          <a:srcRect b="17280"/>
          <a:stretch/>
        </p:blipFill>
        <p:spPr>
          <a:xfrm>
            <a:off x="20" y="10"/>
            <a:ext cx="12191980" cy="6857990"/>
          </a:xfrm>
          <a:prstGeom prst="rect">
            <a:avLst/>
          </a:prstGeom>
        </p:spPr>
      </p:pic>
      <p:sp>
        <p:nvSpPr>
          <p:cNvPr id="2" name="Title 1">
            <a:extLst>
              <a:ext uri="{FF2B5EF4-FFF2-40B4-BE49-F238E27FC236}">
                <a16:creationId xmlns:a16="http://schemas.microsoft.com/office/drawing/2014/main" id="{9F9D4374-E51E-D720-5E78-6228A5C4347B}"/>
              </a:ext>
            </a:extLst>
          </p:cNvPr>
          <p:cNvSpPr>
            <a:spLocks noGrp="1"/>
          </p:cNvSpPr>
          <p:nvPr>
            <p:ph type="title"/>
          </p:nvPr>
        </p:nvSpPr>
        <p:spPr>
          <a:xfrm>
            <a:off x="838200" y="365125"/>
            <a:ext cx="10515600" cy="1325563"/>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639C91A7-5B8E-7D06-FBAD-1766E4A4A5C2}"/>
              </a:ext>
            </a:extLst>
          </p:cNvPr>
          <p:cNvSpPr>
            <a:spLocks noGrp="1"/>
          </p:cNvSpPr>
          <p:nvPr>
            <p:ph idx="1"/>
          </p:nvPr>
        </p:nvSpPr>
        <p:spPr>
          <a:xfrm>
            <a:off x="838200" y="1825625"/>
            <a:ext cx="10515600" cy="4351338"/>
          </a:xfrm>
        </p:spPr>
        <p:txBody>
          <a:bodyPr>
            <a:normAutofit/>
          </a:bodyPr>
          <a:lstStyle/>
          <a:p>
            <a:r>
              <a:rPr lang="en-US" dirty="0"/>
              <a:t>The EU ETS is a key policy tool for addressing climate change and reducing greenhouse gas emissions in the European Union.</a:t>
            </a:r>
          </a:p>
          <a:p>
            <a:r>
              <a:rPr lang="en-US" dirty="0"/>
              <a:t>The EU ETS has evolved over time to address challenges and criticisms and to strengthen its effectiveness and integrity.</a:t>
            </a:r>
          </a:p>
          <a:p>
            <a:r>
              <a:rPr lang="en-US" dirty="0"/>
              <a:t>The EU ETS has the potential to serve as a model for other emissions trading systems around the world.</a:t>
            </a:r>
          </a:p>
        </p:txBody>
      </p:sp>
    </p:spTree>
    <p:extLst>
      <p:ext uri="{BB962C8B-B14F-4D97-AF65-F5344CB8AC3E}">
        <p14:creationId xmlns:p14="http://schemas.microsoft.com/office/powerpoint/2010/main" val="7892860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forest covered in mist">
            <a:extLst>
              <a:ext uri="{FF2B5EF4-FFF2-40B4-BE49-F238E27FC236}">
                <a16:creationId xmlns:a16="http://schemas.microsoft.com/office/drawing/2014/main" id="{949395E3-7978-F7B5-F9DC-E0D89DBF32A6}"/>
              </a:ext>
            </a:extLst>
          </p:cNvPr>
          <p:cNvPicPr>
            <a:picLocks noChangeAspect="1"/>
          </p:cNvPicPr>
          <p:nvPr/>
        </p:nvPicPr>
        <p:blipFill rotWithShape="1">
          <a:blip r:embed="rId2">
            <a:duotone>
              <a:prstClr val="black"/>
              <a:schemeClr val="tx2">
                <a:tint val="45000"/>
                <a:satMod val="400000"/>
              </a:schemeClr>
            </a:duotone>
            <a:alphaModFix amt="25000"/>
          </a:blip>
          <a:srcRect t="11504" b="3591"/>
          <a:stretch/>
        </p:blipFill>
        <p:spPr>
          <a:xfrm>
            <a:off x="20" y="10"/>
            <a:ext cx="12191980" cy="6857990"/>
          </a:xfrm>
          <a:prstGeom prst="rect">
            <a:avLst/>
          </a:prstGeom>
        </p:spPr>
      </p:pic>
      <p:sp>
        <p:nvSpPr>
          <p:cNvPr id="4" name="Title 3">
            <a:extLst>
              <a:ext uri="{FF2B5EF4-FFF2-40B4-BE49-F238E27FC236}">
                <a16:creationId xmlns:a16="http://schemas.microsoft.com/office/drawing/2014/main" id="{995C8907-32E9-D894-050E-1EACD8933562}"/>
              </a:ext>
            </a:extLst>
          </p:cNvPr>
          <p:cNvSpPr>
            <a:spLocks noGrp="1"/>
          </p:cNvSpPr>
          <p:nvPr>
            <p:ph type="ctrTitle"/>
          </p:nvPr>
        </p:nvSpPr>
        <p:spPr>
          <a:xfrm>
            <a:off x="1524000" y="1122363"/>
            <a:ext cx="9144000" cy="2777852"/>
          </a:xfrm>
        </p:spPr>
        <p:txBody>
          <a:bodyPr>
            <a:normAutofit/>
          </a:bodyPr>
          <a:lstStyle/>
          <a:p>
            <a:pPr marL="0" marR="0">
              <a:spcBef>
                <a:spcPts val="0"/>
              </a:spcBef>
              <a:spcAft>
                <a:spcPts val="800"/>
              </a:spcAft>
            </a:pPr>
            <a:r>
              <a:rPr lang="en-US" sz="2900" err="1">
                <a:effectLst/>
                <a:latin typeface="Calibri" panose="020F0502020204030204" pitchFamily="34" charset="0"/>
                <a:ea typeface="Calibri" panose="020F0502020204030204" pitchFamily="34" charset="0"/>
                <a:cs typeface="Calibri" panose="020F0502020204030204" pitchFamily="34" charset="0"/>
              </a:rPr>
              <a:t>Teixidó</a:t>
            </a:r>
            <a:r>
              <a:rPr lang="en-US" sz="2900">
                <a:effectLst/>
                <a:latin typeface="Calibri" panose="020F0502020204030204" pitchFamily="34" charset="0"/>
                <a:ea typeface="Calibri" panose="020F0502020204030204" pitchFamily="34" charset="0"/>
                <a:cs typeface="Calibri" panose="020F0502020204030204" pitchFamily="34" charset="0"/>
              </a:rPr>
              <a:t>, J., Verde, S. F., &amp; </a:t>
            </a:r>
            <a:r>
              <a:rPr lang="en-US" sz="2900" err="1">
                <a:effectLst/>
                <a:latin typeface="Calibri" panose="020F0502020204030204" pitchFamily="34" charset="0"/>
                <a:ea typeface="Calibri" panose="020F0502020204030204" pitchFamily="34" charset="0"/>
                <a:cs typeface="Calibri" panose="020F0502020204030204" pitchFamily="34" charset="0"/>
              </a:rPr>
              <a:t>Nicolli</a:t>
            </a:r>
            <a:r>
              <a:rPr lang="en-US" sz="2900">
                <a:effectLst/>
                <a:latin typeface="Calibri" panose="020F0502020204030204" pitchFamily="34" charset="0"/>
                <a:ea typeface="Calibri" panose="020F0502020204030204" pitchFamily="34" charset="0"/>
                <a:cs typeface="Calibri" panose="020F0502020204030204" pitchFamily="34" charset="0"/>
              </a:rPr>
              <a:t>, F. (2019). The impact of the EU Emissions Trading System on low-carbon technological change: The empirical evidence. Ecological Economics, 164, 106347. doi:10.1016/j.ecolecon.2019.06.002 </a:t>
            </a:r>
            <a:br>
              <a:rPr lang="en-US" sz="2900">
                <a:effectLst/>
                <a:latin typeface="Calibri" panose="020F0502020204030204" pitchFamily="34" charset="0"/>
                <a:ea typeface="Calibri" panose="020F0502020204030204" pitchFamily="34" charset="0"/>
                <a:cs typeface="Times New Roman" panose="02020603050405020304" pitchFamily="18" charset="0"/>
              </a:rPr>
            </a:br>
            <a:r>
              <a:rPr lang="en-US" sz="2900">
                <a:effectLst/>
                <a:latin typeface="Calibri" panose="020F0502020204030204" pitchFamily="34" charset="0"/>
                <a:ea typeface="Calibri" panose="020F0502020204030204" pitchFamily="34" charset="0"/>
                <a:cs typeface="Calibri" panose="020F0502020204030204" pitchFamily="34" charset="0"/>
              </a:rPr>
              <a:t>10.1016/j.ecolecon.2019.06.002</a:t>
            </a:r>
            <a:endParaRPr lang="en-US" sz="2900"/>
          </a:p>
        </p:txBody>
      </p:sp>
      <p:sp>
        <p:nvSpPr>
          <p:cNvPr id="5" name="Subtitle 4">
            <a:extLst>
              <a:ext uri="{FF2B5EF4-FFF2-40B4-BE49-F238E27FC236}">
                <a16:creationId xmlns:a16="http://schemas.microsoft.com/office/drawing/2014/main" id="{AF710248-333C-BDCD-F4C6-70BAAD742A2E}"/>
              </a:ext>
            </a:extLst>
          </p:cNvPr>
          <p:cNvSpPr>
            <a:spLocks noGrp="1"/>
          </p:cNvSpPr>
          <p:nvPr>
            <p:ph type="subTitle" idx="1"/>
          </p:nvPr>
        </p:nvSpPr>
        <p:spPr>
          <a:xfrm>
            <a:off x="1524000" y="4036740"/>
            <a:ext cx="9144000" cy="1221059"/>
          </a:xfrm>
        </p:spPr>
        <p:txBody>
          <a:bodyPr>
            <a:normAutofit/>
          </a:bodyPr>
          <a:lstStyle/>
          <a:p>
            <a:endParaRPr lang="en-US"/>
          </a:p>
        </p:txBody>
      </p:sp>
    </p:spTree>
    <p:extLst>
      <p:ext uri="{BB962C8B-B14F-4D97-AF65-F5344CB8AC3E}">
        <p14:creationId xmlns:p14="http://schemas.microsoft.com/office/powerpoint/2010/main" val="101008503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Wind turbines against blue sky">
            <a:extLst>
              <a:ext uri="{FF2B5EF4-FFF2-40B4-BE49-F238E27FC236}">
                <a16:creationId xmlns:a16="http://schemas.microsoft.com/office/drawing/2014/main" id="{61122AE3-58B6-D8E2-8B62-8B3DD7B4EEB0}"/>
              </a:ext>
            </a:extLst>
          </p:cNvPr>
          <p:cNvPicPr>
            <a:picLocks noChangeAspect="1"/>
          </p:cNvPicPr>
          <p:nvPr/>
        </p:nvPicPr>
        <p:blipFill rotWithShape="1">
          <a:blip r:embed="rId2">
            <a:duotone>
              <a:prstClr val="black"/>
              <a:schemeClr val="tx2">
                <a:tint val="45000"/>
                <a:satMod val="400000"/>
              </a:schemeClr>
            </a:duotone>
            <a:alphaModFix amt="25000"/>
          </a:blip>
          <a:srcRect b="17280"/>
          <a:stretch/>
        </p:blipFill>
        <p:spPr>
          <a:xfrm>
            <a:off x="20" y="10"/>
            <a:ext cx="12191980" cy="6857990"/>
          </a:xfrm>
          <a:prstGeom prst="rect">
            <a:avLst/>
          </a:prstGeom>
        </p:spPr>
      </p:pic>
      <p:sp>
        <p:nvSpPr>
          <p:cNvPr id="2" name="Title 1">
            <a:extLst>
              <a:ext uri="{FF2B5EF4-FFF2-40B4-BE49-F238E27FC236}">
                <a16:creationId xmlns:a16="http://schemas.microsoft.com/office/drawing/2014/main" id="{B2364990-EF8C-1CE0-9C91-BFD08D62691F}"/>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70E9F68C-2F13-C005-84B9-11F501DA687A}"/>
              </a:ext>
            </a:extLst>
          </p:cNvPr>
          <p:cNvSpPr>
            <a:spLocks noGrp="1"/>
          </p:cNvSpPr>
          <p:nvPr>
            <p:ph idx="1"/>
          </p:nvPr>
        </p:nvSpPr>
        <p:spPr>
          <a:xfrm>
            <a:off x="838200" y="1825625"/>
            <a:ext cx="10515600" cy="4351338"/>
          </a:xfrm>
        </p:spPr>
        <p:txBody>
          <a:bodyPr>
            <a:normAutofit/>
          </a:bodyPr>
          <a:lstStyle/>
          <a:p>
            <a:r>
              <a:rPr lang="en-US" sz="2200" dirty="0"/>
              <a:t>Low-carbon technological change is crucial for meeting future emissions reduction targets and minimizing the cost of the effort.</a:t>
            </a:r>
          </a:p>
          <a:p>
            <a:r>
              <a:rPr lang="en-US" sz="2200" dirty="0"/>
              <a:t>The EU is committed to achieving carbon neutrality by 2050 and the EU Emissions Trading System (EU ETS) has been the cornerstone of the EU strategy for decarbonizing the economy.</a:t>
            </a:r>
          </a:p>
          <a:p>
            <a:r>
              <a:rPr lang="en-US" sz="2200" dirty="0"/>
              <a:t>The EU ETS imposes a cap on total emissions of carbon dioxide, nitrous oxide, and perfluorocarbons from over 11,000 heavy energy-using and electricity-generating installations and aircraft, covering about 45% of the EU's overall GHG emissions.</a:t>
            </a:r>
          </a:p>
          <a:p>
            <a:r>
              <a:rPr lang="en-US" sz="2200" dirty="0"/>
              <a:t>The interplay between demand and supply determines the dynamics of the price of emission allowances, a.k.a. the carbon price. In theory, the carbon price established by an ETS guarantees that the cap is met at minimum cost, meaning that the ETS is cost-effective.</a:t>
            </a:r>
          </a:p>
        </p:txBody>
      </p:sp>
    </p:spTree>
    <p:extLst>
      <p:ext uri="{BB962C8B-B14F-4D97-AF65-F5344CB8AC3E}">
        <p14:creationId xmlns:p14="http://schemas.microsoft.com/office/powerpoint/2010/main" val="33972178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des on papers">
            <a:extLst>
              <a:ext uri="{FF2B5EF4-FFF2-40B4-BE49-F238E27FC236}">
                <a16:creationId xmlns:a16="http://schemas.microsoft.com/office/drawing/2014/main" id="{0F07949C-90C8-88A5-1C48-34D6AB673816}"/>
              </a:ext>
            </a:extLst>
          </p:cNvPr>
          <p:cNvPicPr>
            <a:picLocks noChangeAspect="1"/>
          </p:cNvPicPr>
          <p:nvPr/>
        </p:nvPicPr>
        <p:blipFill rotWithShape="1">
          <a:blip r:embed="rId2">
            <a:alphaModFix amt="35000"/>
          </a:blip>
          <a:srcRect t="3608" b="12122"/>
          <a:stretch/>
        </p:blipFill>
        <p:spPr>
          <a:xfrm>
            <a:off x="20" y="10"/>
            <a:ext cx="12191980" cy="6857990"/>
          </a:xfrm>
          <a:prstGeom prst="rect">
            <a:avLst/>
          </a:prstGeom>
        </p:spPr>
      </p:pic>
      <p:sp>
        <p:nvSpPr>
          <p:cNvPr id="2" name="Title 1">
            <a:extLst>
              <a:ext uri="{FF2B5EF4-FFF2-40B4-BE49-F238E27FC236}">
                <a16:creationId xmlns:a16="http://schemas.microsoft.com/office/drawing/2014/main" id="{EBB54351-6D75-2C96-9479-9721A40C6AEB}"/>
              </a:ext>
            </a:extLst>
          </p:cNvPr>
          <p:cNvSpPr>
            <a:spLocks noGrp="1"/>
          </p:cNvSpPr>
          <p:nvPr>
            <p:ph type="title"/>
          </p:nvPr>
        </p:nvSpPr>
        <p:spPr>
          <a:xfrm>
            <a:off x="838200" y="365125"/>
            <a:ext cx="10515600" cy="1325563"/>
          </a:xfrm>
        </p:spPr>
        <p:txBody>
          <a:bodyP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id="{AB9146F7-BF98-0819-3D68-932B8EF1C6AD}"/>
              </a:ext>
            </a:extLst>
          </p:cNvPr>
          <p:cNvSpPr>
            <a:spLocks noGrp="1"/>
          </p:cNvSpPr>
          <p:nvPr>
            <p:ph idx="1"/>
          </p:nvPr>
        </p:nvSpPr>
        <p:spPr>
          <a:xfrm>
            <a:off x="838200" y="1825625"/>
            <a:ext cx="10515600" cy="4351338"/>
          </a:xfrm>
        </p:spPr>
        <p:txBody>
          <a:bodyPr>
            <a:normAutofit/>
          </a:bodyPr>
          <a:lstStyle/>
          <a:p>
            <a:r>
              <a:rPr lang="en-US" sz="2200">
                <a:solidFill>
                  <a:srgbClr val="FFFFFF"/>
                </a:solidFill>
              </a:rPr>
              <a:t>The EU ETS is a sophisticated policy instrument whose regulation has evolved considerably over the years.</a:t>
            </a:r>
          </a:p>
          <a:p>
            <a:r>
              <a:rPr lang="en-US" sz="2200">
                <a:solidFill>
                  <a:srgbClr val="FFFFFF"/>
                </a:solidFill>
              </a:rPr>
              <a:t>The first major reform of the EU ETS in 2009 made the system significantly more efficient than in Phases I and II through both its centralization and a whole new set of rules for allowance allocation.</a:t>
            </a:r>
          </a:p>
          <a:p>
            <a:r>
              <a:rPr lang="en-US" sz="2200">
                <a:solidFill>
                  <a:srgbClr val="FFFFFF"/>
                </a:solidFill>
              </a:rPr>
              <a:t>Europe's economic crisis in 2009 meant a major decrease in the demand for emission allowances, compounded by the inflow of international credits issued under the Kyoto Protocol's Clean Development Mechanism and Joint Implementation, and effective renewable energy policies carried out by member states.</a:t>
            </a:r>
          </a:p>
          <a:p>
            <a:r>
              <a:rPr lang="en-US" sz="2200">
                <a:solidFill>
                  <a:srgbClr val="FFFFFF"/>
                </a:solidFill>
              </a:rPr>
              <a:t>Most analysts would probably agree that low carbon prices have been the main problem faced by the EU ETS since its inception.</a:t>
            </a:r>
          </a:p>
        </p:txBody>
      </p:sp>
    </p:spTree>
    <p:extLst>
      <p:ext uri="{BB962C8B-B14F-4D97-AF65-F5344CB8AC3E}">
        <p14:creationId xmlns:p14="http://schemas.microsoft.com/office/powerpoint/2010/main" val="33573766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odes on papers">
            <a:extLst>
              <a:ext uri="{FF2B5EF4-FFF2-40B4-BE49-F238E27FC236}">
                <a16:creationId xmlns:a16="http://schemas.microsoft.com/office/drawing/2014/main" id="{089B59CF-D9BF-13E6-D863-26FF3EC59846}"/>
              </a:ext>
            </a:extLst>
          </p:cNvPr>
          <p:cNvPicPr>
            <a:picLocks noChangeAspect="1"/>
          </p:cNvPicPr>
          <p:nvPr/>
        </p:nvPicPr>
        <p:blipFill rotWithShape="1">
          <a:blip r:embed="rId2">
            <a:duotone>
              <a:prstClr val="black"/>
              <a:schemeClr val="tx2">
                <a:tint val="45000"/>
                <a:satMod val="400000"/>
              </a:schemeClr>
            </a:duotone>
            <a:alphaModFix amt="25000"/>
          </a:blip>
          <a:srcRect t="3608" b="12122"/>
          <a:stretch/>
        </p:blipFill>
        <p:spPr>
          <a:xfrm>
            <a:off x="20" y="10"/>
            <a:ext cx="12191980" cy="6857990"/>
          </a:xfrm>
          <a:prstGeom prst="rect">
            <a:avLst/>
          </a:prstGeom>
        </p:spPr>
      </p:pic>
      <p:sp>
        <p:nvSpPr>
          <p:cNvPr id="2" name="Title 1">
            <a:extLst>
              <a:ext uri="{FF2B5EF4-FFF2-40B4-BE49-F238E27FC236}">
                <a16:creationId xmlns:a16="http://schemas.microsoft.com/office/drawing/2014/main" id="{04A2A814-F20D-8AEC-20E0-CA38C278EDFC}"/>
              </a:ext>
            </a:extLst>
          </p:cNvPr>
          <p:cNvSpPr>
            <a:spLocks noGrp="1"/>
          </p:cNvSpPr>
          <p:nvPr>
            <p:ph type="title"/>
          </p:nvPr>
        </p:nvSpPr>
        <p:spPr>
          <a:xfrm>
            <a:off x="838200" y="365125"/>
            <a:ext cx="10515600" cy="1325563"/>
          </a:xfrm>
        </p:spPr>
        <p:txBody>
          <a:bodyPr>
            <a:normAutofit/>
          </a:bodyPr>
          <a:lstStyle/>
          <a:p>
            <a:endParaRPr lang="en-US"/>
          </a:p>
        </p:txBody>
      </p:sp>
      <p:sp>
        <p:nvSpPr>
          <p:cNvPr id="3" name="Content Placeholder 2">
            <a:extLst>
              <a:ext uri="{FF2B5EF4-FFF2-40B4-BE49-F238E27FC236}">
                <a16:creationId xmlns:a16="http://schemas.microsoft.com/office/drawing/2014/main" id="{7B6050C3-3BD6-7766-95A0-519CA6095F8F}"/>
              </a:ext>
            </a:extLst>
          </p:cNvPr>
          <p:cNvSpPr>
            <a:spLocks noGrp="1"/>
          </p:cNvSpPr>
          <p:nvPr>
            <p:ph idx="1"/>
          </p:nvPr>
        </p:nvSpPr>
        <p:spPr>
          <a:xfrm>
            <a:off x="838200" y="1825625"/>
            <a:ext cx="10515600" cy="4351338"/>
          </a:xfrm>
        </p:spPr>
        <p:txBody>
          <a:bodyPr>
            <a:normAutofit/>
          </a:bodyPr>
          <a:lstStyle/>
          <a:p>
            <a:r>
              <a:rPr lang="en-US" dirty="0"/>
              <a:t>Steps were taken to address the market surplus, including the withdrawal of 900 million allowances and the establishment of the Market Stability Reserve.</a:t>
            </a:r>
          </a:p>
          <a:p>
            <a:r>
              <a:rPr lang="en-US" dirty="0"/>
              <a:t>The reform for Phase IV has further tightened allowance supply and enhanced financial support for low-carbon investments through dedicated funds.</a:t>
            </a:r>
          </a:p>
          <a:p>
            <a:r>
              <a:rPr lang="en-US" dirty="0"/>
              <a:t>Empirical analyses examining whether and how the EU ETS has induced low-carbon technological change are highly valuable.</a:t>
            </a:r>
          </a:p>
          <a:p>
            <a:r>
              <a:rPr lang="en-US" dirty="0"/>
              <a:t>This paper reviews the empirical literature on the subject, assessing its findings and limitations.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479309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1535-81F6-0BBE-0F03-D69D1CD048A2}"/>
              </a:ext>
            </a:extLst>
          </p:cNvPr>
          <p:cNvSpPr>
            <a:spLocks noGrp="1"/>
          </p:cNvSpPr>
          <p:nvPr>
            <p:ph type="title"/>
          </p:nvPr>
        </p:nvSpPr>
        <p:spPr/>
        <p:txBody>
          <a:bodyPr/>
          <a:lstStyle/>
          <a:p>
            <a:r>
              <a:rPr lang="en-US" dirty="0"/>
              <a:t>Theoretical Background</a:t>
            </a:r>
          </a:p>
        </p:txBody>
      </p:sp>
      <p:sp>
        <p:nvSpPr>
          <p:cNvPr id="3" name="Content Placeholder 2">
            <a:extLst>
              <a:ext uri="{FF2B5EF4-FFF2-40B4-BE49-F238E27FC236}">
                <a16:creationId xmlns:a16="http://schemas.microsoft.com/office/drawing/2014/main" id="{4C8F2478-2098-0EA2-49B1-DB2AEA09EAEF}"/>
              </a:ext>
            </a:extLst>
          </p:cNvPr>
          <p:cNvSpPr>
            <a:spLocks noGrp="1"/>
          </p:cNvSpPr>
          <p:nvPr>
            <p:ph idx="1"/>
          </p:nvPr>
        </p:nvSpPr>
        <p:spPr/>
        <p:txBody>
          <a:bodyPr/>
          <a:lstStyle/>
          <a:p>
            <a:r>
              <a:rPr lang="en-US" dirty="0"/>
              <a:t>Innovation and adoption are different responses to carbon pricing in low-carbon technological change.</a:t>
            </a:r>
          </a:p>
          <a:p>
            <a:r>
              <a:rPr lang="en-US" dirty="0"/>
              <a:t>Induced innovation hypothesis (IIH) states that carbon pricing can spur novel low-carbon technologies.</a:t>
            </a:r>
          </a:p>
          <a:p>
            <a:r>
              <a:rPr lang="en-US" dirty="0"/>
              <a:t>Policymakers prioritize innovation over adoption as it expands the technology set.</a:t>
            </a:r>
          </a:p>
          <a:p>
            <a:r>
              <a:rPr lang="en-US" dirty="0"/>
              <a:t>Both innovation and diffusion of low-carbon technologies are needed for reducing emissions.</a:t>
            </a:r>
          </a:p>
        </p:txBody>
      </p:sp>
    </p:spTree>
    <p:extLst>
      <p:ext uri="{BB962C8B-B14F-4D97-AF65-F5344CB8AC3E}">
        <p14:creationId xmlns:p14="http://schemas.microsoft.com/office/powerpoint/2010/main" val="438255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43D1-4FF4-C465-67B9-3033768281B7}"/>
              </a:ext>
            </a:extLst>
          </p:cNvPr>
          <p:cNvSpPr>
            <a:spLocks noGrp="1"/>
          </p:cNvSpPr>
          <p:nvPr>
            <p:ph type="title"/>
          </p:nvPr>
        </p:nvSpPr>
        <p:spPr/>
        <p:txBody>
          <a:bodyPr/>
          <a:lstStyle/>
          <a:p>
            <a:r>
              <a:rPr lang="en-US" dirty="0"/>
              <a:t>What is Carbon trading?</a:t>
            </a:r>
          </a:p>
        </p:txBody>
      </p:sp>
      <p:sp>
        <p:nvSpPr>
          <p:cNvPr id="3" name="Content Placeholder 2">
            <a:extLst>
              <a:ext uri="{FF2B5EF4-FFF2-40B4-BE49-F238E27FC236}">
                <a16:creationId xmlns:a16="http://schemas.microsoft.com/office/drawing/2014/main" id="{25715A1C-E0EB-6F2D-160F-D5A4725D7DC7}"/>
              </a:ext>
            </a:extLst>
          </p:cNvPr>
          <p:cNvSpPr>
            <a:spLocks noGrp="1"/>
          </p:cNvSpPr>
          <p:nvPr>
            <p:ph idx="1"/>
          </p:nvPr>
        </p:nvSpPr>
        <p:spPr/>
        <p:txBody>
          <a:bodyPr/>
          <a:lstStyle/>
          <a:p>
            <a:r>
              <a:rPr lang="en-US" dirty="0">
                <a:hlinkClick r:id="rId2"/>
              </a:rPr>
              <a:t>https://www.youtube.com/watch?v=FQSaoPPe2F0</a:t>
            </a:r>
            <a:r>
              <a:rPr lang="en-US" dirty="0"/>
              <a:t> </a:t>
            </a:r>
          </a:p>
        </p:txBody>
      </p:sp>
    </p:spTree>
    <p:extLst>
      <p:ext uri="{BB962C8B-B14F-4D97-AF65-F5344CB8AC3E}">
        <p14:creationId xmlns:p14="http://schemas.microsoft.com/office/powerpoint/2010/main" val="79715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EFB1-051B-CFEB-50BF-97C46796216E}"/>
              </a:ext>
            </a:extLst>
          </p:cNvPr>
          <p:cNvSpPr>
            <a:spLocks noGrp="1"/>
          </p:cNvSpPr>
          <p:nvPr>
            <p:ph type="title"/>
          </p:nvPr>
        </p:nvSpPr>
        <p:spPr/>
        <p:txBody>
          <a:bodyPr/>
          <a:lstStyle/>
          <a:p>
            <a:r>
              <a:rPr lang="en-US" dirty="0"/>
              <a:t>Key Properties of an ETS</a:t>
            </a:r>
          </a:p>
        </p:txBody>
      </p:sp>
      <p:sp>
        <p:nvSpPr>
          <p:cNvPr id="3" name="Content Placeholder 2">
            <a:extLst>
              <a:ext uri="{FF2B5EF4-FFF2-40B4-BE49-F238E27FC236}">
                <a16:creationId xmlns:a16="http://schemas.microsoft.com/office/drawing/2014/main" id="{1865F657-87DA-8E22-4C9D-42B8E46E17C6}"/>
              </a:ext>
            </a:extLst>
          </p:cNvPr>
          <p:cNvSpPr>
            <a:spLocks noGrp="1"/>
          </p:cNvSpPr>
          <p:nvPr>
            <p:ph idx="1"/>
          </p:nvPr>
        </p:nvSpPr>
        <p:spPr/>
        <p:txBody>
          <a:bodyPr/>
          <a:lstStyle/>
          <a:p>
            <a:r>
              <a:rPr lang="en-US" dirty="0"/>
              <a:t>Emissions trading meets high standards for flexibility, incidence, and depth.</a:t>
            </a:r>
          </a:p>
          <a:p>
            <a:r>
              <a:rPr lang="en-US" dirty="0"/>
              <a:t>Stringency of an ETS is determined by its cap relative to the total emissions without the policy.</a:t>
            </a:r>
          </a:p>
          <a:p>
            <a:r>
              <a:rPr lang="en-US" dirty="0"/>
              <a:t>Empirical literature supports that a more stringent policy promotes technological change.</a:t>
            </a:r>
          </a:p>
          <a:p>
            <a:r>
              <a:rPr lang="en-US" dirty="0"/>
              <a:t>Predictability of an ETS refers to economic agents' expectation of the policy's future effects.</a:t>
            </a:r>
          </a:p>
        </p:txBody>
      </p:sp>
    </p:spTree>
    <p:extLst>
      <p:ext uri="{BB962C8B-B14F-4D97-AF65-F5344CB8AC3E}">
        <p14:creationId xmlns:p14="http://schemas.microsoft.com/office/powerpoint/2010/main" val="16908125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630A-2DC7-9BC4-C2C0-8AE526DF57D5}"/>
              </a:ext>
            </a:extLst>
          </p:cNvPr>
          <p:cNvSpPr>
            <a:spLocks noGrp="1"/>
          </p:cNvSpPr>
          <p:nvPr>
            <p:ph type="title"/>
          </p:nvPr>
        </p:nvSpPr>
        <p:spPr/>
        <p:txBody>
          <a:bodyPr/>
          <a:lstStyle/>
          <a:p>
            <a:r>
              <a:rPr lang="en-US" dirty="0"/>
              <a:t>Predictability of an ETS</a:t>
            </a:r>
          </a:p>
        </p:txBody>
      </p:sp>
      <p:sp>
        <p:nvSpPr>
          <p:cNvPr id="3" name="Content Placeholder 2">
            <a:extLst>
              <a:ext uri="{FF2B5EF4-FFF2-40B4-BE49-F238E27FC236}">
                <a16:creationId xmlns:a16="http://schemas.microsoft.com/office/drawing/2014/main" id="{CD29E86B-E5CB-7583-09C5-4E1FB4C4F56C}"/>
              </a:ext>
            </a:extLst>
          </p:cNvPr>
          <p:cNvSpPr>
            <a:spLocks noGrp="1"/>
          </p:cNvSpPr>
          <p:nvPr>
            <p:ph idx="1"/>
          </p:nvPr>
        </p:nvSpPr>
        <p:spPr/>
        <p:txBody>
          <a:bodyPr/>
          <a:lstStyle/>
          <a:p>
            <a:r>
              <a:rPr lang="en-US" dirty="0"/>
              <a:t>Hoffmann et al. distinguish between regulatory and regulation-induced uncertainty.</a:t>
            </a:r>
          </a:p>
          <a:p>
            <a:r>
              <a:rPr lang="en-US" dirty="0"/>
              <a:t>Regulatory uncertainty concerns the basic direction, rules for allowance allocation, and implementation process of the ETS.</a:t>
            </a:r>
          </a:p>
          <a:p>
            <a:r>
              <a:rPr lang="en-US" dirty="0"/>
              <a:t>Regulation-induced uncertainty regards the non-regulatory environment, such as competitors' strategies and allowance prices.</a:t>
            </a:r>
          </a:p>
          <a:p>
            <a:r>
              <a:rPr lang="en-US" dirty="0"/>
              <a:t>Regulatory uncertainty is detrimental to technological change, while regulation-induced uncertainty is not necessarily so.</a:t>
            </a:r>
          </a:p>
        </p:txBody>
      </p:sp>
    </p:spTree>
    <p:extLst>
      <p:ext uri="{BB962C8B-B14F-4D97-AF65-F5344CB8AC3E}">
        <p14:creationId xmlns:p14="http://schemas.microsoft.com/office/powerpoint/2010/main" val="5898521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686C-99DA-6E9E-1D29-84315E8B4927}"/>
              </a:ext>
            </a:extLst>
          </p:cNvPr>
          <p:cNvSpPr>
            <a:spLocks noGrp="1"/>
          </p:cNvSpPr>
          <p:nvPr>
            <p:ph type="title"/>
          </p:nvPr>
        </p:nvSpPr>
        <p:spPr/>
        <p:txBody>
          <a:bodyPr/>
          <a:lstStyle/>
          <a:p>
            <a:r>
              <a:rPr lang="en-US" dirty="0"/>
              <a:t> Free Allocation and Technological Change</a:t>
            </a:r>
          </a:p>
        </p:txBody>
      </p:sp>
      <p:sp>
        <p:nvSpPr>
          <p:cNvPr id="3" name="Content Placeholder 2">
            <a:extLst>
              <a:ext uri="{FF2B5EF4-FFF2-40B4-BE49-F238E27FC236}">
                <a16:creationId xmlns:a16="http://schemas.microsoft.com/office/drawing/2014/main" id="{A2568FE6-EF08-03DD-FD1C-A6F8E92CFC11}"/>
              </a:ext>
            </a:extLst>
          </p:cNvPr>
          <p:cNvSpPr>
            <a:spLocks noGrp="1"/>
          </p:cNvSpPr>
          <p:nvPr>
            <p:ph idx="1"/>
          </p:nvPr>
        </p:nvSpPr>
        <p:spPr/>
        <p:txBody>
          <a:bodyPr/>
          <a:lstStyle/>
          <a:p>
            <a:r>
              <a:rPr lang="en-US" dirty="0"/>
              <a:t>Free allocation of emission allowances may affect low-carbon technological change.</a:t>
            </a:r>
          </a:p>
          <a:p>
            <a:r>
              <a:rPr lang="en-US" dirty="0"/>
              <a:t>Free allocation can minimize the risk of causing market share losses to the advantaged foreign producers.</a:t>
            </a:r>
          </a:p>
          <a:p>
            <a:r>
              <a:rPr lang="en-US" dirty="0"/>
              <a:t>Free allocation may also reduce incentives for innovation, especially for firms with low-cost abatement options.</a:t>
            </a:r>
          </a:p>
          <a:p>
            <a:r>
              <a:rPr lang="en-US" dirty="0"/>
              <a:t>Auctions and a mix of free allocation and auctions may provide better incentives for low-carbon technological change.</a:t>
            </a:r>
          </a:p>
        </p:txBody>
      </p:sp>
    </p:spTree>
    <p:extLst>
      <p:ext uri="{BB962C8B-B14F-4D97-AF65-F5344CB8AC3E}">
        <p14:creationId xmlns:p14="http://schemas.microsoft.com/office/powerpoint/2010/main" val="1178604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7F74-8E3F-A240-14D9-A3D8E9467B0E}"/>
              </a:ext>
            </a:extLst>
          </p:cNvPr>
          <p:cNvSpPr>
            <a:spLocks noGrp="1"/>
          </p:cNvSpPr>
          <p:nvPr>
            <p:ph type="title"/>
          </p:nvPr>
        </p:nvSpPr>
        <p:spPr/>
        <p:txBody>
          <a:bodyPr/>
          <a:lstStyle/>
          <a:p>
            <a:r>
              <a:rPr lang="en-US" dirty="0"/>
              <a:t>Econometric literature - Effects on low-carbon technological change</a:t>
            </a:r>
          </a:p>
        </p:txBody>
      </p:sp>
      <p:sp>
        <p:nvSpPr>
          <p:cNvPr id="3" name="Content Placeholder 2">
            <a:extLst>
              <a:ext uri="{FF2B5EF4-FFF2-40B4-BE49-F238E27FC236}">
                <a16:creationId xmlns:a16="http://schemas.microsoft.com/office/drawing/2014/main" id="{E86A7F6C-9628-487B-F695-D717688A2769}"/>
              </a:ext>
            </a:extLst>
          </p:cNvPr>
          <p:cNvSpPr>
            <a:spLocks noGrp="1"/>
          </p:cNvSpPr>
          <p:nvPr>
            <p:ph idx="1"/>
          </p:nvPr>
        </p:nvSpPr>
        <p:spPr/>
        <p:txBody>
          <a:bodyPr>
            <a:normAutofit fontScale="92500" lnSpcReduction="10000"/>
          </a:bodyPr>
          <a:lstStyle/>
          <a:p>
            <a:r>
              <a:rPr lang="en-US" dirty="0" err="1"/>
              <a:t>Calel</a:t>
            </a:r>
            <a:r>
              <a:rPr lang="en-US" dirty="0"/>
              <a:t> and </a:t>
            </a:r>
            <a:r>
              <a:rPr lang="en-US" dirty="0" err="1"/>
              <a:t>Dechezlepretre</a:t>
            </a:r>
            <a:r>
              <a:rPr lang="en-US" dirty="0"/>
              <a:t> (2016) estimate the impact of the EU ETS on low-carbon patenting, and find that it was effective in spurring low-carbon technology innovation, causing an increase of up to 36% in the number of low-carbon patents granted to regulated firms over 2005–2009.</a:t>
            </a:r>
          </a:p>
          <a:p>
            <a:r>
              <a:rPr lang="en-US" dirty="0"/>
              <a:t>Martin et al. (2013) finds no statistically significant difference in low-carbon innovation between firms regulated by the EU ETS and non-regulated ones.</a:t>
            </a:r>
          </a:p>
          <a:p>
            <a:r>
              <a:rPr lang="en-US" dirty="0"/>
              <a:t>Schmidt et al. (2012b) find evidence that grandfathering of emission allowances hampered adoption of low-carbon technologies, but new-entrant provisions promoted adoption of emitting technologies.</a:t>
            </a:r>
          </a:p>
          <a:p>
            <a:r>
              <a:rPr lang="en-US" dirty="0"/>
              <a:t>Lofgren et al. (2014) found that statistically significant effects of the EU ETS are not found on low-carbon investment, either for small or for large investments.</a:t>
            </a:r>
          </a:p>
        </p:txBody>
      </p:sp>
    </p:spTree>
    <p:extLst>
      <p:ext uri="{BB962C8B-B14F-4D97-AF65-F5344CB8AC3E}">
        <p14:creationId xmlns:p14="http://schemas.microsoft.com/office/powerpoint/2010/main" val="4054613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B750-DE45-7E74-933D-AE104B523335}"/>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27D2CEBD-8845-E1A3-9903-4ACB13EA7B2A}"/>
              </a:ext>
            </a:extLst>
          </p:cNvPr>
          <p:cNvSpPr>
            <a:spLocks noGrp="1"/>
          </p:cNvSpPr>
          <p:nvPr>
            <p:ph idx="1"/>
          </p:nvPr>
        </p:nvSpPr>
        <p:spPr/>
        <p:txBody>
          <a:bodyPr>
            <a:normAutofit fontScale="77500" lnSpcReduction="20000"/>
          </a:bodyPr>
          <a:lstStyle/>
          <a:p>
            <a:r>
              <a:rPr lang="en-US" dirty="0"/>
              <a:t>The empirical evidence suggests that the EU ETS has had mixed effects on firms' innovation or adoption of low-carbon technologies.</a:t>
            </a:r>
          </a:p>
          <a:p>
            <a:r>
              <a:rPr lang="en-US" dirty="0"/>
              <a:t>Some studies </a:t>
            </a:r>
            <a:r>
              <a:rPr lang="en-US" dirty="0" err="1"/>
              <a:t>finThe</a:t>
            </a:r>
            <a:r>
              <a:rPr lang="en-US" dirty="0"/>
              <a:t> empirical evidence suggests that the EU ETS has had mixed effects on firms' innovation or adoption of low-carbon technologies.</a:t>
            </a:r>
          </a:p>
          <a:p>
            <a:r>
              <a:rPr lang="en-US" dirty="0"/>
              <a:t>Some studies find that the EU ETS has effectively spurred low-carbon technology innovation, while others do not find significant differences between regulated and non-regulated firms.</a:t>
            </a:r>
          </a:p>
          <a:p>
            <a:r>
              <a:rPr lang="en-US" dirty="0"/>
              <a:t>The effect of EU ETS on low-carbon investment is mixed, with some studies finding no statistically significant effect and others finding negative effects of free allocation on low-carbon </a:t>
            </a:r>
            <a:r>
              <a:rPr lang="en-US" dirty="0" err="1"/>
              <a:t>innovation.d</a:t>
            </a:r>
            <a:r>
              <a:rPr lang="en-US" dirty="0"/>
              <a:t> that the EU ETS has effectively spurred low-carbon technology innovation, while others do not find significant differences between regulated and non-regulated firms.</a:t>
            </a:r>
          </a:p>
          <a:p>
            <a:r>
              <a:rPr lang="en-US" dirty="0"/>
              <a:t>The effect of EU ETS on low-carbon investment is mixed, with some studies finding no statistically significant effect and others finding negative effects of free allocation on low-carbon innovation.</a:t>
            </a:r>
          </a:p>
        </p:txBody>
      </p:sp>
    </p:spTree>
    <p:extLst>
      <p:ext uri="{BB962C8B-B14F-4D97-AF65-F5344CB8AC3E}">
        <p14:creationId xmlns:p14="http://schemas.microsoft.com/office/powerpoint/2010/main" val="4047978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77425-F8B3-E96C-6088-6B7ECA3A0CC0}"/>
              </a:ext>
            </a:extLst>
          </p:cNvPr>
          <p:cNvSpPr>
            <a:spLocks noGrp="1"/>
          </p:cNvSpPr>
          <p:nvPr>
            <p:ph type="ctrTitle"/>
          </p:nvPr>
        </p:nvSpPr>
        <p:spPr/>
        <p:txBody>
          <a:bodyPr>
            <a:normAutofit/>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THE IMPACT OF THE EU EMISSIONS TRADING SYSTEM ON COMPETITIVENESS AND CARBON LEAKAGE: THE ECONOMETRIC EVIDENCE. Journal of Economic Surveys. doi:10.1111/joes.12356 </a:t>
            </a:r>
            <a:endParaRPr lang="en-US" sz="8000" dirty="0"/>
          </a:p>
        </p:txBody>
      </p:sp>
      <p:sp>
        <p:nvSpPr>
          <p:cNvPr id="5" name="Subtitle 4">
            <a:extLst>
              <a:ext uri="{FF2B5EF4-FFF2-40B4-BE49-F238E27FC236}">
                <a16:creationId xmlns:a16="http://schemas.microsoft.com/office/drawing/2014/main" id="{CBCE9818-9C41-F32E-CA51-66CE8EBDA3C7}"/>
              </a:ext>
            </a:extLst>
          </p:cNvPr>
          <p:cNvSpPr>
            <a:spLocks noGrp="1"/>
          </p:cNvSpPr>
          <p:nvPr>
            <p:ph type="subTitle"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Verde, S. F. (2020). </a:t>
            </a:r>
            <a:endParaRPr lang="en-US" dirty="0"/>
          </a:p>
        </p:txBody>
      </p:sp>
    </p:spTree>
    <p:extLst>
      <p:ext uri="{BB962C8B-B14F-4D97-AF65-F5344CB8AC3E}">
        <p14:creationId xmlns:p14="http://schemas.microsoft.com/office/powerpoint/2010/main" val="154152637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9011-6C38-0B9A-B812-21AC3D3A1B3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E0496F3-2FAF-0C67-9F43-6D514D9955A2}"/>
              </a:ext>
            </a:extLst>
          </p:cNvPr>
          <p:cNvSpPr>
            <a:spLocks noGrp="1"/>
          </p:cNvSpPr>
          <p:nvPr>
            <p:ph idx="1"/>
          </p:nvPr>
        </p:nvSpPr>
        <p:spPr/>
        <p:txBody>
          <a:bodyPr/>
          <a:lstStyle/>
          <a:p>
            <a:r>
              <a:rPr lang="en-US" dirty="0"/>
              <a:t>Carbon pricing aims to reduce greenhouse gas emissions by putting a price on carbon.</a:t>
            </a:r>
          </a:p>
          <a:p>
            <a:r>
              <a:rPr lang="en-US" dirty="0"/>
              <a:t>Regulated operators, typically firms, can equalize their marginal emission abatement costs through allowance trading if the market is efficient.</a:t>
            </a:r>
          </a:p>
          <a:p>
            <a:r>
              <a:rPr lang="en-US" dirty="0"/>
              <a:t>However, concerns about potential negative effects on firms’ international competitiveness have hindered the use of carbon pricing.</a:t>
            </a:r>
          </a:p>
        </p:txBody>
      </p:sp>
    </p:spTree>
    <p:extLst>
      <p:ext uri="{BB962C8B-B14F-4D97-AF65-F5344CB8AC3E}">
        <p14:creationId xmlns:p14="http://schemas.microsoft.com/office/powerpoint/2010/main" val="20282273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5C4F-0650-F4AD-780E-14780AE643DE}"/>
              </a:ext>
            </a:extLst>
          </p:cNvPr>
          <p:cNvSpPr>
            <a:spLocks noGrp="1"/>
          </p:cNvSpPr>
          <p:nvPr>
            <p:ph type="title"/>
          </p:nvPr>
        </p:nvSpPr>
        <p:spPr/>
        <p:txBody>
          <a:bodyPr/>
          <a:lstStyle/>
          <a:p>
            <a:r>
              <a:rPr lang="en-US" dirty="0"/>
              <a:t>Carbon leakage</a:t>
            </a:r>
          </a:p>
        </p:txBody>
      </p:sp>
      <p:sp>
        <p:nvSpPr>
          <p:cNvPr id="3" name="Content Placeholder 2">
            <a:extLst>
              <a:ext uri="{FF2B5EF4-FFF2-40B4-BE49-F238E27FC236}">
                <a16:creationId xmlns:a16="http://schemas.microsoft.com/office/drawing/2014/main" id="{8D4C9662-7764-EB4A-2660-4EBEF87D6C6E}"/>
              </a:ext>
            </a:extLst>
          </p:cNvPr>
          <p:cNvSpPr>
            <a:spLocks noGrp="1"/>
          </p:cNvSpPr>
          <p:nvPr>
            <p:ph idx="1"/>
          </p:nvPr>
        </p:nvSpPr>
        <p:spPr/>
        <p:txBody>
          <a:bodyPr/>
          <a:lstStyle/>
          <a:p>
            <a:r>
              <a:rPr lang="en-US" dirty="0"/>
              <a:t>Unilateral carbon pricing may lead to carbon leakage, where a mere displacement of GHG emissions occurs due to different levels of climate mitigation stringency.</a:t>
            </a:r>
          </a:p>
          <a:p>
            <a:r>
              <a:rPr lang="en-US" dirty="0"/>
              <a:t>The adverse effects of unilateral carbon pricing are neither unequivocal nor inevitable, and evidence on the Porter hypothesis remains inconclusive.</a:t>
            </a:r>
          </a:p>
          <a:p>
            <a:r>
              <a:rPr lang="en-US" dirty="0"/>
              <a:t>Unilateral carbon pricing can be accompanied by measures guarding against its potential adverse effects.</a:t>
            </a:r>
          </a:p>
        </p:txBody>
      </p:sp>
    </p:spTree>
    <p:extLst>
      <p:ext uri="{BB962C8B-B14F-4D97-AF65-F5344CB8AC3E}">
        <p14:creationId xmlns:p14="http://schemas.microsoft.com/office/powerpoint/2010/main" val="17126718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1ABB-BBCD-C2F4-D35D-FD8A4BD20AB8}"/>
              </a:ext>
            </a:extLst>
          </p:cNvPr>
          <p:cNvSpPr>
            <a:spLocks noGrp="1"/>
          </p:cNvSpPr>
          <p:nvPr>
            <p:ph type="title"/>
          </p:nvPr>
        </p:nvSpPr>
        <p:spPr/>
        <p:txBody>
          <a:bodyPr/>
          <a:lstStyle/>
          <a:p>
            <a:r>
              <a:rPr lang="en-US" dirty="0"/>
              <a:t>Does ETS hurts EU competitiveness?</a:t>
            </a:r>
          </a:p>
        </p:txBody>
      </p:sp>
      <p:sp>
        <p:nvSpPr>
          <p:cNvPr id="3" name="Content Placeholder 2">
            <a:extLst>
              <a:ext uri="{FF2B5EF4-FFF2-40B4-BE49-F238E27FC236}">
                <a16:creationId xmlns:a16="http://schemas.microsoft.com/office/drawing/2014/main" id="{09AE54F8-EBE0-5717-660D-2804854E020D}"/>
              </a:ext>
            </a:extLst>
          </p:cNvPr>
          <p:cNvSpPr>
            <a:spLocks noGrp="1"/>
          </p:cNvSpPr>
          <p:nvPr>
            <p:ph idx="1"/>
          </p:nvPr>
        </p:nvSpPr>
        <p:spPr/>
        <p:txBody>
          <a:bodyPr/>
          <a:lstStyle/>
          <a:p>
            <a:r>
              <a:rPr lang="en-US" dirty="0"/>
              <a:t>A large econometric literature has accumulated over the past dozen years seeking out evidence of competitiveness effects of the EU ETS and related carbon leakage.</a:t>
            </a:r>
          </a:p>
          <a:p>
            <a:r>
              <a:rPr lang="en-US" dirty="0"/>
              <a:t>Free allocation remains a central feature of the EU ETS, and it has always been important to establish whether any sector suffered competitiveness losses due to the EU ETS, despite free allocation.</a:t>
            </a:r>
          </a:p>
          <a:p>
            <a:r>
              <a:rPr lang="en-US" dirty="0"/>
              <a:t>This paper offers the most comprehensive review to date of the econometric literature on the competitiveness effects of the EU ETS and related carbon leakage, identifying 35 relevant studies and distinguishing four main types of effects.</a:t>
            </a:r>
          </a:p>
        </p:txBody>
      </p:sp>
    </p:spTree>
    <p:extLst>
      <p:ext uri="{BB962C8B-B14F-4D97-AF65-F5344CB8AC3E}">
        <p14:creationId xmlns:p14="http://schemas.microsoft.com/office/powerpoint/2010/main" val="18232615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ED87-F8F8-02C4-AE8A-812FEB9C6831}"/>
              </a:ext>
            </a:extLst>
          </p:cNvPr>
          <p:cNvSpPr>
            <a:spLocks noGrp="1"/>
          </p:cNvSpPr>
          <p:nvPr>
            <p:ph type="title"/>
          </p:nvPr>
        </p:nvSpPr>
        <p:spPr/>
        <p:txBody>
          <a:bodyPr/>
          <a:lstStyle/>
          <a:p>
            <a:r>
              <a:rPr lang="en-US" dirty="0"/>
              <a:t>Different Types of Effects</a:t>
            </a:r>
          </a:p>
        </p:txBody>
      </p:sp>
      <p:sp>
        <p:nvSpPr>
          <p:cNvPr id="3" name="Content Placeholder 2">
            <a:extLst>
              <a:ext uri="{FF2B5EF4-FFF2-40B4-BE49-F238E27FC236}">
                <a16:creationId xmlns:a16="http://schemas.microsoft.com/office/drawing/2014/main" id="{B48C2B86-6CF3-59B0-E61B-04426864F797}"/>
              </a:ext>
            </a:extLst>
          </p:cNvPr>
          <p:cNvSpPr>
            <a:spLocks noGrp="1"/>
          </p:cNvSpPr>
          <p:nvPr>
            <p:ph idx="1"/>
          </p:nvPr>
        </p:nvSpPr>
        <p:spPr/>
        <p:txBody>
          <a:bodyPr/>
          <a:lstStyle/>
          <a:p>
            <a:r>
              <a:rPr lang="en-US" dirty="0"/>
              <a:t>Around half of the studies reviewed in this paper cover competitive performance indicators at the firm or sector level.</a:t>
            </a:r>
          </a:p>
          <a:p>
            <a:r>
              <a:rPr lang="en-US" dirty="0"/>
              <a:t>Competitiveness encompasses a wide range of indicators, such as market share or profits, and includes international trade indicators in the context of carbon pricing.</a:t>
            </a:r>
          </a:p>
          <a:p>
            <a:r>
              <a:rPr lang="en-US" dirty="0"/>
              <a:t>Carbon leakage resulting from deteriorated international competitiveness can lead to investment leakage and long-lasting economic losses.</a:t>
            </a:r>
          </a:p>
          <a:p>
            <a:r>
              <a:rPr lang="en-US" dirty="0"/>
              <a:t>Only two studies examine the effects of the EU ETS on regulated firms’ foreign direct investments.</a:t>
            </a:r>
          </a:p>
        </p:txBody>
      </p:sp>
    </p:spTree>
    <p:extLst>
      <p:ext uri="{BB962C8B-B14F-4D97-AF65-F5344CB8AC3E}">
        <p14:creationId xmlns:p14="http://schemas.microsoft.com/office/powerpoint/2010/main" val="13595392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descr="Thermal power station">
            <a:extLst>
              <a:ext uri="{FF2B5EF4-FFF2-40B4-BE49-F238E27FC236}">
                <a16:creationId xmlns:a16="http://schemas.microsoft.com/office/drawing/2014/main" id="{196F64ED-2376-3C82-04EB-9CBD9318503F}"/>
              </a:ext>
            </a:extLst>
          </p:cNvPr>
          <p:cNvPicPr>
            <a:picLocks noChangeAspect="1"/>
          </p:cNvPicPr>
          <p:nvPr/>
        </p:nvPicPr>
        <p:blipFill rotWithShape="1">
          <a:blip r:embed="rId2">
            <a:alphaModFix amt="60000"/>
          </a:blip>
          <a:srcRect t="25000"/>
          <a:stretch/>
        </p:blipFill>
        <p:spPr>
          <a:xfrm>
            <a:off x="-1" y="10"/>
            <a:ext cx="12192001" cy="6857990"/>
          </a:xfrm>
          <a:prstGeom prst="rect">
            <a:avLst/>
          </a:prstGeom>
        </p:spPr>
      </p:pic>
      <p:sp>
        <p:nvSpPr>
          <p:cNvPr id="5" name="Title 4">
            <a:extLst>
              <a:ext uri="{FF2B5EF4-FFF2-40B4-BE49-F238E27FC236}">
                <a16:creationId xmlns:a16="http://schemas.microsoft.com/office/drawing/2014/main" id="{AC17447B-E2FC-9203-B15D-1045626D610A}"/>
              </a:ext>
            </a:extLst>
          </p:cNvPr>
          <p:cNvSpPr>
            <a:spLocks noGrp="1"/>
          </p:cNvSpPr>
          <p:nvPr>
            <p:ph type="title"/>
          </p:nvPr>
        </p:nvSpPr>
        <p:spPr>
          <a:xfrm>
            <a:off x="838199" y="557189"/>
            <a:ext cx="5155263" cy="5571899"/>
          </a:xfrm>
        </p:spPr>
        <p:txBody>
          <a:bodyPr>
            <a:normAutofit/>
          </a:bodyPr>
          <a:lstStyle/>
          <a:p>
            <a:r>
              <a:rPr lang="en-US">
                <a:solidFill>
                  <a:srgbClr val="FFFFFF"/>
                </a:solidFill>
              </a:rPr>
              <a:t> Introduction</a:t>
            </a:r>
          </a:p>
        </p:txBody>
      </p:sp>
      <p:sp>
        <p:nvSpPr>
          <p:cNvPr id="6" name="Content Placeholder 5">
            <a:extLst>
              <a:ext uri="{FF2B5EF4-FFF2-40B4-BE49-F238E27FC236}">
                <a16:creationId xmlns:a16="http://schemas.microsoft.com/office/drawing/2014/main" id="{1BED9877-0C6D-E3F4-3459-925B5EDF8F8A}"/>
              </a:ext>
            </a:extLst>
          </p:cNvPr>
          <p:cNvSpPr>
            <a:spLocks noGrp="1"/>
          </p:cNvSpPr>
          <p:nvPr>
            <p:ph idx="1"/>
          </p:nvPr>
        </p:nvSpPr>
        <p:spPr>
          <a:xfrm>
            <a:off x="6195375" y="557189"/>
            <a:ext cx="5158424" cy="5571899"/>
          </a:xfrm>
        </p:spPr>
        <p:txBody>
          <a:bodyPr anchor="ctr">
            <a:normAutofit/>
          </a:bodyPr>
          <a:lstStyle/>
          <a:p>
            <a:r>
              <a:rPr lang="en-US" dirty="0">
                <a:solidFill>
                  <a:srgbClr val="FFFFFF"/>
                </a:solidFill>
              </a:rPr>
              <a:t>The EU Emissions Trading System (EU ETS) was introduced in 2005 to regulate greenhouse gas emissions in the European Union (EU).</a:t>
            </a:r>
          </a:p>
          <a:p>
            <a:r>
              <a:rPr lang="en-US" dirty="0">
                <a:solidFill>
                  <a:srgbClr val="FFFFFF"/>
                </a:solidFill>
              </a:rPr>
              <a:t>The EU ETS is a cap-and-trade system designed to reduce emissions in a cost-effective manner while promoting innovation and competitiveness.</a:t>
            </a:r>
          </a:p>
        </p:txBody>
      </p:sp>
    </p:spTree>
    <p:extLst>
      <p:ext uri="{BB962C8B-B14F-4D97-AF65-F5344CB8AC3E}">
        <p14:creationId xmlns:p14="http://schemas.microsoft.com/office/powerpoint/2010/main" val="39777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8B74-56B9-5936-79C9-C74F0B9B8486}"/>
              </a:ext>
            </a:extLst>
          </p:cNvPr>
          <p:cNvSpPr>
            <a:spLocks noGrp="1"/>
          </p:cNvSpPr>
          <p:nvPr>
            <p:ph type="title"/>
          </p:nvPr>
        </p:nvSpPr>
        <p:spPr/>
        <p:txBody>
          <a:bodyPr/>
          <a:lstStyle/>
          <a:p>
            <a:r>
              <a:rPr lang="en-US" dirty="0"/>
              <a:t>Approaches</a:t>
            </a:r>
          </a:p>
        </p:txBody>
      </p:sp>
      <p:sp>
        <p:nvSpPr>
          <p:cNvPr id="3" name="Content Placeholder 2">
            <a:extLst>
              <a:ext uri="{FF2B5EF4-FFF2-40B4-BE49-F238E27FC236}">
                <a16:creationId xmlns:a16="http://schemas.microsoft.com/office/drawing/2014/main" id="{61C33E54-B9D0-60F5-3577-3759647831C2}"/>
              </a:ext>
            </a:extLst>
          </p:cNvPr>
          <p:cNvSpPr>
            <a:spLocks noGrp="1"/>
          </p:cNvSpPr>
          <p:nvPr>
            <p:ph idx="1"/>
          </p:nvPr>
        </p:nvSpPr>
        <p:spPr/>
        <p:txBody>
          <a:bodyPr/>
          <a:lstStyle/>
          <a:p>
            <a:r>
              <a:rPr lang="en-US" dirty="0"/>
              <a:t>The difference-in-differences (</a:t>
            </a:r>
            <a:r>
              <a:rPr lang="en-US" dirty="0" err="1"/>
              <a:t>DiD</a:t>
            </a:r>
            <a:r>
              <a:rPr lang="en-US" dirty="0"/>
              <a:t>) approach is the most frequently used method in literature evaluating the performance of the EU ETS.</a:t>
            </a:r>
          </a:p>
          <a:p>
            <a:r>
              <a:rPr lang="en-US" dirty="0"/>
              <a:t>The multi-factor model (MFM) of stock returns is the second most frequently used approach and reflects economic theory, specifically asset pricing theory.</a:t>
            </a:r>
          </a:p>
          <a:p>
            <a:r>
              <a:rPr lang="en-US" dirty="0"/>
              <a:t>Time-series models and panel-data models are also employed in studies that do not use the </a:t>
            </a:r>
            <a:r>
              <a:rPr lang="en-US" dirty="0" err="1"/>
              <a:t>DiD</a:t>
            </a:r>
            <a:r>
              <a:rPr lang="en-US" dirty="0"/>
              <a:t> or MFM approach.</a:t>
            </a:r>
          </a:p>
          <a:p>
            <a:r>
              <a:rPr lang="en-US" dirty="0"/>
              <a:t>The </a:t>
            </a:r>
            <a:r>
              <a:rPr lang="en-US" dirty="0" err="1"/>
              <a:t>DiD</a:t>
            </a:r>
            <a:r>
              <a:rPr lang="en-US" dirty="0"/>
              <a:t> approach allows for clear-cut causal interpretation of effects and captures the net causal effect of the EU ETS.</a:t>
            </a:r>
          </a:p>
        </p:txBody>
      </p:sp>
    </p:spTree>
    <p:extLst>
      <p:ext uri="{BB962C8B-B14F-4D97-AF65-F5344CB8AC3E}">
        <p14:creationId xmlns:p14="http://schemas.microsoft.com/office/powerpoint/2010/main" val="948691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7A9A-77A1-25F2-DA98-A29822E691A6}"/>
              </a:ext>
            </a:extLst>
          </p:cNvPr>
          <p:cNvSpPr>
            <a:spLocks noGrp="1"/>
          </p:cNvSpPr>
          <p:nvPr>
            <p:ph type="title"/>
          </p:nvPr>
        </p:nvSpPr>
        <p:spPr/>
        <p:txBody>
          <a:bodyPr/>
          <a:lstStyle/>
          <a:p>
            <a:r>
              <a:rPr lang="en-US" dirty="0"/>
              <a:t>Different Approaches and Data</a:t>
            </a:r>
          </a:p>
        </p:txBody>
      </p:sp>
      <p:sp>
        <p:nvSpPr>
          <p:cNvPr id="3" name="Content Placeholder 2">
            <a:extLst>
              <a:ext uri="{FF2B5EF4-FFF2-40B4-BE49-F238E27FC236}">
                <a16:creationId xmlns:a16="http://schemas.microsoft.com/office/drawing/2014/main" id="{01660E26-2CF3-CCFE-2A13-FDF5B7A9E612}"/>
              </a:ext>
            </a:extLst>
          </p:cNvPr>
          <p:cNvSpPr>
            <a:spLocks noGrp="1"/>
          </p:cNvSpPr>
          <p:nvPr>
            <p:ph idx="1"/>
          </p:nvPr>
        </p:nvSpPr>
        <p:spPr/>
        <p:txBody>
          <a:bodyPr/>
          <a:lstStyle/>
          <a:p>
            <a:r>
              <a:rPr lang="en-US" dirty="0"/>
              <a:t>The frequency with which the </a:t>
            </a:r>
            <a:r>
              <a:rPr lang="en-US" dirty="0" err="1"/>
              <a:t>DiD</a:t>
            </a:r>
            <a:r>
              <a:rPr lang="en-US" dirty="0"/>
              <a:t> approach is used justifies its labeling as the workhorse model in evaluating the EU ETS's performance.</a:t>
            </a:r>
          </a:p>
          <a:p>
            <a:r>
              <a:rPr lang="en-US" dirty="0"/>
              <a:t>The MFM approach is specific to the group of studies analyzing the effects of changes in carbon prices on company stock returns.</a:t>
            </a:r>
          </a:p>
          <a:p>
            <a:r>
              <a:rPr lang="en-US" dirty="0"/>
              <a:t>The studies that do not use the </a:t>
            </a:r>
            <a:r>
              <a:rPr lang="en-US" dirty="0" err="1"/>
              <a:t>DiD</a:t>
            </a:r>
            <a:r>
              <a:rPr lang="en-US" dirty="0"/>
              <a:t> or MFM approach either employ time-series models or panel-data models.</a:t>
            </a:r>
          </a:p>
          <a:p>
            <a:r>
              <a:rPr lang="en-US" dirty="0"/>
              <a:t>The </a:t>
            </a:r>
            <a:r>
              <a:rPr lang="en-US" dirty="0" err="1"/>
              <a:t>DiD</a:t>
            </a:r>
            <a:r>
              <a:rPr lang="en-US" dirty="0"/>
              <a:t> approach and the MFM approach differ in that the </a:t>
            </a:r>
            <a:r>
              <a:rPr lang="en-US" dirty="0" err="1"/>
              <a:t>DiD</a:t>
            </a:r>
            <a:r>
              <a:rPr lang="en-US" dirty="0"/>
              <a:t> approach is purely empirical, while the MFM approach reflects economic theory.</a:t>
            </a:r>
          </a:p>
        </p:txBody>
      </p:sp>
    </p:spTree>
    <p:extLst>
      <p:ext uri="{BB962C8B-B14F-4D97-AF65-F5344CB8AC3E}">
        <p14:creationId xmlns:p14="http://schemas.microsoft.com/office/powerpoint/2010/main" val="3020863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FDDA-C004-31C9-5D7C-C2E7911145E0}"/>
              </a:ext>
            </a:extLst>
          </p:cNvPr>
          <p:cNvSpPr>
            <a:spLocks noGrp="1"/>
          </p:cNvSpPr>
          <p:nvPr>
            <p:ph type="title"/>
          </p:nvPr>
        </p:nvSpPr>
        <p:spPr/>
        <p:txBody>
          <a:bodyPr/>
          <a:lstStyle/>
          <a:p>
            <a:r>
              <a:rPr lang="en-US" dirty="0"/>
              <a:t>Results:  Existing Evidence on the EU ETS</a:t>
            </a:r>
          </a:p>
        </p:txBody>
      </p:sp>
      <p:sp>
        <p:nvSpPr>
          <p:cNvPr id="3" name="Content Placeholder 2">
            <a:extLst>
              <a:ext uri="{FF2B5EF4-FFF2-40B4-BE49-F238E27FC236}">
                <a16:creationId xmlns:a16="http://schemas.microsoft.com/office/drawing/2014/main" id="{33677D4E-C813-F22F-ACDB-58F9DBF9E0E1}"/>
              </a:ext>
            </a:extLst>
          </p:cNvPr>
          <p:cNvSpPr>
            <a:spLocks noGrp="1"/>
          </p:cNvSpPr>
          <p:nvPr>
            <p:ph idx="1"/>
          </p:nvPr>
        </p:nvSpPr>
        <p:spPr/>
        <p:txBody>
          <a:bodyPr/>
          <a:lstStyle/>
          <a:p>
            <a:r>
              <a:rPr lang="en-US" dirty="0"/>
              <a:t>No widespread negative effects on competitiveness of regulated firms</a:t>
            </a:r>
          </a:p>
          <a:p>
            <a:r>
              <a:rPr lang="en-US" dirty="0"/>
              <a:t>No evidence of significant carbon leakage</a:t>
            </a:r>
          </a:p>
          <a:p>
            <a:r>
              <a:rPr lang="en-US" dirty="0"/>
              <a:t>Most studies conclude no evidence of negative competitiveness effects</a:t>
            </a:r>
          </a:p>
          <a:p>
            <a:r>
              <a:rPr lang="en-US" dirty="0"/>
              <a:t>Delay in literature: most estimates refer to Phases I or II</a:t>
            </a:r>
          </a:p>
        </p:txBody>
      </p:sp>
    </p:spTree>
    <p:extLst>
      <p:ext uri="{BB962C8B-B14F-4D97-AF65-F5344CB8AC3E}">
        <p14:creationId xmlns:p14="http://schemas.microsoft.com/office/powerpoint/2010/main" val="3132243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9723-29D3-8FAB-A22E-969A7C0F62F6}"/>
              </a:ext>
            </a:extLst>
          </p:cNvPr>
          <p:cNvSpPr>
            <a:spLocks noGrp="1"/>
          </p:cNvSpPr>
          <p:nvPr>
            <p:ph type="title"/>
          </p:nvPr>
        </p:nvSpPr>
        <p:spPr/>
        <p:txBody>
          <a:bodyPr/>
          <a:lstStyle/>
          <a:p>
            <a:r>
              <a:rPr lang="en-US" dirty="0"/>
              <a:t>Investment Leakage</a:t>
            </a:r>
          </a:p>
        </p:txBody>
      </p:sp>
      <p:sp>
        <p:nvSpPr>
          <p:cNvPr id="3" name="Content Placeholder 2">
            <a:extLst>
              <a:ext uri="{FF2B5EF4-FFF2-40B4-BE49-F238E27FC236}">
                <a16:creationId xmlns:a16="http://schemas.microsoft.com/office/drawing/2014/main" id="{5590D8A3-1F3B-00BC-1552-2FA782721B20}"/>
              </a:ext>
            </a:extLst>
          </p:cNvPr>
          <p:cNvSpPr>
            <a:spLocks noGrp="1"/>
          </p:cNvSpPr>
          <p:nvPr>
            <p:ph idx="1"/>
          </p:nvPr>
        </p:nvSpPr>
        <p:spPr/>
        <p:txBody>
          <a:bodyPr/>
          <a:lstStyle/>
          <a:p>
            <a:r>
              <a:rPr lang="en-US" dirty="0"/>
              <a:t>Losses of production capacity entail long-term economic losses and carbon leakage</a:t>
            </a:r>
          </a:p>
          <a:p>
            <a:r>
              <a:rPr lang="en-US" dirty="0"/>
              <a:t>Allows policymakers to anticipate future rather than current domestic production activity</a:t>
            </a:r>
          </a:p>
          <a:p>
            <a:r>
              <a:rPr lang="en-US" dirty="0"/>
              <a:t>Few studies find statistically significant results on investment leakage</a:t>
            </a:r>
          </a:p>
          <a:p>
            <a:r>
              <a:rPr lang="en-US" dirty="0"/>
              <a:t>Investment leakage limited to specific sectors</a:t>
            </a:r>
          </a:p>
        </p:txBody>
      </p:sp>
    </p:spTree>
    <p:extLst>
      <p:ext uri="{BB962C8B-B14F-4D97-AF65-F5344CB8AC3E}">
        <p14:creationId xmlns:p14="http://schemas.microsoft.com/office/powerpoint/2010/main" val="21389214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374B-43EA-8D64-F0F8-A805D616626E}"/>
              </a:ext>
            </a:extLst>
          </p:cNvPr>
          <p:cNvSpPr>
            <a:spLocks noGrp="1"/>
          </p:cNvSpPr>
          <p:nvPr>
            <p:ph type="title"/>
          </p:nvPr>
        </p:nvSpPr>
        <p:spPr/>
        <p:txBody>
          <a:bodyPr/>
          <a:lstStyle/>
          <a:p>
            <a:r>
              <a:rPr lang="en-US" dirty="0"/>
              <a:t>Limitation of the </a:t>
            </a:r>
            <a:r>
              <a:rPr lang="en-US" dirty="0" err="1"/>
              <a:t>DiD</a:t>
            </a:r>
            <a:r>
              <a:rPr lang="en-US" dirty="0"/>
              <a:t> Approach</a:t>
            </a:r>
          </a:p>
        </p:txBody>
      </p:sp>
      <p:sp>
        <p:nvSpPr>
          <p:cNvPr id="3" name="Content Placeholder 2">
            <a:extLst>
              <a:ext uri="{FF2B5EF4-FFF2-40B4-BE49-F238E27FC236}">
                <a16:creationId xmlns:a16="http://schemas.microsoft.com/office/drawing/2014/main" id="{DEAC6E5F-29FC-28C5-134C-37D0550FD46B}"/>
              </a:ext>
            </a:extLst>
          </p:cNvPr>
          <p:cNvSpPr>
            <a:spLocks noGrp="1"/>
          </p:cNvSpPr>
          <p:nvPr>
            <p:ph idx="1"/>
          </p:nvPr>
        </p:nvSpPr>
        <p:spPr/>
        <p:txBody>
          <a:bodyPr/>
          <a:lstStyle/>
          <a:p>
            <a:r>
              <a:rPr lang="en-US" dirty="0"/>
              <a:t>The </a:t>
            </a:r>
            <a:r>
              <a:rPr lang="en-US" dirty="0" err="1"/>
              <a:t>DiD</a:t>
            </a:r>
            <a:r>
              <a:rPr lang="en-US" dirty="0"/>
              <a:t> approach has become the most popular in this literature</a:t>
            </a:r>
          </a:p>
          <a:p>
            <a:r>
              <a:rPr lang="en-US" dirty="0"/>
              <a:t>It requires sample units with both pre-treatment and post-treatment observations</a:t>
            </a:r>
          </a:p>
          <a:p>
            <a:r>
              <a:rPr lang="en-US" dirty="0"/>
              <a:t>Only surviving firms are considered, new and closed firms are ignored</a:t>
            </a:r>
          </a:p>
          <a:p>
            <a:r>
              <a:rPr lang="en-US" dirty="0"/>
              <a:t>This restriction on the sample opens the possibility of estimation biases</a:t>
            </a:r>
          </a:p>
        </p:txBody>
      </p:sp>
    </p:spTree>
    <p:extLst>
      <p:ext uri="{BB962C8B-B14F-4D97-AF65-F5344CB8AC3E}">
        <p14:creationId xmlns:p14="http://schemas.microsoft.com/office/powerpoint/2010/main" val="4286696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75F9-D3C7-5579-7DF2-77E40B9319F1}"/>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C26ADF9E-F2D5-BD84-1EB0-237A32CF5035}"/>
              </a:ext>
            </a:extLst>
          </p:cNvPr>
          <p:cNvSpPr>
            <a:spLocks noGrp="1"/>
          </p:cNvSpPr>
          <p:nvPr>
            <p:ph idx="1"/>
          </p:nvPr>
        </p:nvSpPr>
        <p:spPr/>
        <p:txBody>
          <a:bodyPr>
            <a:normAutofit fontScale="92500" lnSpcReduction="10000"/>
          </a:bodyPr>
          <a:lstStyle/>
          <a:p>
            <a:r>
              <a:rPr lang="en-US" dirty="0"/>
              <a:t>Existing econometric literature suggests no widespread negative (or positive) effects of EU ETS on competitiveness of regulated firms or significant carbon leakage, but there are knowledge gaps.</a:t>
            </a:r>
          </a:p>
          <a:p>
            <a:r>
              <a:rPr lang="en-US" dirty="0"/>
              <a:t>Evidence mainly refers to Phases I and II with limited sector-specific estimates and little exploration of long-term effects on the economy.</a:t>
            </a:r>
          </a:p>
          <a:p>
            <a:r>
              <a:rPr lang="en-US" dirty="0"/>
              <a:t>Future research could reduce knowledge gaps through access to suitable micro-level data, sector-specific analyses, and a focus on long-term effects.</a:t>
            </a:r>
          </a:p>
          <a:p>
            <a:r>
              <a:rPr lang="en-US" dirty="0"/>
              <a:t>Combining environmental and economic outcomes and technological change in analyses could provide valuable insights, but data requirements are high. Prudent reduction of free allocation in Phase IV with enhanced support to low-carbon innovation is recommended.</a:t>
            </a:r>
          </a:p>
        </p:txBody>
      </p:sp>
    </p:spTree>
    <p:extLst>
      <p:ext uri="{BB962C8B-B14F-4D97-AF65-F5344CB8AC3E}">
        <p14:creationId xmlns:p14="http://schemas.microsoft.com/office/powerpoint/2010/main" val="16991282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B5E2-CF85-B41B-BDB6-6309D7B3507F}"/>
              </a:ext>
            </a:extLst>
          </p:cNvPr>
          <p:cNvSpPr>
            <a:spLocks noGrp="1"/>
          </p:cNvSpPr>
          <p:nvPr>
            <p:ph type="title"/>
          </p:nvPr>
        </p:nvSpPr>
        <p:spPr/>
        <p:txBody>
          <a:bodyPr/>
          <a:lstStyle/>
          <a:p>
            <a:r>
              <a:rPr lang="en-US" dirty="0"/>
              <a:t>How carbon markets work?</a:t>
            </a:r>
          </a:p>
        </p:txBody>
      </p:sp>
      <p:sp>
        <p:nvSpPr>
          <p:cNvPr id="3" name="Content Placeholder 2">
            <a:extLst>
              <a:ext uri="{FF2B5EF4-FFF2-40B4-BE49-F238E27FC236}">
                <a16:creationId xmlns:a16="http://schemas.microsoft.com/office/drawing/2014/main" id="{13015259-EA63-3479-CE42-7EADCDE09E11}"/>
              </a:ext>
            </a:extLst>
          </p:cNvPr>
          <p:cNvSpPr>
            <a:spLocks noGrp="1"/>
          </p:cNvSpPr>
          <p:nvPr>
            <p:ph idx="1"/>
          </p:nvPr>
        </p:nvSpPr>
        <p:spPr/>
        <p:txBody>
          <a:bodyPr/>
          <a:lstStyle/>
          <a:p>
            <a:r>
              <a:rPr lang="en-US" dirty="0">
                <a:hlinkClick r:id="rId2"/>
              </a:rPr>
              <a:t>https://www.youtube.com/watch?v=m5ych9oDtk0</a:t>
            </a:r>
            <a:r>
              <a:rPr lang="en-US" dirty="0"/>
              <a:t> </a:t>
            </a:r>
          </a:p>
        </p:txBody>
      </p:sp>
    </p:spTree>
    <p:extLst>
      <p:ext uri="{BB962C8B-B14F-4D97-AF65-F5344CB8AC3E}">
        <p14:creationId xmlns:p14="http://schemas.microsoft.com/office/powerpoint/2010/main" val="15543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0D93A-28E1-2970-B28B-E2581450597C}"/>
              </a:ext>
            </a:extLst>
          </p:cNvPr>
          <p:cNvSpPr>
            <a:spLocks noGrp="1"/>
          </p:cNvSpPr>
          <p:nvPr>
            <p:ph type="ctrTitle"/>
          </p:nvPr>
        </p:nvSpPr>
        <p:spPr/>
        <p:txBody>
          <a:bodyPr/>
          <a:lstStyle/>
          <a:p>
            <a:r>
              <a:rPr lang="en-US" dirty="0"/>
              <a:t>Thank you! Questions?</a:t>
            </a:r>
          </a:p>
        </p:txBody>
      </p:sp>
      <p:sp>
        <p:nvSpPr>
          <p:cNvPr id="5" name="Subtitle 4">
            <a:extLst>
              <a:ext uri="{FF2B5EF4-FFF2-40B4-BE49-F238E27FC236}">
                <a16:creationId xmlns:a16="http://schemas.microsoft.com/office/drawing/2014/main" id="{7840D692-6DFC-B0DB-75FE-6088AF82AE2E}"/>
              </a:ext>
            </a:extLst>
          </p:cNvPr>
          <p:cNvSpPr>
            <a:spLocks noGrp="1"/>
          </p:cNvSpPr>
          <p:nvPr>
            <p:ph type="subTitle" idx="1"/>
          </p:nvPr>
        </p:nvSpPr>
        <p:spPr/>
        <p:txBody>
          <a:bodyPr/>
          <a:lstStyle/>
          <a:p>
            <a:r>
              <a:rPr lang="en-US" dirty="0">
                <a:hlinkClick r:id="rId3"/>
              </a:rPr>
              <a:t>r.sabyrbekov@osce-academy.net</a:t>
            </a:r>
            <a:r>
              <a:rPr lang="en-US" dirty="0"/>
              <a:t> </a:t>
            </a:r>
          </a:p>
        </p:txBody>
      </p:sp>
    </p:spTree>
    <p:extLst>
      <p:ext uri="{BB962C8B-B14F-4D97-AF65-F5344CB8AC3E}">
        <p14:creationId xmlns:p14="http://schemas.microsoft.com/office/powerpoint/2010/main" val="21573124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6EE63-1085-59D7-A7E9-424B1D0A08FD}"/>
              </a:ext>
            </a:extLst>
          </p:cNvPr>
          <p:cNvSpPr>
            <a:spLocks noGrp="1"/>
          </p:cNvSpPr>
          <p:nvPr>
            <p:ph type="title"/>
          </p:nvPr>
        </p:nvSpPr>
        <p:spPr>
          <a:xfrm>
            <a:off x="7035529" y="235739"/>
            <a:ext cx="4391024" cy="1323439"/>
          </a:xfrm>
        </p:spPr>
        <p:txBody>
          <a:bodyPr anchor="t">
            <a:normAutofit/>
          </a:bodyPr>
          <a:lstStyle/>
          <a:p>
            <a:r>
              <a:rPr lang="en-US" sz="4000" dirty="0">
                <a:solidFill>
                  <a:schemeClr val="bg1"/>
                </a:solidFill>
              </a:rPr>
              <a:t>Background</a:t>
            </a:r>
          </a:p>
        </p:txBody>
      </p:sp>
      <p:pic>
        <p:nvPicPr>
          <p:cNvPr id="5" name="Picture 4" descr="Thermal power station">
            <a:extLst>
              <a:ext uri="{FF2B5EF4-FFF2-40B4-BE49-F238E27FC236}">
                <a16:creationId xmlns:a16="http://schemas.microsoft.com/office/drawing/2014/main" id="{741DB448-E6DF-D8AC-DA6C-CEED51EF99EE}"/>
              </a:ext>
            </a:extLst>
          </p:cNvPr>
          <p:cNvPicPr>
            <a:picLocks noChangeAspect="1"/>
          </p:cNvPicPr>
          <p:nvPr/>
        </p:nvPicPr>
        <p:blipFill rotWithShape="1">
          <a:blip r:embed="rId2"/>
          <a:srcRect l="9795" r="22543"/>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02E5A44-1047-0C3A-5162-B2376089B071}"/>
              </a:ext>
            </a:extLst>
          </p:cNvPr>
          <p:cNvSpPr>
            <a:spLocks noGrp="1"/>
          </p:cNvSpPr>
          <p:nvPr>
            <p:ph idx="1"/>
          </p:nvPr>
        </p:nvSpPr>
        <p:spPr>
          <a:xfrm>
            <a:off x="6981826" y="1415845"/>
            <a:ext cx="4391024" cy="4412555"/>
          </a:xfrm>
        </p:spPr>
        <p:txBody>
          <a:bodyPr>
            <a:normAutofit/>
          </a:bodyPr>
          <a:lstStyle/>
          <a:p>
            <a:r>
              <a:rPr lang="en-US" sz="2400" dirty="0">
                <a:solidFill>
                  <a:schemeClr val="bg1">
                    <a:alpha val="80000"/>
                  </a:schemeClr>
                </a:solidFill>
              </a:rPr>
              <a:t>The EU ETS was established in response to the Kyoto Protocol and the EU's commitment to reduce greenhouse gas emissions.</a:t>
            </a:r>
          </a:p>
          <a:p>
            <a:r>
              <a:rPr lang="en-US" sz="2400" dirty="0">
                <a:solidFill>
                  <a:schemeClr val="bg1">
                    <a:alpha val="80000"/>
                  </a:schemeClr>
                </a:solidFill>
              </a:rPr>
              <a:t>The EU ETS covers approximately 45% of the EU's greenhouse gas emissions and includes more than 11,000 installations in various sectors, such as power generation, refining, and manufacturing</a:t>
            </a:r>
            <a:r>
              <a:rPr lang="en-US" sz="1900" dirty="0">
                <a:solidFill>
                  <a:schemeClr val="bg1">
                    <a:alpha val="80000"/>
                  </a:schemeClr>
                </a:solidFill>
              </a:rPr>
              <a:t>.</a:t>
            </a:r>
          </a:p>
        </p:txBody>
      </p:sp>
    </p:spTree>
    <p:extLst>
      <p:ext uri="{BB962C8B-B14F-4D97-AF65-F5344CB8AC3E}">
        <p14:creationId xmlns:p14="http://schemas.microsoft.com/office/powerpoint/2010/main" val="12380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7D7DB-DE9E-E35C-881B-EA02BC6FD66E}"/>
              </a:ext>
            </a:extLst>
          </p:cNvPr>
          <p:cNvSpPr>
            <a:spLocks noGrp="1"/>
          </p:cNvSpPr>
          <p:nvPr>
            <p:ph type="title"/>
          </p:nvPr>
        </p:nvSpPr>
        <p:spPr>
          <a:xfrm>
            <a:off x="1270819" y="387467"/>
            <a:ext cx="8740774" cy="1323439"/>
          </a:xfrm>
        </p:spPr>
        <p:txBody>
          <a:bodyPr anchor="t">
            <a:normAutofit/>
          </a:bodyPr>
          <a:lstStyle/>
          <a:p>
            <a:r>
              <a:rPr lang="en-US" sz="4000" dirty="0"/>
              <a:t>Allocation of allowances</a:t>
            </a:r>
          </a:p>
        </p:txBody>
      </p:sp>
      <p:sp>
        <p:nvSpPr>
          <p:cNvPr id="3" name="Content Placeholder 2">
            <a:extLst>
              <a:ext uri="{FF2B5EF4-FFF2-40B4-BE49-F238E27FC236}">
                <a16:creationId xmlns:a16="http://schemas.microsoft.com/office/drawing/2014/main" id="{FD71B625-915F-24AE-B180-4AB0B6D7F20B}"/>
              </a:ext>
            </a:extLst>
          </p:cNvPr>
          <p:cNvSpPr>
            <a:spLocks noGrp="1"/>
          </p:cNvSpPr>
          <p:nvPr>
            <p:ph idx="1"/>
          </p:nvPr>
        </p:nvSpPr>
        <p:spPr>
          <a:xfrm>
            <a:off x="838199" y="1868129"/>
            <a:ext cx="9878962" cy="3589331"/>
          </a:xfrm>
        </p:spPr>
        <p:txBody>
          <a:bodyPr>
            <a:normAutofit/>
          </a:bodyPr>
          <a:lstStyle/>
          <a:p>
            <a:r>
              <a:rPr lang="en-US" dirty="0">
                <a:solidFill>
                  <a:schemeClr val="tx1">
                    <a:alpha val="80000"/>
                  </a:schemeClr>
                </a:solidFill>
              </a:rPr>
              <a:t>Allowances are allocated to participating installations based on various criteria, such as historical emissions and industry benchmarks.</a:t>
            </a:r>
          </a:p>
          <a:p>
            <a:r>
              <a:rPr lang="en-US" dirty="0">
                <a:solidFill>
                  <a:schemeClr val="tx1">
                    <a:alpha val="80000"/>
                  </a:schemeClr>
                </a:solidFill>
              </a:rPr>
              <a:t>The initial allocation of allowances was based on grandfathering, which led to an oversupply of allowances and a low carbon price.</a:t>
            </a:r>
          </a:p>
          <a:p>
            <a:r>
              <a:rPr lang="en-US" dirty="0">
                <a:solidFill>
                  <a:schemeClr val="tx1">
                    <a:alpha val="80000"/>
                  </a:schemeClr>
                </a:solidFill>
              </a:rPr>
              <a:t>The EU introduced several measures to address the oversupply of allowances, such as backloading and the Market Stability Reserve.</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70415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DB6BB-3466-3E1A-1287-17B9C107578E}"/>
              </a:ext>
            </a:extLst>
          </p:cNvPr>
          <p:cNvSpPr>
            <a:spLocks noGrp="1"/>
          </p:cNvSpPr>
          <p:nvPr>
            <p:ph type="title"/>
          </p:nvPr>
        </p:nvSpPr>
        <p:spPr>
          <a:xfrm>
            <a:off x="966018" y="483852"/>
            <a:ext cx="8740774" cy="1323439"/>
          </a:xfrm>
        </p:spPr>
        <p:txBody>
          <a:bodyPr anchor="t">
            <a:normAutofit/>
          </a:bodyPr>
          <a:lstStyle/>
          <a:p>
            <a:r>
              <a:rPr lang="en-US" sz="4000" dirty="0"/>
              <a:t>Monitoring and reporting</a:t>
            </a:r>
          </a:p>
        </p:txBody>
      </p:sp>
      <p:sp>
        <p:nvSpPr>
          <p:cNvPr id="3" name="Content Placeholder 2">
            <a:extLst>
              <a:ext uri="{FF2B5EF4-FFF2-40B4-BE49-F238E27FC236}">
                <a16:creationId xmlns:a16="http://schemas.microsoft.com/office/drawing/2014/main" id="{6863DC8B-CCB7-B916-FF78-AD2F6B120F08}"/>
              </a:ext>
            </a:extLst>
          </p:cNvPr>
          <p:cNvSpPr>
            <a:spLocks noGrp="1"/>
          </p:cNvSpPr>
          <p:nvPr>
            <p:ph idx="1"/>
          </p:nvPr>
        </p:nvSpPr>
        <p:spPr>
          <a:xfrm>
            <a:off x="857396" y="2160231"/>
            <a:ext cx="10852823" cy="2454300"/>
          </a:xfrm>
        </p:spPr>
        <p:txBody>
          <a:bodyPr>
            <a:noAutofit/>
          </a:bodyPr>
          <a:lstStyle/>
          <a:p>
            <a:r>
              <a:rPr lang="en-US" sz="3200" dirty="0">
                <a:solidFill>
                  <a:schemeClr val="tx1">
                    <a:alpha val="80000"/>
                  </a:schemeClr>
                </a:solidFill>
              </a:rPr>
              <a:t>Participating installations are required to monitor and report their emissions to national authorities.</a:t>
            </a:r>
          </a:p>
          <a:p>
            <a:r>
              <a:rPr lang="en-US" sz="3200" dirty="0">
                <a:solidFill>
                  <a:schemeClr val="tx1">
                    <a:alpha val="80000"/>
                  </a:schemeClr>
                </a:solidFill>
              </a:rPr>
              <a:t>The EU has established a central registry to track the issuance, transfer, and surrender of allowances.</a:t>
            </a:r>
          </a:p>
          <a:p>
            <a:r>
              <a:rPr lang="en-US" sz="3200" dirty="0">
                <a:solidFill>
                  <a:schemeClr val="tx1">
                    <a:alpha val="80000"/>
                  </a:schemeClr>
                </a:solidFill>
              </a:rPr>
              <a:t>The monitoring and reporting requirements have been gradually strengthened over time to ensure the accuracy and reliability of the emissions data.</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26935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2D76E-A741-DA78-DDA9-F43A5D2CEBEF}"/>
              </a:ext>
            </a:extLst>
          </p:cNvPr>
          <p:cNvSpPr>
            <a:spLocks noGrp="1"/>
          </p:cNvSpPr>
          <p:nvPr>
            <p:ph type="title"/>
          </p:nvPr>
        </p:nvSpPr>
        <p:spPr>
          <a:xfrm>
            <a:off x="1201993" y="444410"/>
            <a:ext cx="8740774" cy="1323439"/>
          </a:xfrm>
        </p:spPr>
        <p:txBody>
          <a:bodyPr anchor="t">
            <a:normAutofit/>
          </a:bodyPr>
          <a:lstStyle/>
          <a:p>
            <a:r>
              <a:rPr lang="en-US" sz="4000" dirty="0"/>
              <a:t> Compliance and enforcement</a:t>
            </a:r>
          </a:p>
        </p:txBody>
      </p:sp>
      <p:sp>
        <p:nvSpPr>
          <p:cNvPr id="3" name="Content Placeholder 2">
            <a:extLst>
              <a:ext uri="{FF2B5EF4-FFF2-40B4-BE49-F238E27FC236}">
                <a16:creationId xmlns:a16="http://schemas.microsoft.com/office/drawing/2014/main" id="{C8C7ED47-1D9F-283D-BE9B-DC3D7ACA59BE}"/>
              </a:ext>
            </a:extLst>
          </p:cNvPr>
          <p:cNvSpPr>
            <a:spLocks noGrp="1"/>
          </p:cNvSpPr>
          <p:nvPr>
            <p:ph idx="1"/>
          </p:nvPr>
        </p:nvSpPr>
        <p:spPr>
          <a:xfrm>
            <a:off x="838199" y="2212258"/>
            <a:ext cx="9849466" cy="3245202"/>
          </a:xfrm>
        </p:spPr>
        <p:txBody>
          <a:bodyPr>
            <a:normAutofit/>
          </a:bodyPr>
          <a:lstStyle/>
          <a:p>
            <a:r>
              <a:rPr lang="en-US" sz="2400" dirty="0">
                <a:solidFill>
                  <a:schemeClr val="tx1">
                    <a:alpha val="80000"/>
                  </a:schemeClr>
                </a:solidFill>
              </a:rPr>
              <a:t>Participating installations are required to surrender a sufficient number of allowances to cover their emissions.</a:t>
            </a:r>
          </a:p>
          <a:p>
            <a:r>
              <a:rPr lang="en-US" sz="2400" dirty="0">
                <a:solidFill>
                  <a:schemeClr val="tx1">
                    <a:alpha val="80000"/>
                  </a:schemeClr>
                </a:solidFill>
              </a:rPr>
              <a:t>Non-compliance can result in fines or other penalties, and repeated non-compliance can lead to the revocation of a company's operating license.</a:t>
            </a:r>
          </a:p>
          <a:p>
            <a:r>
              <a:rPr lang="en-US" sz="2400" dirty="0">
                <a:solidFill>
                  <a:schemeClr val="tx1">
                    <a:alpha val="80000"/>
                  </a:schemeClr>
                </a:solidFill>
              </a:rPr>
              <a:t>The EU has established a range of enforcement mechanisms to ensure the integrity of the EU ETS, such as audits, inspections, and investigations.</a:t>
            </a:r>
          </a:p>
        </p:txBody>
      </p:sp>
      <p:grpSp>
        <p:nvGrpSpPr>
          <p:cNvPr id="16"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79519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DEE9B-E712-B8DE-EE11-DB0D9791B264}"/>
              </a:ext>
            </a:extLst>
          </p:cNvPr>
          <p:cNvSpPr>
            <a:spLocks noGrp="1"/>
          </p:cNvSpPr>
          <p:nvPr>
            <p:ph type="title"/>
          </p:nvPr>
        </p:nvSpPr>
        <p:spPr>
          <a:xfrm>
            <a:off x="857397" y="338305"/>
            <a:ext cx="8740774" cy="1323439"/>
          </a:xfrm>
        </p:spPr>
        <p:txBody>
          <a:bodyPr anchor="t">
            <a:normAutofit/>
          </a:bodyPr>
          <a:lstStyle/>
          <a:p>
            <a:r>
              <a:rPr lang="en-US" sz="4000" dirty="0"/>
              <a:t>International linkages</a:t>
            </a:r>
          </a:p>
        </p:txBody>
      </p:sp>
      <p:sp>
        <p:nvSpPr>
          <p:cNvPr id="3" name="Content Placeholder 2">
            <a:extLst>
              <a:ext uri="{FF2B5EF4-FFF2-40B4-BE49-F238E27FC236}">
                <a16:creationId xmlns:a16="http://schemas.microsoft.com/office/drawing/2014/main" id="{B5169AC1-3442-7E84-0BFE-32EE2FD2270A}"/>
              </a:ext>
            </a:extLst>
          </p:cNvPr>
          <p:cNvSpPr>
            <a:spLocks noGrp="1"/>
          </p:cNvSpPr>
          <p:nvPr>
            <p:ph idx="1"/>
          </p:nvPr>
        </p:nvSpPr>
        <p:spPr>
          <a:xfrm>
            <a:off x="838199" y="1366684"/>
            <a:ext cx="9475840" cy="4090776"/>
          </a:xfrm>
        </p:spPr>
        <p:txBody>
          <a:bodyPr>
            <a:noAutofit/>
          </a:bodyPr>
          <a:lstStyle/>
          <a:p>
            <a:r>
              <a:rPr lang="en-US" dirty="0">
                <a:solidFill>
                  <a:schemeClr val="tx1">
                    <a:alpha val="80000"/>
                  </a:schemeClr>
                </a:solidFill>
              </a:rPr>
              <a:t>The EU ETS allows for the use of international credits to meet compliance obligations.</a:t>
            </a:r>
          </a:p>
          <a:p>
            <a:r>
              <a:rPr lang="en-US" dirty="0">
                <a:solidFill>
                  <a:schemeClr val="tx1">
                    <a:alpha val="80000"/>
                  </a:schemeClr>
                </a:solidFill>
              </a:rPr>
              <a:t>The EU has also established linkages with other emissions trading systems, such as the Swiss Emissions Trading System and the California Cap-and-Trade Program.</a:t>
            </a:r>
          </a:p>
          <a:p>
            <a:r>
              <a:rPr lang="en-US" dirty="0">
                <a:solidFill>
                  <a:schemeClr val="tx1">
                    <a:alpha val="80000"/>
                  </a:schemeClr>
                </a:solidFill>
              </a:rPr>
              <a:t>The EU has been actively involved in international efforts to promote emissions trading as a key policy tool for addressing climate change.</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556196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4BE9B-8BA8-7C4F-160B-F1BD74BDD175}"/>
              </a:ext>
            </a:extLst>
          </p:cNvPr>
          <p:cNvSpPr>
            <a:spLocks noGrp="1"/>
          </p:cNvSpPr>
          <p:nvPr>
            <p:ph type="title"/>
          </p:nvPr>
        </p:nvSpPr>
        <p:spPr>
          <a:xfrm>
            <a:off x="966019" y="367802"/>
            <a:ext cx="8740774" cy="1323439"/>
          </a:xfrm>
        </p:spPr>
        <p:txBody>
          <a:bodyPr anchor="t">
            <a:normAutofit/>
          </a:bodyPr>
          <a:lstStyle/>
          <a:p>
            <a:r>
              <a:rPr lang="en-US" sz="4000"/>
              <a:t> Impacts and outcomes</a:t>
            </a:r>
          </a:p>
        </p:txBody>
      </p:sp>
      <p:sp>
        <p:nvSpPr>
          <p:cNvPr id="3" name="Content Placeholder 2">
            <a:extLst>
              <a:ext uri="{FF2B5EF4-FFF2-40B4-BE49-F238E27FC236}">
                <a16:creationId xmlns:a16="http://schemas.microsoft.com/office/drawing/2014/main" id="{8A9FA57A-C5EB-8A5B-5684-CBEFEE1B9779}"/>
              </a:ext>
            </a:extLst>
          </p:cNvPr>
          <p:cNvSpPr>
            <a:spLocks noGrp="1"/>
          </p:cNvSpPr>
          <p:nvPr>
            <p:ph idx="1"/>
          </p:nvPr>
        </p:nvSpPr>
        <p:spPr>
          <a:xfrm>
            <a:off x="838199" y="1514168"/>
            <a:ext cx="9839633" cy="3943292"/>
          </a:xfrm>
        </p:spPr>
        <p:txBody>
          <a:bodyPr>
            <a:noAutofit/>
          </a:bodyPr>
          <a:lstStyle/>
          <a:p>
            <a:r>
              <a:rPr lang="en-US" dirty="0">
                <a:solidFill>
                  <a:schemeClr val="tx1">
                    <a:alpha val="80000"/>
                  </a:schemeClr>
                </a:solidFill>
              </a:rPr>
              <a:t>The EU ETS has contributed to a significant reduction in greenhouse gas emissions in the covered sectors.</a:t>
            </a:r>
          </a:p>
          <a:p>
            <a:r>
              <a:rPr lang="en-US" dirty="0">
                <a:solidFill>
                  <a:schemeClr val="tx1">
                    <a:alpha val="80000"/>
                  </a:schemeClr>
                </a:solidFill>
              </a:rPr>
              <a:t>The EU ETS has also helped to drive innovation and investment in low-carbon technologies and practices.</a:t>
            </a:r>
          </a:p>
          <a:p>
            <a:r>
              <a:rPr lang="en-US" dirty="0">
                <a:solidFill>
                  <a:schemeClr val="tx1">
                    <a:alpha val="80000"/>
                  </a:schemeClr>
                </a:solidFill>
              </a:rPr>
              <a:t>The EU ETS has had some challenges and criticisms, such as the initial oversupply of allowances and concerns about competitiveness, but the EU has responded to these challenges through policy adjustments and reforms.</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6638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159</TotalTime>
  <Words>2425</Words>
  <Application>Microsoft Office PowerPoint</Application>
  <PresentationFormat>Widescreen</PresentationFormat>
  <Paragraphs>144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Instruments: Emission Trading Scheme</vt:lpstr>
      <vt:lpstr>What is Carbon trading?</vt:lpstr>
      <vt:lpstr> Introduction</vt:lpstr>
      <vt:lpstr>Background</vt:lpstr>
      <vt:lpstr>Allocation of allowances</vt:lpstr>
      <vt:lpstr>Monitoring and reporting</vt:lpstr>
      <vt:lpstr> Compliance and enforcement</vt:lpstr>
      <vt:lpstr>International linkages</vt:lpstr>
      <vt:lpstr> Impacts and outcomes</vt:lpstr>
      <vt:lpstr>PowerPoint Presentation</vt:lpstr>
      <vt:lpstr>Price dynamics and carbon leakage</vt:lpstr>
      <vt:lpstr>PowerPoint Presentation</vt:lpstr>
      <vt:lpstr>Lessons learned</vt:lpstr>
      <vt:lpstr>Conclusion</vt:lpstr>
      <vt:lpstr>Teixidó, J., Verde, S. F., &amp; Nicolli, F. (2019). The impact of the EU Emissions Trading System on low-carbon technological change: The empirical evidence. Ecological Economics, 164, 106347. doi:10.1016/j.ecolecon.2019.06.002  10.1016/j.ecolecon.2019.06.002</vt:lpstr>
      <vt:lpstr>Introduction</vt:lpstr>
      <vt:lpstr>PowerPoint Presentation</vt:lpstr>
      <vt:lpstr>PowerPoint Presentation</vt:lpstr>
      <vt:lpstr>Theoretical Background</vt:lpstr>
      <vt:lpstr>Key Properties of an ETS</vt:lpstr>
      <vt:lpstr>Predictability of an ETS</vt:lpstr>
      <vt:lpstr> Free Allocation and Technological Change</vt:lpstr>
      <vt:lpstr>Econometric literature - Effects on low-carbon technological change</vt:lpstr>
      <vt:lpstr>Evidence</vt:lpstr>
      <vt:lpstr>THE IMPACT OF THE EU EMISSIONS TRADING SYSTEM ON COMPETITIVENESS AND CARBON LEAKAGE: THE ECONOMETRIC EVIDENCE. Journal of Economic Surveys. doi:10.1111/joes.12356 </vt:lpstr>
      <vt:lpstr>Introduction</vt:lpstr>
      <vt:lpstr>Carbon leakage</vt:lpstr>
      <vt:lpstr>Does ETS hurts EU competitiveness?</vt:lpstr>
      <vt:lpstr>Different Types of Effects</vt:lpstr>
      <vt:lpstr>Approaches</vt:lpstr>
      <vt:lpstr>Different Approaches and Data</vt:lpstr>
      <vt:lpstr>Results:  Existing Evidence on the EU ETS</vt:lpstr>
      <vt:lpstr>Investment Leakage</vt:lpstr>
      <vt:lpstr>Limitation of the DiD Approach</vt:lpstr>
      <vt:lpstr>Conclusion </vt:lpstr>
      <vt:lpstr>How carbon markets work?</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Instruments: Emission Trading Scheme</dc:title>
  <dc:creator>Rahat Sabyrbekov</dc:creator>
  <cp:lastModifiedBy>Rahat Sabyrbekov</cp:lastModifiedBy>
  <cp:revision>8</cp:revision>
  <dcterms:created xsi:type="dcterms:W3CDTF">2023-05-02T10:35:15Z</dcterms:created>
  <dcterms:modified xsi:type="dcterms:W3CDTF">2023-05-02T13:14:50Z</dcterms:modified>
</cp:coreProperties>
</file>