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82" r:id="rId3"/>
    <p:sldId id="283" r:id="rId4"/>
    <p:sldId id="284" r:id="rId5"/>
    <p:sldId id="285" r:id="rId6"/>
    <p:sldId id="286" r:id="rId7"/>
    <p:sldId id="287" r:id="rId8"/>
    <p:sldId id="288" r:id="rId9"/>
    <p:sldId id="264" r:id="rId10"/>
    <p:sldId id="270" r:id="rId11"/>
    <p:sldId id="271" r:id="rId12"/>
    <p:sldId id="272" r:id="rId13"/>
    <p:sldId id="273" r:id="rId14"/>
    <p:sldId id="274" r:id="rId15"/>
    <p:sldId id="275" r:id="rId16"/>
    <p:sldId id="276" r:id="rId17"/>
    <p:sldId id="277" r:id="rId18"/>
    <p:sldId id="278" r:id="rId19"/>
    <p:sldId id="257" r:id="rId20"/>
    <p:sldId id="258" r:id="rId21"/>
    <p:sldId id="259" r:id="rId22"/>
    <p:sldId id="261" r:id="rId23"/>
    <p:sldId id="266" r:id="rId24"/>
    <p:sldId id="267" r:id="rId25"/>
    <p:sldId id="262" r:id="rId26"/>
    <p:sldId id="263" r:id="rId27"/>
    <p:sldId id="265" r:id="rId28"/>
    <p:sldId id="279" r:id="rId29"/>
    <p:sldId id="280" r:id="rId30"/>
    <p:sldId id="28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2946" autoAdjust="0"/>
  </p:normalViewPr>
  <p:slideViewPr>
    <p:cSldViewPr snapToGrid="0">
      <p:cViewPr varScale="1">
        <p:scale>
          <a:sx n="81" d="100"/>
          <a:sy n="81" d="100"/>
        </p:scale>
        <p:origin x="175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E46C4D-096B-4BCB-8C07-4038AEE47016}" type="datetimeFigureOut">
              <a:rPr lang="en-US" smtClean="0"/>
              <a:t>5/12/2023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776108-E56A-4B8E-B1E1-492CBD68E7B1}" type="slidenum">
              <a:rPr lang="en-US" smtClean="0"/>
              <a:t>‹#›</a:t>
            </a:fld>
            <a:endParaRPr lang="en-US"/>
          </a:p>
        </p:txBody>
      </p:sp>
    </p:spTree>
    <p:extLst>
      <p:ext uri="{BB962C8B-B14F-4D97-AF65-F5344CB8AC3E}">
        <p14:creationId xmlns:p14="http://schemas.microsoft.com/office/powerpoint/2010/main" val="3275484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333333"/>
                </a:solidFill>
                <a:effectLst/>
                <a:latin typeface="open_sansregular"/>
              </a:rPr>
              <a:t>The EU raised €325.8 billion from environmental taxes in 2021.</a:t>
            </a:r>
          </a:p>
          <a:p>
            <a:r>
              <a:rPr lang="en-US" b="1" i="0" dirty="0">
                <a:solidFill>
                  <a:srgbClr val="333333"/>
                </a:solidFill>
                <a:effectLst/>
                <a:latin typeface="open_sansregular"/>
              </a:rPr>
              <a:t>Energy taxes represented more than three-quarters of EU environmental tax revenue in 2021.</a:t>
            </a:r>
            <a:endParaRPr lang="en-US" dirty="0"/>
          </a:p>
        </p:txBody>
      </p:sp>
      <p:sp>
        <p:nvSpPr>
          <p:cNvPr id="4" name="Slide Number Placeholder 3"/>
          <p:cNvSpPr>
            <a:spLocks noGrp="1"/>
          </p:cNvSpPr>
          <p:nvPr>
            <p:ph type="sldNum" sz="quarter" idx="5"/>
          </p:nvPr>
        </p:nvSpPr>
        <p:spPr/>
        <p:txBody>
          <a:bodyPr/>
          <a:lstStyle/>
          <a:p>
            <a:fld id="{C4776108-E56A-4B8E-B1E1-492CBD68E7B1}" type="slidenum">
              <a:rPr lang="en-US" smtClean="0"/>
              <a:t>2</a:t>
            </a:fld>
            <a:endParaRPr lang="en-US"/>
          </a:p>
        </p:txBody>
      </p:sp>
    </p:spTree>
    <p:extLst>
      <p:ext uri="{BB962C8B-B14F-4D97-AF65-F5344CB8AC3E}">
        <p14:creationId xmlns:p14="http://schemas.microsoft.com/office/powerpoint/2010/main" val="60349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open_sansregular"/>
              </a:rPr>
              <a:t>n the EU, corporations paid 52 % of all energy tax revenue collected by governments in 2020. The contribution of households was around 4 pp lower (48 %).</a:t>
            </a:r>
          </a:p>
          <a:p>
            <a:pPr algn="l"/>
            <a:r>
              <a:rPr lang="en-US" b="0" i="0" dirty="0">
                <a:solidFill>
                  <a:srgbClr val="333333"/>
                </a:solidFill>
                <a:effectLst/>
                <a:latin typeface="open_sansregular"/>
              </a:rPr>
              <a:t>Among the EU Member States, Luxembourg stands out with the largest share of the energy tax revenue (53 %) collected from non-residents, largely due to non-resident purchases of petrol and diesel. In Malta, this share is also substantial (35 %).</a:t>
            </a:r>
          </a:p>
          <a:p>
            <a:pPr algn="l"/>
            <a:r>
              <a:rPr lang="en-US" b="0" i="0" dirty="0">
                <a:solidFill>
                  <a:srgbClr val="333333"/>
                </a:solidFill>
                <a:effectLst/>
                <a:latin typeface="open_sansregular"/>
              </a:rPr>
              <a:t>In 2020, households paid around 60 % or more of total energy taxes in Slovenia and Denmark (see Figure 12).</a:t>
            </a:r>
          </a:p>
          <a:p>
            <a:pPr algn="l"/>
            <a:r>
              <a:rPr lang="en-US" b="0" i="0" dirty="0">
                <a:solidFill>
                  <a:srgbClr val="333333"/>
                </a:solidFill>
                <a:effectLst/>
                <a:latin typeface="open_sansregular"/>
              </a:rPr>
              <a:t>The services sector (including transportation and trade) accounted for 26 % of the EU energy tax revenue, with Slovakia and Croatia recording shares of over 40 %. Outside the EU, in Türkiye, the service sector is paying circa 60 % of energy taxes.</a:t>
            </a:r>
          </a:p>
          <a:p>
            <a:pPr algn="l"/>
            <a:r>
              <a:rPr lang="en-US" b="0" i="0" dirty="0">
                <a:solidFill>
                  <a:srgbClr val="333333"/>
                </a:solidFill>
                <a:effectLst/>
                <a:latin typeface="open_sansregular"/>
              </a:rPr>
              <a:t>Manufacturing, construction, mining and utilities generated 23 % of the EU energy tax revenue.</a:t>
            </a:r>
          </a:p>
          <a:p>
            <a:endParaRPr lang="en-US" dirty="0"/>
          </a:p>
        </p:txBody>
      </p:sp>
      <p:sp>
        <p:nvSpPr>
          <p:cNvPr id="4" name="Slide Number Placeholder 3"/>
          <p:cNvSpPr>
            <a:spLocks noGrp="1"/>
          </p:cNvSpPr>
          <p:nvPr>
            <p:ph type="sldNum" sz="quarter" idx="5"/>
          </p:nvPr>
        </p:nvSpPr>
        <p:spPr/>
        <p:txBody>
          <a:bodyPr/>
          <a:lstStyle/>
          <a:p>
            <a:fld id="{C4776108-E56A-4B8E-B1E1-492CBD68E7B1}" type="slidenum">
              <a:rPr lang="en-US" smtClean="0"/>
              <a:t>7</a:t>
            </a:fld>
            <a:endParaRPr lang="en-US"/>
          </a:p>
        </p:txBody>
      </p:sp>
    </p:spTree>
    <p:extLst>
      <p:ext uri="{BB962C8B-B14F-4D97-AF65-F5344CB8AC3E}">
        <p14:creationId xmlns:p14="http://schemas.microsoft.com/office/powerpoint/2010/main" val="4057558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t1-gul-regular"/>
              </a:rPr>
              <a:t>of the most cost-effective instruments, owing to their profound global effect on agents’ decisions at a low cost (</a:t>
            </a:r>
            <a:r>
              <a:rPr lang="en-US" sz="1800" b="0" i="0" u="none" strike="noStrike" baseline="0" dirty="0" err="1">
                <a:solidFill>
                  <a:srgbClr val="0081AD"/>
                </a:solidFill>
                <a:latin typeface="t1-gul-regular"/>
              </a:rPr>
              <a:t>Baranzini</a:t>
            </a:r>
            <a:r>
              <a:rPr lang="en-US" sz="1800" b="0" i="0" u="none" strike="noStrike" baseline="0" dirty="0">
                <a:solidFill>
                  <a:srgbClr val="0081AD"/>
                </a:solidFill>
                <a:latin typeface="t1-gul-regular"/>
              </a:rPr>
              <a:t> et al.</a:t>
            </a:r>
            <a:r>
              <a:rPr lang="en-US" sz="1800" b="0" i="0" u="none" strike="noStrike" baseline="0" dirty="0">
                <a:solidFill>
                  <a:srgbClr val="000000"/>
                </a:solidFill>
                <a:latin typeface="t1-gul-regular"/>
              </a:rPr>
              <a:t>, </a:t>
            </a:r>
            <a:r>
              <a:rPr lang="en-US" sz="1800" b="0" i="0" u="none" strike="noStrike" baseline="0" dirty="0">
                <a:solidFill>
                  <a:srgbClr val="0081AD"/>
                </a:solidFill>
                <a:latin typeface="t1-gul-regular"/>
              </a:rPr>
              <a:t>2017</a:t>
            </a:r>
            <a:r>
              <a:rPr lang="en-US" sz="1800" b="0" i="0" u="none" strike="noStrike" baseline="0" dirty="0">
                <a:solidFill>
                  <a:srgbClr val="000000"/>
                </a:solidFill>
                <a:latin typeface="t1-gul-regular"/>
              </a:rPr>
              <a:t>). By implementing a tax on negative environmental externalities, governments stimulate a multitude of small</a:t>
            </a:r>
          </a:p>
          <a:p>
            <a:pPr algn="l"/>
            <a:r>
              <a:rPr lang="en-US" sz="1800" b="0" i="0" u="none" strike="noStrike" baseline="0" dirty="0">
                <a:solidFill>
                  <a:srgbClr val="000000"/>
                </a:solidFill>
                <a:latin typeface="t1-gul-regular"/>
              </a:rPr>
              <a:t>changes in the day-to-day decisions of different economic agents. The specific regulation of each one of these </a:t>
            </a:r>
            <a:r>
              <a:rPr lang="en-US" sz="1800" b="0" i="0" u="none" strike="noStrike" baseline="0" dirty="0" err="1">
                <a:solidFill>
                  <a:srgbClr val="000000"/>
                </a:solidFill>
                <a:latin typeface="t1-gul-regular"/>
              </a:rPr>
              <a:t>behavioural</a:t>
            </a:r>
            <a:r>
              <a:rPr lang="en-US" sz="1800" b="0" i="0" u="none" strike="noStrike" baseline="0" dirty="0">
                <a:solidFill>
                  <a:srgbClr val="000000"/>
                </a:solidFill>
                <a:latin typeface="t1-gul-regular"/>
              </a:rPr>
              <a:t> changes would otherwise be costly, difficult and ineffective in most cases.</a:t>
            </a:r>
          </a:p>
          <a:p>
            <a:pPr algn="l"/>
            <a:endParaRPr lang="en-US" sz="1800" b="0" i="0" u="none" strike="noStrike" baseline="0" dirty="0">
              <a:solidFill>
                <a:srgbClr val="000000"/>
              </a:solidFill>
              <a:latin typeface="t1-gul-regular"/>
            </a:endParaRPr>
          </a:p>
          <a:p>
            <a:pPr algn="l"/>
            <a:r>
              <a:rPr lang="en-US" sz="1800" b="0" i="0" u="none" strike="noStrike" baseline="0" dirty="0">
                <a:solidFill>
                  <a:srgbClr val="000000"/>
                </a:solidFill>
                <a:latin typeface="t1-gul-regular"/>
              </a:rPr>
              <a:t>Within the theoretical literature on environmental taxation,</a:t>
            </a:r>
            <a:r>
              <a:rPr lang="en-US" sz="1800" b="0" i="0" u="none" strike="noStrike" baseline="0" dirty="0">
                <a:solidFill>
                  <a:srgbClr val="0081AD"/>
                </a:solidFill>
                <a:latin typeface="t1-gul-regular"/>
              </a:rPr>
              <a:t>5 </a:t>
            </a:r>
            <a:r>
              <a:rPr lang="en-US" sz="1800" b="0" i="0" u="none" strike="noStrike" baseline="0" dirty="0">
                <a:solidFill>
                  <a:srgbClr val="000000"/>
                </a:solidFill>
                <a:latin typeface="t1-gul-regular"/>
              </a:rPr>
              <a:t>the double dividend hypothesis states that is possible to obtain economic and environmental benefits through the use of environmental taxes by simultaneously reducing other</a:t>
            </a:r>
          </a:p>
          <a:p>
            <a:pPr algn="l"/>
            <a:r>
              <a:rPr lang="en-US" sz="1800" b="0" i="0" u="none" strike="noStrike" baseline="0" dirty="0">
                <a:solidFill>
                  <a:srgbClr val="000000"/>
                </a:solidFill>
                <a:latin typeface="t1-gul-regular"/>
              </a:rPr>
              <a:t>pre-existing (distortionary) taxes in a revenue-neutral framework (</a:t>
            </a:r>
            <a:r>
              <a:rPr lang="en-US" sz="1800" b="0" i="0" u="none" strike="noStrike" baseline="0" dirty="0">
                <a:solidFill>
                  <a:srgbClr val="0081AD"/>
                </a:solidFill>
                <a:latin typeface="t1-gul-regular"/>
              </a:rPr>
              <a:t>Pearce</a:t>
            </a:r>
            <a:r>
              <a:rPr lang="en-US" sz="1800" b="0" i="0" u="none" strike="noStrike" baseline="0" dirty="0">
                <a:solidFill>
                  <a:srgbClr val="000000"/>
                </a:solidFill>
                <a:latin typeface="t1-gul-regular"/>
              </a:rPr>
              <a:t>, </a:t>
            </a:r>
            <a:r>
              <a:rPr lang="en-US" sz="1800" b="0" i="0" u="none" strike="noStrike" baseline="0" dirty="0">
                <a:solidFill>
                  <a:srgbClr val="0081AD"/>
                </a:solidFill>
                <a:latin typeface="t1-gul-regular"/>
              </a:rPr>
              <a:t>1991</a:t>
            </a:r>
            <a:r>
              <a:rPr lang="en-US" sz="1800" b="0" i="0" u="none" strike="noStrike" baseline="0" dirty="0">
                <a:solidFill>
                  <a:srgbClr val="000000"/>
                </a:solidFill>
                <a:latin typeface="t1-gul-regular"/>
              </a:rPr>
              <a:t>; </a:t>
            </a:r>
            <a:r>
              <a:rPr lang="en-US" sz="1800" b="0" i="0" u="none" strike="noStrike" baseline="0" dirty="0">
                <a:solidFill>
                  <a:srgbClr val="0081AD"/>
                </a:solidFill>
                <a:latin typeface="t1-gul-regular"/>
              </a:rPr>
              <a:t>Repetto et al.</a:t>
            </a:r>
            <a:r>
              <a:rPr lang="en-US" sz="1800" b="0" i="0" u="none" strike="noStrike" baseline="0" dirty="0">
                <a:solidFill>
                  <a:srgbClr val="000000"/>
                </a:solidFill>
                <a:latin typeface="t1-gul-regular"/>
              </a:rPr>
              <a:t>, </a:t>
            </a:r>
            <a:r>
              <a:rPr lang="en-US" sz="1800" b="0" i="0" u="none" strike="noStrike" baseline="0" dirty="0">
                <a:solidFill>
                  <a:srgbClr val="0081AD"/>
                </a:solidFill>
                <a:latin typeface="t1-gul-regular"/>
              </a:rPr>
              <a:t>1992</a:t>
            </a:r>
            <a:r>
              <a:rPr lang="en-US" sz="1800" b="0" i="0" u="none" strike="noStrike" baseline="0" dirty="0">
                <a:solidFill>
                  <a:srgbClr val="000000"/>
                </a:solidFill>
                <a:latin typeface="t1-gul-regular"/>
              </a:rPr>
              <a:t>; </a:t>
            </a:r>
            <a:r>
              <a:rPr lang="en-US" sz="1800" b="0" i="0" u="none" strike="noStrike" baseline="0" dirty="0">
                <a:solidFill>
                  <a:srgbClr val="0081AD"/>
                </a:solidFill>
                <a:latin typeface="t1-gul-regular"/>
              </a:rPr>
              <a:t>Grubb et al.</a:t>
            </a:r>
            <a:r>
              <a:rPr lang="en-US" sz="1800" b="0" i="0" u="none" strike="noStrike" baseline="0" dirty="0">
                <a:solidFill>
                  <a:srgbClr val="000000"/>
                </a:solidFill>
                <a:latin typeface="t1-gul-regular"/>
              </a:rPr>
              <a:t>, </a:t>
            </a:r>
            <a:r>
              <a:rPr lang="en-US" sz="1800" b="0" i="0" u="none" strike="noStrike" baseline="0" dirty="0">
                <a:solidFill>
                  <a:srgbClr val="0081AD"/>
                </a:solidFill>
                <a:latin typeface="t1-gul-regular"/>
              </a:rPr>
              <a:t>1993</a:t>
            </a:r>
            <a:r>
              <a:rPr lang="en-US" sz="1800" b="0" i="0" u="none" strike="noStrike" baseline="0" dirty="0">
                <a:solidFill>
                  <a:srgbClr val="000000"/>
                </a:solidFill>
                <a:latin typeface="t1-gul-regular"/>
              </a:rPr>
              <a:t>; </a:t>
            </a:r>
            <a:r>
              <a:rPr lang="en-US" sz="1800" b="0" i="0" u="none" strike="noStrike" baseline="0" dirty="0">
                <a:solidFill>
                  <a:srgbClr val="0081AD"/>
                </a:solidFill>
                <a:latin typeface="t1-gul-regular"/>
              </a:rPr>
              <a:t>Nordhaus</a:t>
            </a:r>
            <a:r>
              <a:rPr lang="en-US" sz="1800" b="0" i="0" u="none" strike="noStrike" baseline="0" dirty="0">
                <a:solidFill>
                  <a:srgbClr val="000000"/>
                </a:solidFill>
                <a:latin typeface="t1-gul-regular"/>
              </a:rPr>
              <a:t>, </a:t>
            </a:r>
            <a:r>
              <a:rPr lang="en-US" sz="1800" b="0" i="0" u="none" strike="noStrike" baseline="0" dirty="0">
                <a:solidFill>
                  <a:srgbClr val="0081AD"/>
                </a:solidFill>
                <a:latin typeface="t1-gul-regular"/>
              </a:rPr>
              <a:t>1993</a:t>
            </a:r>
            <a:r>
              <a:rPr lang="en-US" sz="1800" b="0" i="0" u="none" strike="noStrike" baseline="0" dirty="0">
                <a:solidFill>
                  <a:srgbClr val="000000"/>
                </a:solidFill>
                <a:latin typeface="t1-gul-regular"/>
              </a:rPr>
              <a:t>; </a:t>
            </a:r>
            <a:r>
              <a:rPr lang="en-US" sz="1800" b="0" i="0" u="none" strike="noStrike" baseline="0" dirty="0" err="1">
                <a:solidFill>
                  <a:srgbClr val="0081AD"/>
                </a:solidFill>
                <a:latin typeface="t1-gul-regular"/>
              </a:rPr>
              <a:t>Goulder</a:t>
            </a:r>
            <a:r>
              <a:rPr lang="en-US" sz="1800" b="0" i="0" u="none" strike="noStrike" baseline="0" dirty="0">
                <a:solidFill>
                  <a:srgbClr val="000000"/>
                </a:solidFill>
                <a:latin typeface="t1-gul-regular"/>
              </a:rPr>
              <a:t>, </a:t>
            </a:r>
            <a:r>
              <a:rPr lang="en-US" sz="1800" b="0" i="0" u="none" strike="noStrike" baseline="0" dirty="0">
                <a:solidFill>
                  <a:srgbClr val="0081AD"/>
                </a:solidFill>
                <a:latin typeface="t1-gul-regular"/>
              </a:rPr>
              <a:t>1995</a:t>
            </a:r>
            <a:r>
              <a:rPr lang="en-US" sz="1800" b="0" i="0" u="none" strike="noStrike" baseline="0" dirty="0">
                <a:solidFill>
                  <a:srgbClr val="000000"/>
                </a:solidFill>
                <a:latin typeface="t1-gul-regular"/>
              </a:rPr>
              <a:t>; </a:t>
            </a:r>
            <a:r>
              <a:rPr lang="en-US" sz="1800" b="0" i="0" u="none" strike="noStrike" baseline="0" dirty="0">
                <a:solidFill>
                  <a:srgbClr val="0081AD"/>
                </a:solidFill>
                <a:latin typeface="t1-gul-regular"/>
              </a:rPr>
              <a:t>Oates</a:t>
            </a:r>
            <a:r>
              <a:rPr lang="en-US" sz="1800" b="0" i="0" u="none" strike="noStrike" baseline="0" dirty="0">
                <a:solidFill>
                  <a:srgbClr val="000000"/>
                </a:solidFill>
                <a:latin typeface="t1-gul-regular"/>
              </a:rPr>
              <a:t>, </a:t>
            </a:r>
            <a:r>
              <a:rPr lang="en-US" sz="1800" b="0" i="0" u="none" strike="noStrike" baseline="0" dirty="0">
                <a:solidFill>
                  <a:srgbClr val="0081AD"/>
                </a:solidFill>
                <a:latin typeface="t1-gul-regular"/>
              </a:rPr>
              <a:t>1995</a:t>
            </a:r>
            <a:r>
              <a:rPr lang="en-US" sz="1800" b="0" i="0" u="none" strike="noStrike" baseline="0" dirty="0">
                <a:solidFill>
                  <a:srgbClr val="000000"/>
                </a:solidFill>
                <a:latin typeface="t1-gul-regular"/>
              </a:rPr>
              <a:t>; </a:t>
            </a:r>
            <a:r>
              <a:rPr lang="en-US" sz="1800" b="0" i="0" u="none" strike="noStrike" baseline="0" dirty="0" err="1">
                <a:solidFill>
                  <a:srgbClr val="0081AD"/>
                </a:solidFill>
                <a:latin typeface="t1-gul-regular"/>
              </a:rPr>
              <a:t>Bovenberg</a:t>
            </a:r>
            <a:r>
              <a:rPr lang="en-US" sz="1800" b="0" i="0" u="none" strike="noStrike" baseline="0" dirty="0">
                <a:solidFill>
                  <a:srgbClr val="0081AD"/>
                </a:solidFill>
                <a:latin typeface="t1-gul-regular"/>
              </a:rPr>
              <a:t> and de </a:t>
            </a:r>
            <a:r>
              <a:rPr lang="en-US" sz="1800" b="0" i="0" u="none" strike="noStrike" baseline="0" dirty="0" err="1">
                <a:solidFill>
                  <a:srgbClr val="0081AD"/>
                </a:solidFill>
                <a:latin typeface="t1-gul-regular"/>
              </a:rPr>
              <a:t>Mooij</a:t>
            </a:r>
            <a:r>
              <a:rPr lang="en-US" sz="1800" b="0" i="0" u="none" strike="noStrike" baseline="0" dirty="0">
                <a:solidFill>
                  <a:srgbClr val="000000"/>
                </a:solidFill>
                <a:latin typeface="t1-gul-regular"/>
              </a:rPr>
              <a:t>, </a:t>
            </a:r>
            <a:r>
              <a:rPr lang="en-US" sz="1800" b="0" i="0" u="none" strike="noStrike" baseline="0" dirty="0">
                <a:solidFill>
                  <a:srgbClr val="0081AD"/>
                </a:solidFill>
                <a:latin typeface="t1-gul-regular"/>
              </a:rPr>
              <a:t>1997</a:t>
            </a:r>
            <a:r>
              <a:rPr lang="en-US" sz="1800" b="0" i="0" u="none" strike="noStrike" baseline="0" dirty="0">
                <a:solidFill>
                  <a:srgbClr val="000000"/>
                </a:solidFill>
                <a:latin typeface="t1-gul-regular"/>
              </a:rPr>
              <a:t>).</a:t>
            </a:r>
            <a:r>
              <a:rPr lang="en-US" sz="1800" b="0" i="0" u="none" strike="noStrike" baseline="0" dirty="0">
                <a:solidFill>
                  <a:srgbClr val="0081AD"/>
                </a:solidFill>
                <a:latin typeface="t1-gul-regular"/>
              </a:rPr>
              <a:t>6 </a:t>
            </a:r>
            <a:r>
              <a:rPr lang="en-US" sz="1800" b="0" i="0" u="none" strike="noStrike" baseline="0" dirty="0">
                <a:solidFill>
                  <a:srgbClr val="000000"/>
                </a:solidFill>
                <a:latin typeface="t1-gul-regular"/>
              </a:rPr>
              <a:t>Recently, </a:t>
            </a:r>
            <a:r>
              <a:rPr lang="en-US" sz="1800" b="0" i="0" u="none" strike="noStrike" baseline="0" dirty="0">
                <a:solidFill>
                  <a:srgbClr val="0081AD"/>
                </a:solidFill>
                <a:latin typeface="t1-gul-regular"/>
              </a:rPr>
              <a:t>Freire-Gonzalez </a:t>
            </a:r>
            <a:r>
              <a:rPr lang="en-US" sz="1800" b="0" i="0" u="none" strike="noStrike" baseline="0" dirty="0">
                <a:solidFill>
                  <a:srgbClr val="000000"/>
                </a:solidFill>
                <a:latin typeface="t1-gul-regular"/>
              </a:rPr>
              <a:t>(</a:t>
            </a:r>
            <a:r>
              <a:rPr lang="en-US" sz="1800" b="0" i="0" u="none" strike="noStrike" baseline="0" dirty="0">
                <a:solidFill>
                  <a:srgbClr val="0081AD"/>
                </a:solidFill>
                <a:latin typeface="t1-gul-regular"/>
              </a:rPr>
              <a:t>2018</a:t>
            </a:r>
            <a:r>
              <a:rPr lang="en-US" sz="1800" b="0" i="0" u="none" strike="noStrike" baseline="0" dirty="0">
                <a:solidFill>
                  <a:srgbClr val="000000"/>
                </a:solidFill>
                <a:latin typeface="t1-gul-regular"/>
              </a:rPr>
              <a:t>) conducted</a:t>
            </a:r>
          </a:p>
          <a:p>
            <a:pPr algn="l"/>
            <a:r>
              <a:rPr lang="en-US" sz="1800" b="0" i="0" u="none" strike="noStrike" baseline="0" dirty="0">
                <a:solidFill>
                  <a:srgbClr val="000000"/>
                </a:solidFill>
                <a:latin typeface="t1-gul-regular"/>
              </a:rPr>
              <a:t>a meta-regression analysis of studies on the double dividend, concluding that 55 percent of simulations did result in a double dividend. The rest of the simulations showed that using revenues to reduce other taxes always reduces the costs</a:t>
            </a:r>
          </a:p>
          <a:p>
            <a:pPr algn="l"/>
            <a:r>
              <a:rPr lang="en-US" sz="1800" b="0" i="0" u="none" strike="noStrike" baseline="0" dirty="0">
                <a:solidFill>
                  <a:srgbClr val="000000"/>
                </a:solidFill>
                <a:latin typeface="t1-gul-regular"/>
              </a:rPr>
              <a:t>of imposing an environmental tax. Other similar studies (</a:t>
            </a:r>
            <a:r>
              <a:rPr lang="en-US" sz="1800" b="0" i="0" u="none" strike="noStrike" baseline="0" dirty="0" err="1">
                <a:solidFill>
                  <a:srgbClr val="0081AD"/>
                </a:solidFill>
                <a:latin typeface="t1-gul-regular"/>
              </a:rPr>
              <a:t>Patuelli</a:t>
            </a:r>
            <a:r>
              <a:rPr lang="en-US" sz="1800" b="0" i="0" u="none" strike="noStrike" baseline="0" dirty="0">
                <a:solidFill>
                  <a:srgbClr val="0081AD"/>
                </a:solidFill>
                <a:latin typeface="t1-gul-regular"/>
              </a:rPr>
              <a:t> et al.</a:t>
            </a:r>
            <a:r>
              <a:rPr lang="en-US" sz="1800" b="0" i="0" u="none" strike="noStrike" baseline="0" dirty="0">
                <a:solidFill>
                  <a:srgbClr val="000000"/>
                </a:solidFill>
                <a:latin typeface="t1-gul-regular"/>
              </a:rPr>
              <a:t>, </a:t>
            </a:r>
            <a:r>
              <a:rPr lang="en-US" sz="1800" b="0" i="0" u="none" strike="noStrike" baseline="0" dirty="0">
                <a:solidFill>
                  <a:srgbClr val="0081AD"/>
                </a:solidFill>
                <a:latin typeface="t1-gul-regular"/>
              </a:rPr>
              <a:t>2005</a:t>
            </a:r>
            <a:r>
              <a:rPr lang="en-US" sz="1800" b="0" i="0" u="none" strike="noStrike" baseline="0" dirty="0">
                <a:solidFill>
                  <a:srgbClr val="000000"/>
                </a:solidFill>
                <a:latin typeface="t1-gul-regular"/>
              </a:rPr>
              <a:t>; </a:t>
            </a:r>
            <a:r>
              <a:rPr lang="en-US" sz="1800" b="0" i="0" u="none" strike="noStrike" baseline="0" dirty="0">
                <a:solidFill>
                  <a:srgbClr val="0081AD"/>
                </a:solidFill>
                <a:latin typeface="t1-gul-regular"/>
              </a:rPr>
              <a:t>Gago et al.</a:t>
            </a:r>
            <a:r>
              <a:rPr lang="en-US" sz="1800" b="0" i="0" u="none" strike="noStrike" baseline="0" dirty="0">
                <a:solidFill>
                  <a:srgbClr val="000000"/>
                </a:solidFill>
                <a:latin typeface="t1-gul-regular"/>
              </a:rPr>
              <a:t>, </a:t>
            </a:r>
            <a:r>
              <a:rPr lang="en-US" sz="1800" b="0" i="0" u="none" strike="noStrike" baseline="0" dirty="0">
                <a:solidFill>
                  <a:srgbClr val="0081AD"/>
                </a:solidFill>
                <a:latin typeface="t1-gul-regular"/>
              </a:rPr>
              <a:t>2013</a:t>
            </a:r>
            <a:r>
              <a:rPr lang="en-US" sz="1800" b="0" i="0" u="none" strike="noStrike" baseline="0" dirty="0">
                <a:solidFill>
                  <a:srgbClr val="000000"/>
                </a:solidFill>
                <a:latin typeface="t1-gul-regular"/>
              </a:rPr>
              <a:t>), using different types of </a:t>
            </a:r>
          </a:p>
          <a:p>
            <a:pPr algn="l"/>
            <a:r>
              <a:rPr lang="en-US" sz="1800" b="0" i="0" u="none" strike="noStrike" baseline="0" dirty="0">
                <a:solidFill>
                  <a:srgbClr val="000000"/>
                </a:solidFill>
                <a:latin typeface="t1-gul-regular"/>
              </a:rPr>
              <a:t>meta-analysis methodologies, also showed some ambiguity in results.</a:t>
            </a:r>
          </a:p>
          <a:p>
            <a:pPr algn="l"/>
            <a:endParaRPr lang="en-US" dirty="0"/>
          </a:p>
        </p:txBody>
      </p:sp>
      <p:sp>
        <p:nvSpPr>
          <p:cNvPr id="4" name="Slide Number Placeholder 3"/>
          <p:cNvSpPr>
            <a:spLocks noGrp="1"/>
          </p:cNvSpPr>
          <p:nvPr>
            <p:ph type="sldNum" sz="quarter" idx="5"/>
          </p:nvPr>
        </p:nvSpPr>
        <p:spPr/>
        <p:txBody>
          <a:bodyPr/>
          <a:lstStyle/>
          <a:p>
            <a:fld id="{C4776108-E56A-4B8E-B1E1-492CBD68E7B1}" type="slidenum">
              <a:rPr lang="en-US" smtClean="0"/>
              <a:t>20</a:t>
            </a:fld>
            <a:endParaRPr lang="en-US"/>
          </a:p>
        </p:txBody>
      </p:sp>
    </p:spTree>
    <p:extLst>
      <p:ext uri="{BB962C8B-B14F-4D97-AF65-F5344CB8AC3E}">
        <p14:creationId xmlns:p14="http://schemas.microsoft.com/office/powerpoint/2010/main" val="2955675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F1006-04B0-E50F-BCBA-C313024672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B0F7A3-1E3D-2A69-0791-88E55C6AF4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385E8D-3897-DCA9-BFB3-9375877FAD8D}"/>
              </a:ext>
            </a:extLst>
          </p:cNvPr>
          <p:cNvSpPr>
            <a:spLocks noGrp="1"/>
          </p:cNvSpPr>
          <p:nvPr>
            <p:ph type="dt" sz="half" idx="10"/>
          </p:nvPr>
        </p:nvSpPr>
        <p:spPr/>
        <p:txBody>
          <a:bodyPr/>
          <a:lstStyle/>
          <a:p>
            <a:fld id="{3157629D-46BC-43F0-9527-993527CB9DCE}" type="datetimeFigureOut">
              <a:rPr lang="en-US" smtClean="0"/>
              <a:t>5/12/2023</a:t>
            </a:fld>
            <a:endParaRPr lang="en-US"/>
          </a:p>
        </p:txBody>
      </p:sp>
      <p:sp>
        <p:nvSpPr>
          <p:cNvPr id="5" name="Footer Placeholder 4">
            <a:extLst>
              <a:ext uri="{FF2B5EF4-FFF2-40B4-BE49-F238E27FC236}">
                <a16:creationId xmlns:a16="http://schemas.microsoft.com/office/drawing/2014/main" id="{AEF5170F-B67F-1F66-93F5-C81755CDA5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CBEB0-26B8-3405-FC72-E68CC6A14632}"/>
              </a:ext>
            </a:extLst>
          </p:cNvPr>
          <p:cNvSpPr>
            <a:spLocks noGrp="1"/>
          </p:cNvSpPr>
          <p:nvPr>
            <p:ph type="sldNum" sz="quarter" idx="12"/>
          </p:nvPr>
        </p:nvSpPr>
        <p:spPr/>
        <p:txBody>
          <a:bodyPr/>
          <a:lstStyle/>
          <a:p>
            <a:fld id="{06468536-4A1F-40E0-896D-FF4EF273689C}" type="slidenum">
              <a:rPr lang="en-US" smtClean="0"/>
              <a:t>‹#›</a:t>
            </a:fld>
            <a:endParaRPr lang="en-US"/>
          </a:p>
        </p:txBody>
      </p:sp>
    </p:spTree>
    <p:extLst>
      <p:ext uri="{BB962C8B-B14F-4D97-AF65-F5344CB8AC3E}">
        <p14:creationId xmlns:p14="http://schemas.microsoft.com/office/powerpoint/2010/main" val="1254275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FBAC2-1F3B-E8D3-E70F-F0853E0884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CB1BE5-3BEC-CACD-DAA1-5094A22CE9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7E1679-89ED-DFD3-FF98-F19FFA98D65D}"/>
              </a:ext>
            </a:extLst>
          </p:cNvPr>
          <p:cNvSpPr>
            <a:spLocks noGrp="1"/>
          </p:cNvSpPr>
          <p:nvPr>
            <p:ph type="dt" sz="half" idx="10"/>
          </p:nvPr>
        </p:nvSpPr>
        <p:spPr/>
        <p:txBody>
          <a:bodyPr/>
          <a:lstStyle/>
          <a:p>
            <a:fld id="{3157629D-46BC-43F0-9527-993527CB9DCE}" type="datetimeFigureOut">
              <a:rPr lang="en-US" smtClean="0"/>
              <a:t>5/12/2023</a:t>
            </a:fld>
            <a:endParaRPr lang="en-US"/>
          </a:p>
        </p:txBody>
      </p:sp>
      <p:sp>
        <p:nvSpPr>
          <p:cNvPr id="5" name="Footer Placeholder 4">
            <a:extLst>
              <a:ext uri="{FF2B5EF4-FFF2-40B4-BE49-F238E27FC236}">
                <a16:creationId xmlns:a16="http://schemas.microsoft.com/office/drawing/2014/main" id="{236BF355-C3AC-D808-FF12-D82D3A98D3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E7FD92-5137-9148-42EC-76DA09D8FD90}"/>
              </a:ext>
            </a:extLst>
          </p:cNvPr>
          <p:cNvSpPr>
            <a:spLocks noGrp="1"/>
          </p:cNvSpPr>
          <p:nvPr>
            <p:ph type="sldNum" sz="quarter" idx="12"/>
          </p:nvPr>
        </p:nvSpPr>
        <p:spPr/>
        <p:txBody>
          <a:bodyPr/>
          <a:lstStyle/>
          <a:p>
            <a:fld id="{06468536-4A1F-40E0-896D-FF4EF273689C}" type="slidenum">
              <a:rPr lang="en-US" smtClean="0"/>
              <a:t>‹#›</a:t>
            </a:fld>
            <a:endParaRPr lang="en-US"/>
          </a:p>
        </p:txBody>
      </p:sp>
    </p:spTree>
    <p:extLst>
      <p:ext uri="{BB962C8B-B14F-4D97-AF65-F5344CB8AC3E}">
        <p14:creationId xmlns:p14="http://schemas.microsoft.com/office/powerpoint/2010/main" val="2574410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D02A81-A0B2-DE8A-10E9-45C8AEF892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053A3B-6C4F-03DF-C600-C06A758693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38DB11-E30F-8F83-4B71-9B6C2F65C658}"/>
              </a:ext>
            </a:extLst>
          </p:cNvPr>
          <p:cNvSpPr>
            <a:spLocks noGrp="1"/>
          </p:cNvSpPr>
          <p:nvPr>
            <p:ph type="dt" sz="half" idx="10"/>
          </p:nvPr>
        </p:nvSpPr>
        <p:spPr/>
        <p:txBody>
          <a:bodyPr/>
          <a:lstStyle/>
          <a:p>
            <a:fld id="{3157629D-46BC-43F0-9527-993527CB9DCE}" type="datetimeFigureOut">
              <a:rPr lang="en-US" smtClean="0"/>
              <a:t>5/12/2023</a:t>
            </a:fld>
            <a:endParaRPr lang="en-US"/>
          </a:p>
        </p:txBody>
      </p:sp>
      <p:sp>
        <p:nvSpPr>
          <p:cNvPr id="5" name="Footer Placeholder 4">
            <a:extLst>
              <a:ext uri="{FF2B5EF4-FFF2-40B4-BE49-F238E27FC236}">
                <a16:creationId xmlns:a16="http://schemas.microsoft.com/office/drawing/2014/main" id="{4BF339A2-1CE3-90F6-2076-68DD357E99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C39ACA-0E40-8EC7-73AA-3F04139A4F7F}"/>
              </a:ext>
            </a:extLst>
          </p:cNvPr>
          <p:cNvSpPr>
            <a:spLocks noGrp="1"/>
          </p:cNvSpPr>
          <p:nvPr>
            <p:ph type="sldNum" sz="quarter" idx="12"/>
          </p:nvPr>
        </p:nvSpPr>
        <p:spPr/>
        <p:txBody>
          <a:bodyPr/>
          <a:lstStyle/>
          <a:p>
            <a:fld id="{06468536-4A1F-40E0-896D-FF4EF273689C}" type="slidenum">
              <a:rPr lang="en-US" smtClean="0"/>
              <a:t>‹#›</a:t>
            </a:fld>
            <a:endParaRPr lang="en-US"/>
          </a:p>
        </p:txBody>
      </p:sp>
    </p:spTree>
    <p:extLst>
      <p:ext uri="{BB962C8B-B14F-4D97-AF65-F5344CB8AC3E}">
        <p14:creationId xmlns:p14="http://schemas.microsoft.com/office/powerpoint/2010/main" val="3495003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2F7A2-CE47-0638-318C-06BEB40257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73B115-4825-D225-2C11-37A0BCD28C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EE9F0D-5F73-81CB-6EC7-DCD888B6AEB2}"/>
              </a:ext>
            </a:extLst>
          </p:cNvPr>
          <p:cNvSpPr>
            <a:spLocks noGrp="1"/>
          </p:cNvSpPr>
          <p:nvPr>
            <p:ph type="dt" sz="half" idx="10"/>
          </p:nvPr>
        </p:nvSpPr>
        <p:spPr/>
        <p:txBody>
          <a:bodyPr/>
          <a:lstStyle/>
          <a:p>
            <a:fld id="{3157629D-46BC-43F0-9527-993527CB9DCE}" type="datetimeFigureOut">
              <a:rPr lang="en-US" smtClean="0"/>
              <a:t>5/12/2023</a:t>
            </a:fld>
            <a:endParaRPr lang="en-US"/>
          </a:p>
        </p:txBody>
      </p:sp>
      <p:sp>
        <p:nvSpPr>
          <p:cNvPr id="5" name="Footer Placeholder 4">
            <a:extLst>
              <a:ext uri="{FF2B5EF4-FFF2-40B4-BE49-F238E27FC236}">
                <a16:creationId xmlns:a16="http://schemas.microsoft.com/office/drawing/2014/main" id="{689EFB7B-EC73-664A-D5E4-28774BB751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44E7C-57B5-0584-D8FE-0B97BBACFF03}"/>
              </a:ext>
            </a:extLst>
          </p:cNvPr>
          <p:cNvSpPr>
            <a:spLocks noGrp="1"/>
          </p:cNvSpPr>
          <p:nvPr>
            <p:ph type="sldNum" sz="quarter" idx="12"/>
          </p:nvPr>
        </p:nvSpPr>
        <p:spPr/>
        <p:txBody>
          <a:bodyPr/>
          <a:lstStyle/>
          <a:p>
            <a:fld id="{06468536-4A1F-40E0-896D-FF4EF273689C}" type="slidenum">
              <a:rPr lang="en-US" smtClean="0"/>
              <a:t>‹#›</a:t>
            </a:fld>
            <a:endParaRPr lang="en-US"/>
          </a:p>
        </p:txBody>
      </p:sp>
    </p:spTree>
    <p:extLst>
      <p:ext uri="{BB962C8B-B14F-4D97-AF65-F5344CB8AC3E}">
        <p14:creationId xmlns:p14="http://schemas.microsoft.com/office/powerpoint/2010/main" val="371401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9E695-F06D-B969-7EDB-929A176C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4CC6F7-C3D4-CEB6-6D9F-78959A2BAB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2230B-DF95-A552-0E61-A1674058F569}"/>
              </a:ext>
            </a:extLst>
          </p:cNvPr>
          <p:cNvSpPr>
            <a:spLocks noGrp="1"/>
          </p:cNvSpPr>
          <p:nvPr>
            <p:ph type="dt" sz="half" idx="10"/>
          </p:nvPr>
        </p:nvSpPr>
        <p:spPr/>
        <p:txBody>
          <a:bodyPr/>
          <a:lstStyle/>
          <a:p>
            <a:fld id="{3157629D-46BC-43F0-9527-993527CB9DCE}" type="datetimeFigureOut">
              <a:rPr lang="en-US" smtClean="0"/>
              <a:t>5/12/2023</a:t>
            </a:fld>
            <a:endParaRPr lang="en-US"/>
          </a:p>
        </p:txBody>
      </p:sp>
      <p:sp>
        <p:nvSpPr>
          <p:cNvPr id="5" name="Footer Placeholder 4">
            <a:extLst>
              <a:ext uri="{FF2B5EF4-FFF2-40B4-BE49-F238E27FC236}">
                <a16:creationId xmlns:a16="http://schemas.microsoft.com/office/drawing/2014/main" id="{10A5F39F-53E8-E0B0-3435-7ED19A3561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A86465-4F4D-4704-7906-18A74E6B5814}"/>
              </a:ext>
            </a:extLst>
          </p:cNvPr>
          <p:cNvSpPr>
            <a:spLocks noGrp="1"/>
          </p:cNvSpPr>
          <p:nvPr>
            <p:ph type="sldNum" sz="quarter" idx="12"/>
          </p:nvPr>
        </p:nvSpPr>
        <p:spPr/>
        <p:txBody>
          <a:bodyPr/>
          <a:lstStyle/>
          <a:p>
            <a:fld id="{06468536-4A1F-40E0-896D-FF4EF273689C}" type="slidenum">
              <a:rPr lang="en-US" smtClean="0"/>
              <a:t>‹#›</a:t>
            </a:fld>
            <a:endParaRPr lang="en-US"/>
          </a:p>
        </p:txBody>
      </p:sp>
    </p:spTree>
    <p:extLst>
      <p:ext uri="{BB962C8B-B14F-4D97-AF65-F5344CB8AC3E}">
        <p14:creationId xmlns:p14="http://schemas.microsoft.com/office/powerpoint/2010/main" val="745177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5CC67-5EA1-F057-75F8-700BF575DF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DD77EA-35C9-A2BC-B1B6-5D1432053F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34EDF8-6B02-D319-47CE-AA0D16393B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F516B1-A72F-803B-1FF8-39E89ED9B865}"/>
              </a:ext>
            </a:extLst>
          </p:cNvPr>
          <p:cNvSpPr>
            <a:spLocks noGrp="1"/>
          </p:cNvSpPr>
          <p:nvPr>
            <p:ph type="dt" sz="half" idx="10"/>
          </p:nvPr>
        </p:nvSpPr>
        <p:spPr/>
        <p:txBody>
          <a:bodyPr/>
          <a:lstStyle/>
          <a:p>
            <a:fld id="{3157629D-46BC-43F0-9527-993527CB9DCE}" type="datetimeFigureOut">
              <a:rPr lang="en-US" smtClean="0"/>
              <a:t>5/12/2023</a:t>
            </a:fld>
            <a:endParaRPr lang="en-US"/>
          </a:p>
        </p:txBody>
      </p:sp>
      <p:sp>
        <p:nvSpPr>
          <p:cNvPr id="6" name="Footer Placeholder 5">
            <a:extLst>
              <a:ext uri="{FF2B5EF4-FFF2-40B4-BE49-F238E27FC236}">
                <a16:creationId xmlns:a16="http://schemas.microsoft.com/office/drawing/2014/main" id="{E22807B5-3F75-70F6-4C80-420618C1E5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B976D1-D1BB-22FD-DF1C-A276E770CD9D}"/>
              </a:ext>
            </a:extLst>
          </p:cNvPr>
          <p:cNvSpPr>
            <a:spLocks noGrp="1"/>
          </p:cNvSpPr>
          <p:nvPr>
            <p:ph type="sldNum" sz="quarter" idx="12"/>
          </p:nvPr>
        </p:nvSpPr>
        <p:spPr/>
        <p:txBody>
          <a:bodyPr/>
          <a:lstStyle/>
          <a:p>
            <a:fld id="{06468536-4A1F-40E0-896D-FF4EF273689C}" type="slidenum">
              <a:rPr lang="en-US" smtClean="0"/>
              <a:t>‹#›</a:t>
            </a:fld>
            <a:endParaRPr lang="en-US"/>
          </a:p>
        </p:txBody>
      </p:sp>
    </p:spTree>
    <p:extLst>
      <p:ext uri="{BB962C8B-B14F-4D97-AF65-F5344CB8AC3E}">
        <p14:creationId xmlns:p14="http://schemas.microsoft.com/office/powerpoint/2010/main" val="1133474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8B1B-DE19-EB37-20AD-B2B44E9FBF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2ADEEF-BECD-C9F5-1E4B-131C641232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A890E9-5E38-2470-FDF9-6756F94134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F93951-EEC2-98A2-5C0A-0E035F3253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44E22C-9044-30ED-1298-8C59CCCF80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02E60C-2B00-4400-F28E-77728AEC9E93}"/>
              </a:ext>
            </a:extLst>
          </p:cNvPr>
          <p:cNvSpPr>
            <a:spLocks noGrp="1"/>
          </p:cNvSpPr>
          <p:nvPr>
            <p:ph type="dt" sz="half" idx="10"/>
          </p:nvPr>
        </p:nvSpPr>
        <p:spPr/>
        <p:txBody>
          <a:bodyPr/>
          <a:lstStyle/>
          <a:p>
            <a:fld id="{3157629D-46BC-43F0-9527-993527CB9DCE}" type="datetimeFigureOut">
              <a:rPr lang="en-US" smtClean="0"/>
              <a:t>5/12/2023</a:t>
            </a:fld>
            <a:endParaRPr lang="en-US"/>
          </a:p>
        </p:txBody>
      </p:sp>
      <p:sp>
        <p:nvSpPr>
          <p:cNvPr id="8" name="Footer Placeholder 7">
            <a:extLst>
              <a:ext uri="{FF2B5EF4-FFF2-40B4-BE49-F238E27FC236}">
                <a16:creationId xmlns:a16="http://schemas.microsoft.com/office/drawing/2014/main" id="{F3C2CC0A-A6DA-1B0F-3C49-2626D43E2A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79AE55-5228-A1E4-EBC0-2261F5C63388}"/>
              </a:ext>
            </a:extLst>
          </p:cNvPr>
          <p:cNvSpPr>
            <a:spLocks noGrp="1"/>
          </p:cNvSpPr>
          <p:nvPr>
            <p:ph type="sldNum" sz="quarter" idx="12"/>
          </p:nvPr>
        </p:nvSpPr>
        <p:spPr/>
        <p:txBody>
          <a:bodyPr/>
          <a:lstStyle/>
          <a:p>
            <a:fld id="{06468536-4A1F-40E0-896D-FF4EF273689C}" type="slidenum">
              <a:rPr lang="en-US" smtClean="0"/>
              <a:t>‹#›</a:t>
            </a:fld>
            <a:endParaRPr lang="en-US"/>
          </a:p>
        </p:txBody>
      </p:sp>
    </p:spTree>
    <p:extLst>
      <p:ext uri="{BB962C8B-B14F-4D97-AF65-F5344CB8AC3E}">
        <p14:creationId xmlns:p14="http://schemas.microsoft.com/office/powerpoint/2010/main" val="780382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68810-F774-D06A-72CF-06BB7B815D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91557D-07B9-FF87-3C69-35027E243151}"/>
              </a:ext>
            </a:extLst>
          </p:cNvPr>
          <p:cNvSpPr>
            <a:spLocks noGrp="1"/>
          </p:cNvSpPr>
          <p:nvPr>
            <p:ph type="dt" sz="half" idx="10"/>
          </p:nvPr>
        </p:nvSpPr>
        <p:spPr/>
        <p:txBody>
          <a:bodyPr/>
          <a:lstStyle/>
          <a:p>
            <a:fld id="{3157629D-46BC-43F0-9527-993527CB9DCE}" type="datetimeFigureOut">
              <a:rPr lang="en-US" smtClean="0"/>
              <a:t>5/12/2023</a:t>
            </a:fld>
            <a:endParaRPr lang="en-US"/>
          </a:p>
        </p:txBody>
      </p:sp>
      <p:sp>
        <p:nvSpPr>
          <p:cNvPr id="4" name="Footer Placeholder 3">
            <a:extLst>
              <a:ext uri="{FF2B5EF4-FFF2-40B4-BE49-F238E27FC236}">
                <a16:creationId xmlns:a16="http://schemas.microsoft.com/office/drawing/2014/main" id="{A90D548E-4C16-0B07-A822-2EEDFF341E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899A80-2284-9A9C-50B7-3CD1C0DC85DD}"/>
              </a:ext>
            </a:extLst>
          </p:cNvPr>
          <p:cNvSpPr>
            <a:spLocks noGrp="1"/>
          </p:cNvSpPr>
          <p:nvPr>
            <p:ph type="sldNum" sz="quarter" idx="12"/>
          </p:nvPr>
        </p:nvSpPr>
        <p:spPr/>
        <p:txBody>
          <a:bodyPr/>
          <a:lstStyle/>
          <a:p>
            <a:fld id="{06468536-4A1F-40E0-896D-FF4EF273689C}" type="slidenum">
              <a:rPr lang="en-US" smtClean="0"/>
              <a:t>‹#›</a:t>
            </a:fld>
            <a:endParaRPr lang="en-US"/>
          </a:p>
        </p:txBody>
      </p:sp>
    </p:spTree>
    <p:extLst>
      <p:ext uri="{BB962C8B-B14F-4D97-AF65-F5344CB8AC3E}">
        <p14:creationId xmlns:p14="http://schemas.microsoft.com/office/powerpoint/2010/main" val="3704971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F0FA3D-5E51-7691-7254-E90D421EBA03}"/>
              </a:ext>
            </a:extLst>
          </p:cNvPr>
          <p:cNvSpPr>
            <a:spLocks noGrp="1"/>
          </p:cNvSpPr>
          <p:nvPr>
            <p:ph type="dt" sz="half" idx="10"/>
          </p:nvPr>
        </p:nvSpPr>
        <p:spPr/>
        <p:txBody>
          <a:bodyPr/>
          <a:lstStyle/>
          <a:p>
            <a:fld id="{3157629D-46BC-43F0-9527-993527CB9DCE}" type="datetimeFigureOut">
              <a:rPr lang="en-US" smtClean="0"/>
              <a:t>5/12/2023</a:t>
            </a:fld>
            <a:endParaRPr lang="en-US"/>
          </a:p>
        </p:txBody>
      </p:sp>
      <p:sp>
        <p:nvSpPr>
          <p:cNvPr id="3" name="Footer Placeholder 2">
            <a:extLst>
              <a:ext uri="{FF2B5EF4-FFF2-40B4-BE49-F238E27FC236}">
                <a16:creationId xmlns:a16="http://schemas.microsoft.com/office/drawing/2014/main" id="{B9F474E4-8F63-2467-285C-A7AD35BEC4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13B5DF-412A-0D52-FD84-7CBBC5395204}"/>
              </a:ext>
            </a:extLst>
          </p:cNvPr>
          <p:cNvSpPr>
            <a:spLocks noGrp="1"/>
          </p:cNvSpPr>
          <p:nvPr>
            <p:ph type="sldNum" sz="quarter" idx="12"/>
          </p:nvPr>
        </p:nvSpPr>
        <p:spPr/>
        <p:txBody>
          <a:bodyPr/>
          <a:lstStyle/>
          <a:p>
            <a:fld id="{06468536-4A1F-40E0-896D-FF4EF273689C}" type="slidenum">
              <a:rPr lang="en-US" smtClean="0"/>
              <a:t>‹#›</a:t>
            </a:fld>
            <a:endParaRPr lang="en-US"/>
          </a:p>
        </p:txBody>
      </p:sp>
    </p:spTree>
    <p:extLst>
      <p:ext uri="{BB962C8B-B14F-4D97-AF65-F5344CB8AC3E}">
        <p14:creationId xmlns:p14="http://schemas.microsoft.com/office/powerpoint/2010/main" val="2178075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DEE22-7FF5-1AC7-FE9E-D3D33CC2FD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6B9383-F25F-F32E-D427-6FF8F9E8E0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3DE699-A5A8-45B9-2022-62205455FC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F2ADB0-2E2D-568F-E209-267BFF6AB3C1}"/>
              </a:ext>
            </a:extLst>
          </p:cNvPr>
          <p:cNvSpPr>
            <a:spLocks noGrp="1"/>
          </p:cNvSpPr>
          <p:nvPr>
            <p:ph type="dt" sz="half" idx="10"/>
          </p:nvPr>
        </p:nvSpPr>
        <p:spPr/>
        <p:txBody>
          <a:bodyPr/>
          <a:lstStyle/>
          <a:p>
            <a:fld id="{3157629D-46BC-43F0-9527-993527CB9DCE}" type="datetimeFigureOut">
              <a:rPr lang="en-US" smtClean="0"/>
              <a:t>5/12/2023</a:t>
            </a:fld>
            <a:endParaRPr lang="en-US"/>
          </a:p>
        </p:txBody>
      </p:sp>
      <p:sp>
        <p:nvSpPr>
          <p:cNvPr id="6" name="Footer Placeholder 5">
            <a:extLst>
              <a:ext uri="{FF2B5EF4-FFF2-40B4-BE49-F238E27FC236}">
                <a16:creationId xmlns:a16="http://schemas.microsoft.com/office/drawing/2014/main" id="{8FD4074B-F786-0814-E0AD-EE718B268C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88ADCD-B75C-5FD9-4007-3EA56A04CCAA}"/>
              </a:ext>
            </a:extLst>
          </p:cNvPr>
          <p:cNvSpPr>
            <a:spLocks noGrp="1"/>
          </p:cNvSpPr>
          <p:nvPr>
            <p:ph type="sldNum" sz="quarter" idx="12"/>
          </p:nvPr>
        </p:nvSpPr>
        <p:spPr/>
        <p:txBody>
          <a:bodyPr/>
          <a:lstStyle/>
          <a:p>
            <a:fld id="{06468536-4A1F-40E0-896D-FF4EF273689C}" type="slidenum">
              <a:rPr lang="en-US" smtClean="0"/>
              <a:t>‹#›</a:t>
            </a:fld>
            <a:endParaRPr lang="en-US"/>
          </a:p>
        </p:txBody>
      </p:sp>
    </p:spTree>
    <p:extLst>
      <p:ext uri="{BB962C8B-B14F-4D97-AF65-F5344CB8AC3E}">
        <p14:creationId xmlns:p14="http://schemas.microsoft.com/office/powerpoint/2010/main" val="2297645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44C7D-C406-C545-8DEE-78718FE8A5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5B1B66-5AFB-8ADD-C484-B588DB0ADF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CD356F-1EDE-34D9-F584-C23E163843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4C359E-3EFA-7B24-FAA7-63CC1601214A}"/>
              </a:ext>
            </a:extLst>
          </p:cNvPr>
          <p:cNvSpPr>
            <a:spLocks noGrp="1"/>
          </p:cNvSpPr>
          <p:nvPr>
            <p:ph type="dt" sz="half" idx="10"/>
          </p:nvPr>
        </p:nvSpPr>
        <p:spPr/>
        <p:txBody>
          <a:bodyPr/>
          <a:lstStyle/>
          <a:p>
            <a:fld id="{3157629D-46BC-43F0-9527-993527CB9DCE}" type="datetimeFigureOut">
              <a:rPr lang="en-US" smtClean="0"/>
              <a:t>5/12/2023</a:t>
            </a:fld>
            <a:endParaRPr lang="en-US"/>
          </a:p>
        </p:txBody>
      </p:sp>
      <p:sp>
        <p:nvSpPr>
          <p:cNvPr id="6" name="Footer Placeholder 5">
            <a:extLst>
              <a:ext uri="{FF2B5EF4-FFF2-40B4-BE49-F238E27FC236}">
                <a16:creationId xmlns:a16="http://schemas.microsoft.com/office/drawing/2014/main" id="{E1AD81AF-7CE1-75E2-BE14-20E88A5ED5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78D737-C967-5EA4-FDFD-0BF74EFB2565}"/>
              </a:ext>
            </a:extLst>
          </p:cNvPr>
          <p:cNvSpPr>
            <a:spLocks noGrp="1"/>
          </p:cNvSpPr>
          <p:nvPr>
            <p:ph type="sldNum" sz="quarter" idx="12"/>
          </p:nvPr>
        </p:nvSpPr>
        <p:spPr/>
        <p:txBody>
          <a:bodyPr/>
          <a:lstStyle/>
          <a:p>
            <a:fld id="{06468536-4A1F-40E0-896D-FF4EF273689C}" type="slidenum">
              <a:rPr lang="en-US" smtClean="0"/>
              <a:t>‹#›</a:t>
            </a:fld>
            <a:endParaRPr lang="en-US"/>
          </a:p>
        </p:txBody>
      </p:sp>
    </p:spTree>
    <p:extLst>
      <p:ext uri="{BB962C8B-B14F-4D97-AF65-F5344CB8AC3E}">
        <p14:creationId xmlns:p14="http://schemas.microsoft.com/office/powerpoint/2010/main" val="1479532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AB7B68-59B5-5D01-526E-9C4C6CE37B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EC2736-60D8-A33E-3B8D-02A0307993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E5BD2C-D915-EE41-3AE9-FF7C956369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57629D-46BC-43F0-9527-993527CB9DCE}" type="datetimeFigureOut">
              <a:rPr lang="en-US" smtClean="0"/>
              <a:t>5/12/2023</a:t>
            </a:fld>
            <a:endParaRPr lang="en-US"/>
          </a:p>
        </p:txBody>
      </p:sp>
      <p:sp>
        <p:nvSpPr>
          <p:cNvPr id="5" name="Footer Placeholder 4">
            <a:extLst>
              <a:ext uri="{FF2B5EF4-FFF2-40B4-BE49-F238E27FC236}">
                <a16:creationId xmlns:a16="http://schemas.microsoft.com/office/drawing/2014/main" id="{46AAF7FF-CE65-D637-D019-A2D42F14EA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40AB0F-4B8A-440B-6DEF-E17CEC06D7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468536-4A1F-40E0-896D-FF4EF273689C}" type="slidenum">
              <a:rPr lang="en-US" smtClean="0"/>
              <a:t>‹#›</a:t>
            </a:fld>
            <a:endParaRPr lang="en-US"/>
          </a:p>
        </p:txBody>
      </p:sp>
    </p:spTree>
    <p:extLst>
      <p:ext uri="{BB962C8B-B14F-4D97-AF65-F5344CB8AC3E}">
        <p14:creationId xmlns:p14="http://schemas.microsoft.com/office/powerpoint/2010/main" val="855404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c.europa.eu/eurostat/statistics-explained/index.php?title=Glossary:ESA_201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EbF4s2LF_k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vAi12Ehvtp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FEFF7-6E23-7461-978A-E8FEC2ABFC03}"/>
              </a:ext>
            </a:extLst>
          </p:cNvPr>
          <p:cNvSpPr>
            <a:spLocks noGrp="1"/>
          </p:cNvSpPr>
          <p:nvPr>
            <p:ph type="ctrTitle"/>
          </p:nvPr>
        </p:nvSpPr>
        <p:spPr/>
        <p:txBody>
          <a:bodyPr>
            <a:normAutofit/>
          </a:bodyPr>
          <a:lstStyle/>
          <a:p>
            <a:pPr marL="0" marR="0">
              <a:lnSpc>
                <a:spcPct val="107000"/>
              </a:lnSpc>
              <a:spcBef>
                <a:spcPts val="0"/>
              </a:spcBef>
              <a:spcAft>
                <a:spcPts val="800"/>
              </a:spcAft>
            </a:pPr>
            <a:r>
              <a:rPr lang="en-US" sz="6000" b="1" dirty="0">
                <a:effectLst/>
                <a:latin typeface="Calibri" panose="020F0502020204030204" pitchFamily="34" charset="0"/>
                <a:ea typeface="Calibri" panose="020F0502020204030204" pitchFamily="34" charset="0"/>
                <a:cs typeface="Calibri" panose="020F0502020204030204" pitchFamily="34" charset="0"/>
              </a:rPr>
              <a:t>Instruments:</a:t>
            </a:r>
            <a:br>
              <a:rPr lang="en-US" sz="5400" dirty="0">
                <a:effectLst/>
                <a:latin typeface="Calibri" panose="020F0502020204030204" pitchFamily="34" charset="0"/>
                <a:ea typeface="Calibri" panose="020F0502020204030204" pitchFamily="34" charset="0"/>
                <a:cs typeface="Times New Roman" panose="02020603050405020304" pitchFamily="18" charset="0"/>
              </a:rPr>
            </a:br>
            <a:r>
              <a:rPr lang="en-US" sz="6000" b="1" dirty="0">
                <a:effectLst/>
                <a:latin typeface="Calibri" panose="020F0502020204030204" pitchFamily="34" charset="0"/>
                <a:ea typeface="Calibri" panose="020F0502020204030204" pitchFamily="34" charset="0"/>
                <a:cs typeface="Calibri" panose="020F0502020204030204" pitchFamily="34" charset="0"/>
              </a:rPr>
              <a:t>Environmental Taxation</a:t>
            </a:r>
            <a:endParaRPr lang="en-US" dirty="0"/>
          </a:p>
        </p:txBody>
      </p:sp>
      <p:sp>
        <p:nvSpPr>
          <p:cNvPr id="3" name="Subtitle 2">
            <a:extLst>
              <a:ext uri="{FF2B5EF4-FFF2-40B4-BE49-F238E27FC236}">
                <a16:creationId xmlns:a16="http://schemas.microsoft.com/office/drawing/2014/main" id="{C1A88E4D-A94E-8444-482F-18E89CBD6644}"/>
              </a:ext>
            </a:extLst>
          </p:cNvPr>
          <p:cNvSpPr>
            <a:spLocks noGrp="1"/>
          </p:cNvSpPr>
          <p:nvPr>
            <p:ph type="subTitle" idx="1"/>
          </p:nvPr>
        </p:nvSpPr>
        <p:spPr/>
        <p:txBody>
          <a:bodyPr/>
          <a:lstStyle/>
          <a:p>
            <a:r>
              <a:rPr lang="en-US" dirty="0"/>
              <a:t>Rahat Sabyrbekov</a:t>
            </a:r>
          </a:p>
          <a:p>
            <a:r>
              <a:rPr lang="en-US" dirty="0"/>
              <a:t>OSCE Academy</a:t>
            </a:r>
          </a:p>
          <a:p>
            <a:r>
              <a:rPr lang="en-US" dirty="0"/>
              <a:t>Bishkek, 2023</a:t>
            </a:r>
          </a:p>
        </p:txBody>
      </p:sp>
    </p:spTree>
    <p:extLst>
      <p:ext uri="{BB962C8B-B14F-4D97-AF65-F5344CB8AC3E}">
        <p14:creationId xmlns:p14="http://schemas.microsoft.com/office/powerpoint/2010/main" val="405377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61FB4-CB48-4141-28CA-1633A60BB24C}"/>
              </a:ext>
            </a:extLst>
          </p:cNvPr>
          <p:cNvSpPr>
            <a:spLocks noGrp="1"/>
          </p:cNvSpPr>
          <p:nvPr>
            <p:ph type="title"/>
          </p:nvPr>
        </p:nvSpPr>
        <p:spPr/>
        <p:txBody>
          <a:bodyPr/>
          <a:lstStyle/>
          <a:p>
            <a:r>
              <a:rPr lang="en-US" dirty="0"/>
              <a:t>Environmental tax advantages and disadvantages</a:t>
            </a:r>
          </a:p>
        </p:txBody>
      </p:sp>
      <p:sp>
        <p:nvSpPr>
          <p:cNvPr id="3" name="Content Placeholder 2">
            <a:extLst>
              <a:ext uri="{FF2B5EF4-FFF2-40B4-BE49-F238E27FC236}">
                <a16:creationId xmlns:a16="http://schemas.microsoft.com/office/drawing/2014/main" id="{5C9394BA-ED2B-A8B3-916A-582F65D942EB}"/>
              </a:ext>
            </a:extLst>
          </p:cNvPr>
          <p:cNvSpPr>
            <a:spLocks noGrp="1"/>
          </p:cNvSpPr>
          <p:nvPr>
            <p:ph idx="1"/>
          </p:nvPr>
        </p:nvSpPr>
        <p:spPr/>
        <p:txBody>
          <a:bodyPr/>
          <a:lstStyle/>
          <a:p>
            <a:pPr algn="l"/>
            <a:r>
              <a:rPr lang="en-US" sz="1800" b="0" i="0" u="none" strike="noStrike" baseline="0" dirty="0">
                <a:solidFill>
                  <a:srgbClr val="000000"/>
                </a:solidFill>
                <a:latin typeface="FSMePro"/>
              </a:rPr>
              <a:t>Environmental Tax Reform proposed by the European Environment Agency (</a:t>
            </a:r>
            <a:r>
              <a:rPr lang="en-US" sz="1800" b="0" i="0" u="none" strike="noStrike" baseline="0" dirty="0">
                <a:solidFill>
                  <a:srgbClr val="AE0000"/>
                </a:solidFill>
                <a:latin typeface="FSMePro"/>
              </a:rPr>
              <a:t>2005</a:t>
            </a:r>
            <a:r>
              <a:rPr lang="en-US" sz="1800" b="0" i="0" u="none" strike="noStrike" baseline="0" dirty="0">
                <a:solidFill>
                  <a:srgbClr val="000000"/>
                </a:solidFill>
                <a:latin typeface="FSMePro"/>
              </a:rPr>
              <a:t>)</a:t>
            </a:r>
            <a:r>
              <a:rPr lang="en-US" sz="1800" dirty="0">
                <a:solidFill>
                  <a:srgbClr val="000000"/>
                </a:solidFill>
                <a:latin typeface="FSMePro"/>
              </a:rPr>
              <a:t>: </a:t>
            </a:r>
            <a:r>
              <a:rPr lang="en-US" sz="1800" b="0" i="0" u="none" strike="noStrike" baseline="0" dirty="0">
                <a:latin typeface="FSMePro"/>
              </a:rPr>
              <a:t>The aim of the reform is to shift the burden of taxation from “goods” (such as capital and </a:t>
            </a:r>
            <a:r>
              <a:rPr lang="en-US" sz="1800" b="0" i="0" u="none" strike="noStrike" baseline="0" dirty="0" err="1">
                <a:latin typeface="FSMePro"/>
              </a:rPr>
              <a:t>labour</a:t>
            </a:r>
            <a:r>
              <a:rPr lang="en-US" sz="1800" b="0" i="0" u="none" strike="noStrike" baseline="0" dirty="0">
                <a:latin typeface="FSMePro"/>
              </a:rPr>
              <a:t>) to “</a:t>
            </a:r>
            <a:r>
              <a:rPr lang="en-US" sz="1800" b="0" i="0" u="none" strike="noStrike" baseline="0" dirty="0" err="1">
                <a:latin typeface="FSMePro"/>
              </a:rPr>
              <a:t>bads</a:t>
            </a:r>
            <a:r>
              <a:rPr lang="en-US" sz="1800" b="0" i="0" u="none" strike="noStrike" baseline="0" dirty="0">
                <a:latin typeface="FSMePro"/>
              </a:rPr>
              <a:t>” (such as polluting factors). </a:t>
            </a:r>
          </a:p>
          <a:p>
            <a:pPr algn="l"/>
            <a:r>
              <a:rPr lang="en-US" sz="1800" b="0" i="0" u="none" strike="noStrike" baseline="0" dirty="0">
                <a:latin typeface="FSMePro"/>
              </a:rPr>
              <a:t>Therefore, to consider environmental taxation as a tool that not only corrects negative externalities but also reduces general taxation distortions, thus improving social welfare</a:t>
            </a:r>
          </a:p>
          <a:p>
            <a:pPr algn="l"/>
            <a:r>
              <a:rPr lang="en-US" sz="1800" dirty="0">
                <a:latin typeface="FSMePro"/>
              </a:rPr>
              <a:t>T</a:t>
            </a:r>
            <a:r>
              <a:rPr lang="en-US" sz="1800" b="0" i="0" u="none" strike="noStrike" baseline="0" dirty="0">
                <a:latin typeface="FSMePro"/>
              </a:rPr>
              <a:t>he disadvantages of environmental taxation policy are also taken into consideration when referring to the maintenance of the rights to pollute, the increase in fiscal pressure, the decrease in the competitiveness and consumption, a provision of incentives for rent-seeking activities and the uncertain effects of double dividend hypothesis</a:t>
            </a:r>
            <a:endParaRPr lang="en-US" sz="1800" dirty="0">
              <a:latin typeface="FSMePro"/>
            </a:endParaRPr>
          </a:p>
          <a:p>
            <a:pPr algn="l"/>
            <a:endParaRPr lang="en-US" dirty="0"/>
          </a:p>
        </p:txBody>
      </p:sp>
    </p:spTree>
    <p:extLst>
      <p:ext uri="{BB962C8B-B14F-4D97-AF65-F5344CB8AC3E}">
        <p14:creationId xmlns:p14="http://schemas.microsoft.com/office/powerpoint/2010/main" val="866305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32467-1526-DB12-2038-5D952FF4E19A}"/>
              </a:ext>
            </a:extLst>
          </p:cNvPr>
          <p:cNvSpPr>
            <a:spLocks noGrp="1"/>
          </p:cNvSpPr>
          <p:nvPr>
            <p:ph type="title"/>
          </p:nvPr>
        </p:nvSpPr>
        <p:spPr/>
        <p:txBody>
          <a:bodyPr/>
          <a:lstStyle/>
          <a:p>
            <a:r>
              <a:rPr lang="en-US" dirty="0"/>
              <a:t>Aim of the paper</a:t>
            </a:r>
          </a:p>
        </p:txBody>
      </p:sp>
      <p:sp>
        <p:nvSpPr>
          <p:cNvPr id="3" name="Content Placeholder 2">
            <a:extLst>
              <a:ext uri="{FF2B5EF4-FFF2-40B4-BE49-F238E27FC236}">
                <a16:creationId xmlns:a16="http://schemas.microsoft.com/office/drawing/2014/main" id="{A3526A20-54A6-3679-FCD9-E98BB2A2A9C3}"/>
              </a:ext>
            </a:extLst>
          </p:cNvPr>
          <p:cNvSpPr>
            <a:spLocks noGrp="1"/>
          </p:cNvSpPr>
          <p:nvPr>
            <p:ph idx="1"/>
          </p:nvPr>
        </p:nvSpPr>
        <p:spPr/>
        <p:txBody>
          <a:bodyPr/>
          <a:lstStyle/>
          <a:p>
            <a:pPr algn="l"/>
            <a:endParaRPr lang="en-US" sz="1800" b="0" i="0" u="none" strike="noStrike" baseline="0" dirty="0">
              <a:latin typeface="FSMePro"/>
            </a:endParaRPr>
          </a:p>
          <a:p>
            <a:pPr algn="l"/>
            <a:endParaRPr lang="en-US" sz="1800" dirty="0">
              <a:latin typeface="FSMePro"/>
            </a:endParaRPr>
          </a:p>
          <a:p>
            <a:pPr algn="l"/>
            <a:endParaRPr lang="en-US" sz="1800" b="0" i="0" u="none" strike="noStrike" baseline="0" dirty="0">
              <a:latin typeface="FSMePro"/>
            </a:endParaRPr>
          </a:p>
          <a:p>
            <a:pPr algn="l"/>
            <a:r>
              <a:rPr lang="en-US" sz="1800" b="0" i="0" u="none" strike="noStrike" baseline="0" dirty="0">
                <a:latin typeface="FSMePro"/>
              </a:rPr>
              <a:t>A better understanding of the main factors that influence this policy instrument is necessary for it to function effectively. </a:t>
            </a:r>
          </a:p>
          <a:p>
            <a:pPr algn="l"/>
            <a:r>
              <a:rPr lang="en-US" sz="1800" b="0" i="0" u="none" strike="noStrike" baseline="0" dirty="0">
                <a:latin typeface="FSMePro"/>
              </a:rPr>
              <a:t>Therefore, the contribution of this paper is to investigate the determinants of environmental taxation using a panel of European countries for the period from 1996 to 2012.</a:t>
            </a:r>
            <a:endParaRPr lang="en-US" dirty="0"/>
          </a:p>
        </p:txBody>
      </p:sp>
    </p:spTree>
    <p:extLst>
      <p:ext uri="{BB962C8B-B14F-4D97-AF65-F5344CB8AC3E}">
        <p14:creationId xmlns:p14="http://schemas.microsoft.com/office/powerpoint/2010/main" val="838096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B221B-91D1-DC49-7170-951054B3E2CF}"/>
              </a:ext>
            </a:extLst>
          </p:cNvPr>
          <p:cNvSpPr>
            <a:spLocks noGrp="1"/>
          </p:cNvSpPr>
          <p:nvPr>
            <p:ph type="title"/>
          </p:nvPr>
        </p:nvSpPr>
        <p:spPr/>
        <p:txBody>
          <a:bodyPr/>
          <a:lstStyle/>
          <a:p>
            <a:r>
              <a:rPr lang="en-US" dirty="0"/>
              <a:t>History of environmental tax in Europe</a:t>
            </a:r>
          </a:p>
        </p:txBody>
      </p:sp>
      <p:sp>
        <p:nvSpPr>
          <p:cNvPr id="3" name="Content Placeholder 2">
            <a:extLst>
              <a:ext uri="{FF2B5EF4-FFF2-40B4-BE49-F238E27FC236}">
                <a16:creationId xmlns:a16="http://schemas.microsoft.com/office/drawing/2014/main" id="{04C7FC5A-AB65-5974-7C1E-590870381780}"/>
              </a:ext>
            </a:extLst>
          </p:cNvPr>
          <p:cNvSpPr>
            <a:spLocks noGrp="1"/>
          </p:cNvSpPr>
          <p:nvPr>
            <p:ph idx="1"/>
          </p:nvPr>
        </p:nvSpPr>
        <p:spPr/>
        <p:txBody>
          <a:bodyPr>
            <a:normAutofit/>
          </a:bodyPr>
          <a:lstStyle/>
          <a:p>
            <a:pPr algn="l"/>
            <a:r>
              <a:rPr lang="en-US" sz="1800" b="0" i="0" u="none" strike="noStrike" baseline="0" dirty="0">
                <a:latin typeface="FSMePro"/>
              </a:rPr>
              <a:t>Environmental taxes were introduced in Europe in the beginning of the 1990s and they have become one of the most commonly used environmental policy instruments.</a:t>
            </a:r>
          </a:p>
          <a:p>
            <a:pPr algn="l"/>
            <a:endParaRPr lang="en-US" sz="1800" dirty="0">
              <a:latin typeface="FSMePro"/>
            </a:endParaRPr>
          </a:p>
          <a:p>
            <a:pPr algn="l"/>
            <a:r>
              <a:rPr lang="en-US" sz="1800" b="0" i="0" u="none" strike="noStrike" baseline="0" dirty="0">
                <a:solidFill>
                  <a:srgbClr val="000000"/>
                </a:solidFill>
                <a:latin typeface="FSMePro"/>
              </a:rPr>
              <a:t>The studies evidenced the positive impact of environmental taxation in European economies. The examples of positive impact can refer to the tax on carbon dioxide emissions, the tax on leaded petrol, taxes on waste and waste treatment, traffic congestion charges, vehicle excise duties among others </a:t>
            </a:r>
          </a:p>
          <a:p>
            <a:pPr algn="l"/>
            <a:r>
              <a:rPr lang="en-US" sz="1800" b="0" i="0" u="none" strike="noStrike" baseline="0" dirty="0">
                <a:solidFill>
                  <a:srgbClr val="000000"/>
                </a:solidFill>
                <a:latin typeface="FSMePro"/>
              </a:rPr>
              <a:t>Some of the European countries have also recorded a positive impact of environmental taxation on economic performance. These are eco-leaders such as Denmark, the Netherlands, Norway and Sweden that not only have contributed to environmental progress but also have gained in economic performance by recycling the revenues obtained from environmental taxation back into the economy, thereby reducing income taxes and increasing investments.</a:t>
            </a:r>
            <a:endParaRPr lang="en-US" dirty="0"/>
          </a:p>
        </p:txBody>
      </p:sp>
    </p:spTree>
    <p:extLst>
      <p:ext uri="{BB962C8B-B14F-4D97-AF65-F5344CB8AC3E}">
        <p14:creationId xmlns:p14="http://schemas.microsoft.com/office/powerpoint/2010/main" val="624230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88BE6-E287-CB28-C1B4-57469EDDE13D}"/>
              </a:ext>
            </a:extLst>
          </p:cNvPr>
          <p:cNvSpPr>
            <a:spLocks noGrp="1"/>
          </p:cNvSpPr>
          <p:nvPr>
            <p:ph type="title"/>
          </p:nvPr>
        </p:nvSpPr>
        <p:spPr/>
        <p:txBody>
          <a:bodyPr/>
          <a:lstStyle/>
          <a:p>
            <a:r>
              <a:rPr lang="en-US" sz="4400" b="1" i="0" u="none" strike="noStrike" baseline="0" dirty="0">
                <a:latin typeface="FSMePro-Bold"/>
              </a:rPr>
              <a:t>Empirical model, data and methodology</a:t>
            </a:r>
            <a:endParaRPr lang="en-US" dirty="0"/>
          </a:p>
        </p:txBody>
      </p:sp>
      <p:pic>
        <p:nvPicPr>
          <p:cNvPr id="5" name="Content Placeholder 4">
            <a:extLst>
              <a:ext uri="{FF2B5EF4-FFF2-40B4-BE49-F238E27FC236}">
                <a16:creationId xmlns:a16="http://schemas.microsoft.com/office/drawing/2014/main" id="{697ED9BB-BB4A-1452-921C-C0579DC0B353}"/>
              </a:ext>
            </a:extLst>
          </p:cNvPr>
          <p:cNvPicPr>
            <a:picLocks noGrp="1" noChangeAspect="1"/>
          </p:cNvPicPr>
          <p:nvPr>
            <p:ph idx="1"/>
          </p:nvPr>
        </p:nvPicPr>
        <p:blipFill>
          <a:blip r:embed="rId2"/>
          <a:stretch>
            <a:fillRect/>
          </a:stretch>
        </p:blipFill>
        <p:spPr>
          <a:xfrm>
            <a:off x="838199" y="1690688"/>
            <a:ext cx="7854863" cy="4588318"/>
          </a:xfrm>
        </p:spPr>
      </p:pic>
    </p:spTree>
    <p:extLst>
      <p:ext uri="{BB962C8B-B14F-4D97-AF65-F5344CB8AC3E}">
        <p14:creationId xmlns:p14="http://schemas.microsoft.com/office/powerpoint/2010/main" val="1610055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30435-521E-EC40-9E23-C7DF864C40D9}"/>
              </a:ext>
            </a:extLst>
          </p:cNvPr>
          <p:cNvSpPr>
            <a:spLocks noGrp="1"/>
          </p:cNvSpPr>
          <p:nvPr>
            <p:ph type="title"/>
          </p:nvPr>
        </p:nvSpPr>
        <p:spPr/>
        <p:txBody>
          <a:bodyPr>
            <a:normAutofit fontScale="90000"/>
          </a:bodyPr>
          <a:lstStyle/>
          <a:p>
            <a:r>
              <a:rPr lang="en-US" sz="4400" b="1" i="0" u="none" strike="noStrike" baseline="0" dirty="0">
                <a:latin typeface="FSMePro-Bold"/>
              </a:rPr>
              <a:t>Empirical model, data and methodology (2)</a:t>
            </a:r>
            <a:endParaRPr lang="en-US" dirty="0"/>
          </a:p>
        </p:txBody>
      </p:sp>
      <p:pic>
        <p:nvPicPr>
          <p:cNvPr id="7" name="Picture Placeholder 6">
            <a:extLst>
              <a:ext uri="{FF2B5EF4-FFF2-40B4-BE49-F238E27FC236}">
                <a16:creationId xmlns:a16="http://schemas.microsoft.com/office/drawing/2014/main" id="{7A86F320-0D09-6177-ABAC-E73659C086DE}"/>
              </a:ext>
            </a:extLst>
          </p:cNvPr>
          <p:cNvPicPr>
            <a:picLocks noGrp="1" noChangeAspect="1"/>
          </p:cNvPicPr>
          <p:nvPr>
            <p:ph type="pic" idx="1"/>
          </p:nvPr>
        </p:nvPicPr>
        <p:blipFill rotWithShape="1">
          <a:blip r:embed="rId2"/>
          <a:srcRect l="3575" r="3575"/>
          <a:stretch/>
        </p:blipFill>
        <p:spPr/>
      </p:pic>
      <p:sp>
        <p:nvSpPr>
          <p:cNvPr id="5" name="Text Placeholder 4">
            <a:extLst>
              <a:ext uri="{FF2B5EF4-FFF2-40B4-BE49-F238E27FC236}">
                <a16:creationId xmlns:a16="http://schemas.microsoft.com/office/drawing/2014/main" id="{5787C183-2935-4F37-E4D9-26416B30E3DD}"/>
              </a:ext>
            </a:extLst>
          </p:cNvPr>
          <p:cNvSpPr>
            <a:spLocks noGrp="1"/>
          </p:cNvSpPr>
          <p:nvPr>
            <p:ph type="body" sz="half" idx="2"/>
          </p:nvPr>
        </p:nvSpPr>
        <p:spPr/>
        <p:txBody>
          <a:bodyPr>
            <a:normAutofit fontScale="92500"/>
          </a:bodyPr>
          <a:lstStyle/>
          <a:p>
            <a:pPr algn="l"/>
            <a:r>
              <a:rPr lang="en-US" sz="1800" b="0" i="0" u="none" strike="noStrike" baseline="0" dirty="0">
                <a:latin typeface="FSMePro"/>
              </a:rPr>
              <a:t>The first group</a:t>
            </a:r>
          </a:p>
          <a:p>
            <a:pPr algn="l"/>
            <a:r>
              <a:rPr lang="en-US" sz="1800" b="0" i="0" u="none" strike="noStrike" baseline="0" dirty="0">
                <a:latin typeface="FSMePro"/>
              </a:rPr>
              <a:t>(G1) includes market economy countries with mature industrial and service sectors (Austria, Belgium, Denmark, France, Finland, the Netherlands, Sweden and the United Kingdom); </a:t>
            </a:r>
          </a:p>
          <a:p>
            <a:pPr algn="l"/>
            <a:r>
              <a:rPr lang="en-US" sz="1800" b="0" i="0" u="none" strike="noStrike" baseline="0" dirty="0">
                <a:latin typeface="FSMePro"/>
              </a:rPr>
              <a:t>the second group (G2) refers to market economy countries that present delayed development at national or regional levels (Greece, Ireland, Italy and Portugal); </a:t>
            </a:r>
          </a:p>
          <a:p>
            <a:pPr algn="l"/>
            <a:r>
              <a:rPr lang="en-US" sz="1800" b="0" i="0" u="none" strike="noStrike" baseline="0" dirty="0">
                <a:latin typeface="FSMePro"/>
              </a:rPr>
              <a:t>former transition economies (G3) (Bulgaria, Croatia, Czech Republic, Estonia, Hungary, Lithuania, Poland, Romania, Slovakia and Slovenia)</a:t>
            </a:r>
            <a:endParaRPr lang="en-US" dirty="0"/>
          </a:p>
        </p:txBody>
      </p:sp>
    </p:spTree>
    <p:extLst>
      <p:ext uri="{BB962C8B-B14F-4D97-AF65-F5344CB8AC3E}">
        <p14:creationId xmlns:p14="http://schemas.microsoft.com/office/powerpoint/2010/main" val="1043929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170F50E-6717-FB90-046D-C169616AFB43}"/>
              </a:ext>
            </a:extLst>
          </p:cNvPr>
          <p:cNvSpPr>
            <a:spLocks noGrp="1"/>
          </p:cNvSpPr>
          <p:nvPr>
            <p:ph type="title"/>
          </p:nvPr>
        </p:nvSpPr>
        <p:spPr/>
        <p:txBody>
          <a:bodyPr/>
          <a:lstStyle/>
          <a:p>
            <a:endParaRPr lang="en-US"/>
          </a:p>
        </p:txBody>
      </p:sp>
      <p:sp>
        <p:nvSpPr>
          <p:cNvPr id="9" name="Content Placeholder 8">
            <a:extLst>
              <a:ext uri="{FF2B5EF4-FFF2-40B4-BE49-F238E27FC236}">
                <a16:creationId xmlns:a16="http://schemas.microsoft.com/office/drawing/2014/main" id="{98F3D44C-E145-F309-1A99-38155593EE66}"/>
              </a:ext>
            </a:extLst>
          </p:cNvPr>
          <p:cNvSpPr>
            <a:spLocks noGrp="1"/>
          </p:cNvSpPr>
          <p:nvPr>
            <p:ph idx="1"/>
          </p:nvPr>
        </p:nvSpPr>
        <p:spPr/>
        <p:txBody>
          <a:bodyPr/>
          <a:lstStyle/>
          <a:p>
            <a:pPr algn="l"/>
            <a:r>
              <a:rPr lang="en-US" sz="1800" b="0" i="0" u="none" strike="noStrike" baseline="0" dirty="0">
                <a:latin typeface="FSMePro"/>
              </a:rPr>
              <a:t>Pooled panel data model for three </a:t>
            </a:r>
            <a:r>
              <a:rPr lang="en-US" sz="1800" b="0" i="0" u="none" strike="noStrike" baseline="0" dirty="0" err="1">
                <a:latin typeface="FSMePro"/>
              </a:rPr>
              <a:t>gro</a:t>
            </a:r>
            <a:r>
              <a:rPr lang="en-US" sz="1800" b="0" i="0" u="none" strike="noStrike" baseline="0" dirty="0">
                <a:latin typeface="FSMePro"/>
              </a:rPr>
              <a:t> ups of countries with random effect estimator</a:t>
            </a:r>
            <a:endParaRPr lang="en-US" dirty="0"/>
          </a:p>
        </p:txBody>
      </p:sp>
      <p:pic>
        <p:nvPicPr>
          <p:cNvPr id="11" name="Picture 10">
            <a:extLst>
              <a:ext uri="{FF2B5EF4-FFF2-40B4-BE49-F238E27FC236}">
                <a16:creationId xmlns:a16="http://schemas.microsoft.com/office/drawing/2014/main" id="{B814A040-F025-083D-7170-F84941095DA2}"/>
              </a:ext>
            </a:extLst>
          </p:cNvPr>
          <p:cNvPicPr>
            <a:picLocks noChangeAspect="1"/>
          </p:cNvPicPr>
          <p:nvPr/>
        </p:nvPicPr>
        <p:blipFill>
          <a:blip r:embed="rId2"/>
          <a:stretch>
            <a:fillRect/>
          </a:stretch>
        </p:blipFill>
        <p:spPr>
          <a:xfrm>
            <a:off x="1315232" y="2538780"/>
            <a:ext cx="5867752" cy="1111994"/>
          </a:xfrm>
          <a:prstGeom prst="rect">
            <a:avLst/>
          </a:prstGeom>
        </p:spPr>
      </p:pic>
    </p:spTree>
    <p:extLst>
      <p:ext uri="{BB962C8B-B14F-4D97-AF65-F5344CB8AC3E}">
        <p14:creationId xmlns:p14="http://schemas.microsoft.com/office/powerpoint/2010/main" val="2033886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BC84B2-BC73-E987-7EDF-49880779EE0A}"/>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i="0" u="none" strike="noStrike" kern="1200" baseline="0" dirty="0">
                <a:solidFill>
                  <a:schemeClr val="bg1"/>
                </a:solidFill>
                <a:latin typeface="+mj-lt"/>
                <a:ea typeface="+mj-ea"/>
                <a:cs typeface="+mj-cs"/>
              </a:rPr>
              <a:t>Results and discussion</a:t>
            </a:r>
            <a:endParaRPr lang="en-US" sz="3200" kern="1200" dirty="0">
              <a:solidFill>
                <a:schemeClr val="bg1"/>
              </a:solidFill>
              <a:latin typeface="+mj-lt"/>
              <a:ea typeface="+mj-ea"/>
              <a:cs typeface="+mj-cs"/>
            </a:endParaRPr>
          </a:p>
        </p:txBody>
      </p:sp>
      <p:pic>
        <p:nvPicPr>
          <p:cNvPr id="5" name="Content Placeholder 4">
            <a:extLst>
              <a:ext uri="{FF2B5EF4-FFF2-40B4-BE49-F238E27FC236}">
                <a16:creationId xmlns:a16="http://schemas.microsoft.com/office/drawing/2014/main" id="{32D6E0A6-5FF0-1F18-19FB-4E2151DFB2FB}"/>
              </a:ext>
            </a:extLst>
          </p:cNvPr>
          <p:cNvPicPr>
            <a:picLocks noGrp="1" noChangeAspect="1"/>
          </p:cNvPicPr>
          <p:nvPr>
            <p:ph idx="1"/>
          </p:nvPr>
        </p:nvPicPr>
        <p:blipFill>
          <a:blip r:embed="rId2"/>
          <a:stretch>
            <a:fillRect/>
          </a:stretch>
        </p:blipFill>
        <p:spPr>
          <a:xfrm>
            <a:off x="1850398" y="1675227"/>
            <a:ext cx="8491203" cy="4394199"/>
          </a:xfrm>
          <a:prstGeom prst="rect">
            <a:avLst/>
          </a:prstGeom>
        </p:spPr>
      </p:pic>
    </p:spTree>
    <p:extLst>
      <p:ext uri="{BB962C8B-B14F-4D97-AF65-F5344CB8AC3E}">
        <p14:creationId xmlns:p14="http://schemas.microsoft.com/office/powerpoint/2010/main" val="3560883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FBBF-0856-B5EA-6A4C-7EA6515B662D}"/>
              </a:ext>
            </a:extLst>
          </p:cNvPr>
          <p:cNvSpPr>
            <a:spLocks noGrp="1"/>
          </p:cNvSpPr>
          <p:nvPr>
            <p:ph type="title"/>
          </p:nvPr>
        </p:nvSpPr>
        <p:spPr/>
        <p:txBody>
          <a:bodyPr/>
          <a:lstStyle/>
          <a:p>
            <a:r>
              <a:rPr lang="en-US" sz="4400" b="1" i="0" u="none" strike="noStrike" baseline="0" dirty="0">
                <a:latin typeface="FSMePro-Bold"/>
              </a:rPr>
              <a:t>Conclusions</a:t>
            </a:r>
            <a:endParaRPr lang="en-US" dirty="0"/>
          </a:p>
        </p:txBody>
      </p:sp>
      <p:sp>
        <p:nvSpPr>
          <p:cNvPr id="3" name="Content Placeholder 2">
            <a:extLst>
              <a:ext uri="{FF2B5EF4-FFF2-40B4-BE49-F238E27FC236}">
                <a16:creationId xmlns:a16="http://schemas.microsoft.com/office/drawing/2014/main" id="{3CDCA9EC-3B2E-7CBA-7084-3EA346F97EBB}"/>
              </a:ext>
            </a:extLst>
          </p:cNvPr>
          <p:cNvSpPr>
            <a:spLocks noGrp="1"/>
          </p:cNvSpPr>
          <p:nvPr>
            <p:ph idx="1"/>
          </p:nvPr>
        </p:nvSpPr>
        <p:spPr/>
        <p:txBody>
          <a:bodyPr>
            <a:normAutofit lnSpcReduction="10000"/>
          </a:bodyPr>
          <a:lstStyle/>
          <a:p>
            <a:pPr algn="l"/>
            <a:r>
              <a:rPr lang="en-US" sz="2800" b="0" i="0" u="none" strike="noStrike" baseline="0" dirty="0">
                <a:latin typeface="FSMePro"/>
              </a:rPr>
              <a:t>The model demonstrates the importance of production and consumption indicators expressed as income per capita and of energy consumption saving for all groups. </a:t>
            </a:r>
          </a:p>
          <a:p>
            <a:pPr algn="l"/>
            <a:r>
              <a:rPr lang="en-US" sz="2800" b="0" i="0" u="none" strike="noStrike" baseline="0" dirty="0">
                <a:latin typeface="FSMePro"/>
              </a:rPr>
              <a:t>In turn, environmental quality determinants, such as pollution and waste generation, may determine environmental taxation only in those countries that provide strong enforcement of their environmental policies. </a:t>
            </a:r>
          </a:p>
          <a:p>
            <a:pPr algn="l"/>
            <a:r>
              <a:rPr lang="en-US" sz="2800" b="0" i="0" u="none" strike="noStrike" baseline="0" dirty="0">
                <a:latin typeface="FSMePro"/>
              </a:rPr>
              <a:t>Energy production from renewable sources has an uncertain effect on environmental taxation in all the groups probably because environmental taxation revenues are often </a:t>
            </a:r>
            <a:r>
              <a:rPr lang="en-US" sz="2800" b="0" i="0" u="none" strike="noStrike" baseline="0" dirty="0" err="1">
                <a:latin typeface="FSMePro"/>
              </a:rPr>
              <a:t>utilised</a:t>
            </a:r>
            <a:r>
              <a:rPr lang="en-US" sz="2800" b="0" i="0" u="none" strike="noStrike" baseline="0" dirty="0">
                <a:latin typeface="FSMePro"/>
              </a:rPr>
              <a:t> to </a:t>
            </a:r>
            <a:r>
              <a:rPr lang="en-US" sz="2800" b="0" i="0" u="none" strike="noStrike" baseline="0" dirty="0" err="1">
                <a:latin typeface="FSMePro"/>
              </a:rPr>
              <a:t>subsidise</a:t>
            </a:r>
            <a:r>
              <a:rPr lang="en-US" sz="2800" b="0" i="0" u="none" strike="noStrike" baseline="0" dirty="0">
                <a:latin typeface="FSMePro"/>
              </a:rPr>
              <a:t> alternative fonts of energy.</a:t>
            </a:r>
            <a:endParaRPr lang="en-US" dirty="0"/>
          </a:p>
        </p:txBody>
      </p:sp>
    </p:spTree>
    <p:extLst>
      <p:ext uri="{BB962C8B-B14F-4D97-AF65-F5344CB8AC3E}">
        <p14:creationId xmlns:p14="http://schemas.microsoft.com/office/powerpoint/2010/main" val="2406780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62F81-69C2-F1A2-D6D2-FE37DD3B425F}"/>
              </a:ext>
            </a:extLst>
          </p:cNvPr>
          <p:cNvSpPr>
            <a:spLocks noGrp="1"/>
          </p:cNvSpPr>
          <p:nvPr>
            <p:ph type="title"/>
          </p:nvPr>
        </p:nvSpPr>
        <p:spPr/>
        <p:txBody>
          <a:bodyPr/>
          <a:lstStyle/>
          <a:p>
            <a:r>
              <a:rPr lang="en-US" sz="4400" b="1" i="0" u="none" strike="noStrike" baseline="0" dirty="0">
                <a:latin typeface="FSMePro-Bold"/>
              </a:rPr>
              <a:t>Conclusions (2)</a:t>
            </a:r>
            <a:endParaRPr lang="en-US" dirty="0"/>
          </a:p>
        </p:txBody>
      </p:sp>
      <p:sp>
        <p:nvSpPr>
          <p:cNvPr id="3" name="Content Placeholder 2">
            <a:extLst>
              <a:ext uri="{FF2B5EF4-FFF2-40B4-BE49-F238E27FC236}">
                <a16:creationId xmlns:a16="http://schemas.microsoft.com/office/drawing/2014/main" id="{68923C93-57E1-F6BD-C49D-1A5B6A4ABB3C}"/>
              </a:ext>
            </a:extLst>
          </p:cNvPr>
          <p:cNvSpPr>
            <a:spLocks noGrp="1"/>
          </p:cNvSpPr>
          <p:nvPr>
            <p:ph idx="1"/>
          </p:nvPr>
        </p:nvSpPr>
        <p:spPr/>
        <p:txBody>
          <a:bodyPr/>
          <a:lstStyle/>
          <a:p>
            <a:pPr algn="l"/>
            <a:r>
              <a:rPr lang="en-US" dirty="0"/>
              <a:t>Governance quality </a:t>
            </a:r>
            <a:r>
              <a:rPr lang="en-US" sz="2800" b="0" i="0" u="none" strike="noStrike" baseline="0" dirty="0">
                <a:latin typeface="FSMePro"/>
              </a:rPr>
              <a:t>is proved to be an important determinant of environmental taxation in all groups of countries</a:t>
            </a:r>
          </a:p>
          <a:p>
            <a:pPr algn="l"/>
            <a:endParaRPr lang="en-US" dirty="0">
              <a:latin typeface="FSMePro"/>
            </a:endParaRPr>
          </a:p>
          <a:p>
            <a:pPr algn="l"/>
            <a:r>
              <a:rPr lang="en-US" dirty="0">
                <a:latin typeface="FSMePro"/>
              </a:rPr>
              <a:t>C</a:t>
            </a:r>
            <a:r>
              <a:rPr lang="en-US" sz="2800" b="0" i="0" u="none" strike="noStrike" baseline="0" dirty="0">
                <a:latin typeface="FSMePro"/>
              </a:rPr>
              <a:t>ountries should take advantage of the interrelationship between economic growth and institutional enforcement</a:t>
            </a:r>
          </a:p>
          <a:p>
            <a:pPr algn="l"/>
            <a:endParaRPr lang="en-US" dirty="0"/>
          </a:p>
        </p:txBody>
      </p:sp>
    </p:spTree>
    <p:extLst>
      <p:ext uri="{BB962C8B-B14F-4D97-AF65-F5344CB8AC3E}">
        <p14:creationId xmlns:p14="http://schemas.microsoft.com/office/powerpoint/2010/main" val="4271415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419D01-4AA4-3BB4-B222-60CFDB9C3309}"/>
              </a:ext>
            </a:extLst>
          </p:cNvPr>
          <p:cNvSpPr>
            <a:spLocks noGrp="1"/>
          </p:cNvSpPr>
          <p:nvPr>
            <p:ph type="ctrTitle"/>
          </p:nvPr>
        </p:nvSpPr>
        <p:spPr/>
        <p:txBody>
          <a:bodyPr/>
          <a:lstStyle/>
          <a:p>
            <a:r>
              <a:rPr lang="en-US" sz="1800" dirty="0">
                <a:effectLst/>
                <a:latin typeface="Calibri" panose="020F0502020204030204" pitchFamily="34" charset="0"/>
                <a:ea typeface="Calibri" panose="020F0502020204030204" pitchFamily="34" charset="0"/>
                <a:cs typeface="Calibri" panose="020F0502020204030204" pitchFamily="34" charset="0"/>
              </a:rPr>
              <a:t>Environmental taxation in the European Union: Are there common trends? Francisco J. Delgado </a:t>
            </a:r>
            <a:r>
              <a:rPr lang="en-US" sz="1800" dirty="0" err="1">
                <a:effectLst/>
                <a:latin typeface="Calibri" panose="020F0502020204030204" pitchFamily="34" charset="0"/>
                <a:ea typeface="Calibri" panose="020F0502020204030204" pitchFamily="34" charset="0"/>
                <a:cs typeface="Calibri" panose="020F0502020204030204" pitchFamily="34" charset="0"/>
              </a:rPr>
              <a:t>Jaume</a:t>
            </a:r>
            <a:r>
              <a:rPr lang="en-US" sz="1800" dirty="0">
                <a:effectLst/>
                <a:latin typeface="Calibri" panose="020F0502020204030204" pitchFamily="34" charset="0"/>
                <a:ea typeface="Calibri" panose="020F0502020204030204" pitchFamily="34" charset="0"/>
                <a:cs typeface="Calibri" panose="020F0502020204030204" pitchFamily="34" charset="0"/>
              </a:rPr>
              <a:t> Freire-González Maria J. </a:t>
            </a:r>
            <a:r>
              <a:rPr lang="en-US" sz="1800" dirty="0" err="1">
                <a:effectLst/>
                <a:latin typeface="Calibri" panose="020F0502020204030204" pitchFamily="34" charset="0"/>
                <a:ea typeface="Calibri" panose="020F0502020204030204" pitchFamily="34" charset="0"/>
                <a:cs typeface="Calibri" panose="020F0502020204030204" pitchFamily="34" charset="0"/>
              </a:rPr>
              <a:t>Presno</a:t>
            </a:r>
            <a:r>
              <a:rPr lang="en-US" sz="1800" dirty="0">
                <a:effectLst/>
                <a:latin typeface="Calibri" panose="020F0502020204030204" pitchFamily="34" charset="0"/>
                <a:ea typeface="Calibri" panose="020F0502020204030204" pitchFamily="34" charset="0"/>
                <a:cs typeface="Calibri" panose="020F0502020204030204" pitchFamily="34" charset="0"/>
              </a:rPr>
              <a:t>, 2022 </a:t>
            </a:r>
            <a:endParaRPr lang="en-US" dirty="0"/>
          </a:p>
        </p:txBody>
      </p:sp>
      <p:sp>
        <p:nvSpPr>
          <p:cNvPr id="5" name="Subtitle 4">
            <a:extLst>
              <a:ext uri="{FF2B5EF4-FFF2-40B4-BE49-F238E27FC236}">
                <a16:creationId xmlns:a16="http://schemas.microsoft.com/office/drawing/2014/main" id="{6B124C42-29CD-ECAC-7F71-87EAFA4F0AF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77454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D97D-A992-471E-DC4A-A56ECC3919A9}"/>
              </a:ext>
            </a:extLst>
          </p:cNvPr>
          <p:cNvSpPr>
            <a:spLocks noGrp="1"/>
          </p:cNvSpPr>
          <p:nvPr>
            <p:ph type="title"/>
          </p:nvPr>
        </p:nvSpPr>
        <p:spPr/>
        <p:txBody>
          <a:bodyPr>
            <a:noAutofit/>
          </a:bodyPr>
          <a:lstStyle/>
          <a:p>
            <a:r>
              <a:rPr lang="en-US" sz="2400" b="0" i="0" dirty="0">
                <a:solidFill>
                  <a:srgbClr val="333333"/>
                </a:solidFill>
                <a:effectLst/>
                <a:latin typeface="open_sansregular"/>
              </a:rPr>
              <a:t>An environmental tax is a tax whose tax base is a physical unit (or a proxy of it) of something that has a proven, specific negative impact on the environment and which is defined in the European System of Accounts (</a:t>
            </a:r>
            <a:r>
              <a:rPr lang="en-US" sz="2400" b="0" i="0" u="none" strike="noStrike" dirty="0">
                <a:solidFill>
                  <a:srgbClr val="0651C1"/>
                </a:solidFill>
                <a:effectLst/>
                <a:latin typeface="open_sansregular"/>
                <a:hlinkClick r:id="rId3"/>
              </a:rPr>
              <a:t>ESA 2010</a:t>
            </a:r>
            <a:r>
              <a:rPr lang="en-US" sz="2400" b="0" i="0" dirty="0">
                <a:solidFill>
                  <a:srgbClr val="333333"/>
                </a:solidFill>
                <a:effectLst/>
                <a:latin typeface="open_sansregular"/>
              </a:rPr>
              <a:t>) as a tax.</a:t>
            </a:r>
            <a:endParaRPr lang="en-US" sz="2400" dirty="0"/>
          </a:p>
        </p:txBody>
      </p:sp>
      <p:pic>
        <p:nvPicPr>
          <p:cNvPr id="5" name="Content Placeholder 4">
            <a:extLst>
              <a:ext uri="{FF2B5EF4-FFF2-40B4-BE49-F238E27FC236}">
                <a16:creationId xmlns:a16="http://schemas.microsoft.com/office/drawing/2014/main" id="{7F58B113-621C-CE0C-C032-C44ED02EB571}"/>
              </a:ext>
            </a:extLst>
          </p:cNvPr>
          <p:cNvPicPr>
            <a:picLocks noGrp="1" noChangeAspect="1"/>
          </p:cNvPicPr>
          <p:nvPr>
            <p:ph idx="1"/>
          </p:nvPr>
        </p:nvPicPr>
        <p:blipFill>
          <a:blip r:embed="rId4"/>
          <a:stretch>
            <a:fillRect/>
          </a:stretch>
        </p:blipFill>
        <p:spPr>
          <a:xfrm>
            <a:off x="1089764" y="1690688"/>
            <a:ext cx="9894546" cy="4259175"/>
          </a:xfrm>
        </p:spPr>
      </p:pic>
    </p:spTree>
    <p:extLst>
      <p:ext uri="{BB962C8B-B14F-4D97-AF65-F5344CB8AC3E}">
        <p14:creationId xmlns:p14="http://schemas.microsoft.com/office/powerpoint/2010/main" val="218783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3094D-0C41-FD10-24E9-AFBD4EAFA400}"/>
              </a:ext>
            </a:extLst>
          </p:cNvPr>
          <p:cNvSpPr>
            <a:spLocks noGrp="1"/>
          </p:cNvSpPr>
          <p:nvPr>
            <p:ph type="title"/>
          </p:nvPr>
        </p:nvSpPr>
        <p:spPr/>
        <p:txBody>
          <a:bodyPr/>
          <a:lstStyle/>
          <a:p>
            <a:r>
              <a:rPr lang="en-US" dirty="0"/>
              <a:t>Evolution of environmental taxation</a:t>
            </a:r>
          </a:p>
        </p:txBody>
      </p:sp>
      <p:sp>
        <p:nvSpPr>
          <p:cNvPr id="3" name="Content Placeholder 2">
            <a:extLst>
              <a:ext uri="{FF2B5EF4-FFF2-40B4-BE49-F238E27FC236}">
                <a16:creationId xmlns:a16="http://schemas.microsoft.com/office/drawing/2014/main" id="{4E45151C-3276-FBD6-0EC5-E673FA66E2BD}"/>
              </a:ext>
            </a:extLst>
          </p:cNvPr>
          <p:cNvSpPr>
            <a:spLocks noGrp="1"/>
          </p:cNvSpPr>
          <p:nvPr>
            <p:ph idx="1"/>
          </p:nvPr>
        </p:nvSpPr>
        <p:spPr/>
        <p:txBody>
          <a:bodyPr>
            <a:normAutofit/>
          </a:bodyPr>
          <a:lstStyle/>
          <a:p>
            <a:pPr algn="l"/>
            <a:r>
              <a:rPr lang="en-US" sz="2800" b="0" i="0" u="none" strike="noStrike" baseline="0" dirty="0">
                <a:latin typeface="t1-gul-regular"/>
              </a:rPr>
              <a:t>Taxation has shifted in the past few decades from direct to indirect taxes, and the environmental taxes have been called to play a relevant role in current and future taxation. </a:t>
            </a:r>
          </a:p>
          <a:p>
            <a:pPr algn="l"/>
            <a:r>
              <a:rPr lang="en-US" sz="2800" b="0" i="0" u="none" strike="noStrike" baseline="0" dirty="0">
                <a:latin typeface="t1-gul-regular"/>
              </a:rPr>
              <a:t>Environmental taxation represented 2.44 percent of GDP and 6.11 percent of total taxation in the EU-28 in 2016</a:t>
            </a:r>
          </a:p>
          <a:p>
            <a:pPr algn="l"/>
            <a:r>
              <a:rPr lang="en-US" sz="2800" b="0" i="0" u="none" strike="noStrike" baseline="0" dirty="0">
                <a:latin typeface="t1-gul-regular"/>
              </a:rPr>
              <a:t>Rather than being designed to obtain revenues – the primary reason for the establishment of any tax – environmental taxes are designed to modify the </a:t>
            </a:r>
            <a:r>
              <a:rPr lang="en-US" sz="2800" b="0" i="0" u="none" strike="noStrike" baseline="0" dirty="0" err="1">
                <a:latin typeface="t1-gul-regular"/>
              </a:rPr>
              <a:t>behaviour</a:t>
            </a:r>
            <a:r>
              <a:rPr lang="en-US" sz="2800" b="0" i="0" u="none" strike="noStrike" baseline="0" dirty="0">
                <a:latin typeface="t1-gul-regular"/>
              </a:rPr>
              <a:t> of economic agents, such as households and firms.</a:t>
            </a:r>
          </a:p>
          <a:p>
            <a:pPr algn="l"/>
            <a:r>
              <a:rPr lang="en-US" dirty="0">
                <a:latin typeface="t1-gul-regular"/>
              </a:rPr>
              <a:t>Double-dividend hypothesis </a:t>
            </a:r>
            <a:endParaRPr lang="en-US" dirty="0"/>
          </a:p>
        </p:txBody>
      </p:sp>
    </p:spTree>
    <p:extLst>
      <p:ext uri="{BB962C8B-B14F-4D97-AF65-F5344CB8AC3E}">
        <p14:creationId xmlns:p14="http://schemas.microsoft.com/office/powerpoint/2010/main" val="412630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1262-0D1C-D5DE-D0C9-3ED27C063E60}"/>
              </a:ext>
            </a:extLst>
          </p:cNvPr>
          <p:cNvSpPr>
            <a:spLocks noGrp="1"/>
          </p:cNvSpPr>
          <p:nvPr>
            <p:ph type="title"/>
          </p:nvPr>
        </p:nvSpPr>
        <p:spPr/>
        <p:txBody>
          <a:bodyPr/>
          <a:lstStyle/>
          <a:p>
            <a:r>
              <a:rPr lang="en-US" dirty="0"/>
              <a:t>From 1995 to 2016 </a:t>
            </a:r>
          </a:p>
        </p:txBody>
      </p:sp>
      <p:pic>
        <p:nvPicPr>
          <p:cNvPr id="5" name="Content Placeholder 4">
            <a:extLst>
              <a:ext uri="{FF2B5EF4-FFF2-40B4-BE49-F238E27FC236}">
                <a16:creationId xmlns:a16="http://schemas.microsoft.com/office/drawing/2014/main" id="{25BB4981-73BB-426E-EB71-97AAB787793B}"/>
              </a:ext>
            </a:extLst>
          </p:cNvPr>
          <p:cNvPicPr>
            <a:picLocks noGrp="1" noChangeAspect="1"/>
          </p:cNvPicPr>
          <p:nvPr>
            <p:ph idx="1"/>
          </p:nvPr>
        </p:nvPicPr>
        <p:blipFill>
          <a:blip r:embed="rId2"/>
          <a:stretch>
            <a:fillRect/>
          </a:stretch>
        </p:blipFill>
        <p:spPr>
          <a:xfrm>
            <a:off x="939452" y="1840937"/>
            <a:ext cx="10070926" cy="4728053"/>
          </a:xfrm>
        </p:spPr>
      </p:pic>
    </p:spTree>
    <p:extLst>
      <p:ext uri="{BB962C8B-B14F-4D97-AF65-F5344CB8AC3E}">
        <p14:creationId xmlns:p14="http://schemas.microsoft.com/office/powerpoint/2010/main" val="3378948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E2C74-F8D7-514B-20DB-1381CCE93B9B}"/>
              </a:ext>
            </a:extLst>
          </p:cNvPr>
          <p:cNvSpPr>
            <a:spLocks noGrp="1"/>
          </p:cNvSpPr>
          <p:nvPr>
            <p:ph type="title"/>
          </p:nvPr>
        </p:nvSpPr>
        <p:spPr/>
        <p:txBody>
          <a:bodyPr/>
          <a:lstStyle/>
          <a:p>
            <a:r>
              <a:rPr lang="en-US" dirty="0"/>
              <a:t>Research question</a:t>
            </a:r>
          </a:p>
        </p:txBody>
      </p:sp>
      <p:sp>
        <p:nvSpPr>
          <p:cNvPr id="3" name="Content Placeholder 2">
            <a:extLst>
              <a:ext uri="{FF2B5EF4-FFF2-40B4-BE49-F238E27FC236}">
                <a16:creationId xmlns:a16="http://schemas.microsoft.com/office/drawing/2014/main" id="{B20AF670-62BE-C08E-F0ED-6EF93ACBFA72}"/>
              </a:ext>
            </a:extLst>
          </p:cNvPr>
          <p:cNvSpPr>
            <a:spLocks noGrp="1"/>
          </p:cNvSpPr>
          <p:nvPr>
            <p:ph idx="1"/>
          </p:nvPr>
        </p:nvSpPr>
        <p:spPr/>
        <p:txBody>
          <a:bodyPr/>
          <a:lstStyle/>
          <a:p>
            <a:pPr algn="l"/>
            <a:r>
              <a:rPr lang="en-US" dirty="0">
                <a:solidFill>
                  <a:srgbClr val="000000"/>
                </a:solidFill>
                <a:latin typeface="t1-gul-regular"/>
              </a:rPr>
              <a:t>W</a:t>
            </a:r>
            <a:r>
              <a:rPr lang="en-US" sz="2800" b="0" i="0" u="none" strike="noStrike" baseline="0" dirty="0">
                <a:solidFill>
                  <a:srgbClr val="000000"/>
                </a:solidFill>
                <a:latin typeface="t1-gul-regular"/>
              </a:rPr>
              <a:t>e </a:t>
            </a:r>
            <a:r>
              <a:rPr lang="en-US" sz="2800" b="0" i="0" u="none" strike="noStrike" baseline="0" dirty="0" err="1">
                <a:solidFill>
                  <a:srgbClr val="000000"/>
                </a:solidFill>
                <a:latin typeface="t1-gul-regular"/>
              </a:rPr>
              <a:t>analyse</a:t>
            </a:r>
            <a:r>
              <a:rPr lang="en-US" sz="2800" b="0" i="0" u="none" strike="noStrike" baseline="0" dirty="0">
                <a:solidFill>
                  <a:srgbClr val="000000"/>
                </a:solidFill>
                <a:latin typeface="t1-gul-regular"/>
              </a:rPr>
              <a:t> environmental taxation among countries in the EU from two perspectives: environmental taxation revenues as a percentage of GDP and of the total taxation revenues</a:t>
            </a:r>
          </a:p>
          <a:p>
            <a:pPr algn="l"/>
            <a:r>
              <a:rPr lang="en-US" sz="800" b="0" i="0" u="none" strike="noStrike" baseline="0" dirty="0">
                <a:solidFill>
                  <a:srgbClr val="0081AD"/>
                </a:solidFill>
                <a:latin typeface="t1-gul-regular"/>
              </a:rPr>
              <a:t> </a:t>
            </a:r>
            <a:r>
              <a:rPr lang="en-US" sz="2800" b="0" i="0" u="none" strike="noStrike" baseline="0" dirty="0">
                <a:solidFill>
                  <a:srgbClr val="000000"/>
                </a:solidFill>
                <a:latin typeface="t1-gul-regular"/>
              </a:rPr>
              <a:t>We study two main categories of environmental taxation: energy and transport taxes.</a:t>
            </a:r>
            <a:endParaRPr lang="en-US" dirty="0"/>
          </a:p>
        </p:txBody>
      </p:sp>
    </p:spTree>
    <p:extLst>
      <p:ext uri="{BB962C8B-B14F-4D97-AF65-F5344CB8AC3E}">
        <p14:creationId xmlns:p14="http://schemas.microsoft.com/office/powerpoint/2010/main" val="257502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989855-AA50-4A04-7D28-6BA371DEE21D}"/>
              </a:ext>
            </a:extLst>
          </p:cNvPr>
          <p:cNvSpPr>
            <a:spLocks noGrp="1"/>
          </p:cNvSpPr>
          <p:nvPr>
            <p:ph type="title"/>
          </p:nvPr>
        </p:nvSpPr>
        <p:spPr/>
        <p:txBody>
          <a:bodyPr/>
          <a:lstStyle/>
          <a:p>
            <a:r>
              <a:rPr lang="en-US" sz="4400" b="1" i="0" u="none" strike="noStrike" baseline="0" dirty="0">
                <a:solidFill>
                  <a:srgbClr val="000000"/>
                </a:solidFill>
                <a:latin typeface="t1-gul-regular"/>
              </a:rPr>
              <a:t>GDP perspective clubs</a:t>
            </a:r>
            <a:endParaRPr lang="en-US" dirty="0"/>
          </a:p>
        </p:txBody>
      </p:sp>
      <p:sp>
        <p:nvSpPr>
          <p:cNvPr id="6" name="Content Placeholder 5">
            <a:extLst>
              <a:ext uri="{FF2B5EF4-FFF2-40B4-BE49-F238E27FC236}">
                <a16:creationId xmlns:a16="http://schemas.microsoft.com/office/drawing/2014/main" id="{27293731-B68E-6413-0D06-2E056D725ACF}"/>
              </a:ext>
            </a:extLst>
          </p:cNvPr>
          <p:cNvSpPr>
            <a:spLocks noGrp="1"/>
          </p:cNvSpPr>
          <p:nvPr>
            <p:ph idx="1"/>
          </p:nvPr>
        </p:nvSpPr>
        <p:spPr/>
        <p:txBody>
          <a:bodyPr>
            <a:normAutofit/>
          </a:bodyPr>
          <a:lstStyle/>
          <a:p>
            <a:pPr algn="l"/>
            <a:r>
              <a:rPr lang="en-US" sz="2400" b="0" i="0" u="none" strike="noStrike" baseline="0" dirty="0">
                <a:solidFill>
                  <a:srgbClr val="000000"/>
                </a:solidFill>
                <a:latin typeface="t1-gul-regular"/>
              </a:rPr>
              <a:t>The analysis of total environmental tax revenues classifies the countries into three different groups or clubs. One </a:t>
            </a:r>
            <a:r>
              <a:rPr lang="en-US" sz="2400" b="0" i="0" u="none" strike="noStrike" baseline="0" dirty="0" err="1">
                <a:solidFill>
                  <a:srgbClr val="000000"/>
                </a:solidFill>
                <a:latin typeface="t1-gul-regular"/>
              </a:rPr>
              <a:t>club,with</a:t>
            </a:r>
            <a:r>
              <a:rPr lang="en-US" sz="2400" b="0" i="0" u="none" strike="noStrike" baseline="0" dirty="0">
                <a:solidFill>
                  <a:srgbClr val="000000"/>
                </a:solidFill>
                <a:latin typeface="t1-gul-regular"/>
              </a:rPr>
              <a:t> higher taxation as percentage of GDP and an average for the past five years of 2.97 percent (</a:t>
            </a:r>
            <a:r>
              <a:rPr lang="en-US" sz="2400" b="0" i="0" u="none" strike="noStrike" baseline="0" dirty="0">
                <a:latin typeface="t1-gul-regular"/>
              </a:rPr>
              <a:t>Denmark, Slovenia, Greece, Latvia, Italy, the Netherlands, Finland, Estonia, Cyprus, Malta, Bulgaria, Hungary, Poland, Portugal, the United Kingdom, Austria and France</a:t>
            </a:r>
            <a:r>
              <a:rPr lang="en-US" sz="2400" b="0" i="0" u="none" strike="noStrike" baseline="0" dirty="0">
                <a:solidFill>
                  <a:srgbClr val="000000"/>
                </a:solidFill>
                <a:latin typeface="t1-gul-regular"/>
              </a:rPr>
              <a:t>)</a:t>
            </a:r>
          </a:p>
          <a:p>
            <a:pPr algn="l"/>
            <a:r>
              <a:rPr lang="en-US" sz="2400" b="0" i="0" u="none" strike="noStrike" baseline="0" dirty="0">
                <a:latin typeface="t1-gul-regular"/>
              </a:rPr>
              <a:t>A second club contains Romania, Belgium, Sweden and the Czech Republic; this club presents an average of 2.19 percent in the past five years. </a:t>
            </a:r>
          </a:p>
          <a:p>
            <a:pPr algn="l"/>
            <a:r>
              <a:rPr lang="en-US" sz="2400" b="0" i="0" u="none" strike="noStrike" baseline="0" dirty="0">
                <a:latin typeface="t1-gul-regular"/>
              </a:rPr>
              <a:t>The third club is formed by Lithuania, Germany, Spain, Ireland, Slovakia and Luxembourg, with a five-year average of 1.92 percent.</a:t>
            </a:r>
            <a:endParaRPr lang="en-US" sz="3600" dirty="0"/>
          </a:p>
        </p:txBody>
      </p:sp>
    </p:spTree>
    <p:extLst>
      <p:ext uri="{BB962C8B-B14F-4D97-AF65-F5344CB8AC3E}">
        <p14:creationId xmlns:p14="http://schemas.microsoft.com/office/powerpoint/2010/main" val="1572583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15DBB-6137-2AFF-9DF6-E8B436EFF8B9}"/>
              </a:ext>
            </a:extLst>
          </p:cNvPr>
          <p:cNvSpPr>
            <a:spLocks noGrp="1"/>
          </p:cNvSpPr>
          <p:nvPr>
            <p:ph type="title"/>
          </p:nvPr>
        </p:nvSpPr>
        <p:spPr/>
        <p:txBody>
          <a:bodyPr/>
          <a:lstStyle/>
          <a:p>
            <a:r>
              <a:rPr lang="en-US" sz="4400" b="0" i="0" u="none" strike="noStrike" baseline="0" dirty="0">
                <a:latin typeface="t1-gul-regular-italic"/>
              </a:rPr>
              <a:t>Taxation perspective</a:t>
            </a:r>
            <a:endParaRPr lang="en-US" dirty="0"/>
          </a:p>
        </p:txBody>
      </p:sp>
      <p:sp>
        <p:nvSpPr>
          <p:cNvPr id="3" name="Content Placeholder 2">
            <a:extLst>
              <a:ext uri="{FF2B5EF4-FFF2-40B4-BE49-F238E27FC236}">
                <a16:creationId xmlns:a16="http://schemas.microsoft.com/office/drawing/2014/main" id="{5E1F3BB1-7F28-0D45-3AAE-974AF6D0880C}"/>
              </a:ext>
            </a:extLst>
          </p:cNvPr>
          <p:cNvSpPr>
            <a:spLocks noGrp="1"/>
          </p:cNvSpPr>
          <p:nvPr>
            <p:ph idx="1"/>
          </p:nvPr>
        </p:nvSpPr>
        <p:spPr/>
        <p:txBody>
          <a:bodyPr/>
          <a:lstStyle/>
          <a:p>
            <a:pPr algn="l"/>
            <a:r>
              <a:rPr lang="en-US" sz="2800" b="0" i="0" u="none" strike="noStrike" baseline="0" dirty="0">
                <a:solidFill>
                  <a:srgbClr val="000000"/>
                </a:solidFill>
                <a:latin typeface="t1-gul-regular"/>
              </a:rPr>
              <a:t>Two clubs: the first is composed of Latvia, Slovenia, Bulgaria, Greece, Romania, Cyprus, Estonia, the Netherlands, Denmark, Malta, Italy, Poland, Ireland, Hungary and the United Kingdom. This club presents an average for the past five years of 8.64 percent</a:t>
            </a:r>
          </a:p>
          <a:p>
            <a:pPr algn="l"/>
            <a:r>
              <a:rPr lang="en-US" sz="2800" b="0" i="0" u="none" strike="noStrike" baseline="0" dirty="0">
                <a:solidFill>
                  <a:srgbClr val="000000"/>
                </a:solidFill>
                <a:latin typeface="t1-gul-regular"/>
              </a:rPr>
              <a:t>The second one, with a lower share of the total taxation in the EU and a five-year average of 5.53 percent, contains the rest of the countries. Again, Club 1 shows weak convergence. These two clubs tend to approximate until 2002, but they have been diverging since then.</a:t>
            </a:r>
            <a:endParaRPr lang="en-US" dirty="0"/>
          </a:p>
        </p:txBody>
      </p:sp>
    </p:spTree>
    <p:extLst>
      <p:ext uri="{BB962C8B-B14F-4D97-AF65-F5344CB8AC3E}">
        <p14:creationId xmlns:p14="http://schemas.microsoft.com/office/powerpoint/2010/main" val="3756060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425D3-3241-E613-CCF0-9553D67B76CC}"/>
              </a:ext>
            </a:extLst>
          </p:cNvPr>
          <p:cNvSpPr>
            <a:spLocks noGrp="1"/>
          </p:cNvSpPr>
          <p:nvPr>
            <p:ph type="title"/>
          </p:nvPr>
        </p:nvSpPr>
        <p:spPr>
          <a:xfrm>
            <a:off x="839788" y="457200"/>
            <a:ext cx="3932237" cy="682668"/>
          </a:xfrm>
        </p:spPr>
        <p:txBody>
          <a:bodyPr/>
          <a:lstStyle/>
          <a:p>
            <a:r>
              <a:rPr lang="en-US" dirty="0"/>
              <a:t>Results</a:t>
            </a:r>
          </a:p>
        </p:txBody>
      </p:sp>
      <p:pic>
        <p:nvPicPr>
          <p:cNvPr id="7" name="Content Placeholder 6">
            <a:extLst>
              <a:ext uri="{FF2B5EF4-FFF2-40B4-BE49-F238E27FC236}">
                <a16:creationId xmlns:a16="http://schemas.microsoft.com/office/drawing/2014/main" id="{7DFAD7EB-0F93-AD9D-15E3-42494FF52D9E}"/>
              </a:ext>
            </a:extLst>
          </p:cNvPr>
          <p:cNvPicPr>
            <a:picLocks noGrp="1" noChangeAspect="1"/>
          </p:cNvPicPr>
          <p:nvPr>
            <p:ph idx="1"/>
          </p:nvPr>
        </p:nvPicPr>
        <p:blipFill>
          <a:blip r:embed="rId2"/>
          <a:stretch>
            <a:fillRect/>
          </a:stretch>
        </p:blipFill>
        <p:spPr>
          <a:xfrm>
            <a:off x="5183188" y="1739700"/>
            <a:ext cx="6172200" cy="3369075"/>
          </a:xfrm>
        </p:spPr>
      </p:pic>
      <p:sp>
        <p:nvSpPr>
          <p:cNvPr id="5" name="Text Placeholder 4">
            <a:extLst>
              <a:ext uri="{FF2B5EF4-FFF2-40B4-BE49-F238E27FC236}">
                <a16:creationId xmlns:a16="http://schemas.microsoft.com/office/drawing/2014/main" id="{4A1D3879-F193-B670-4DE1-34A06D815EDC}"/>
              </a:ext>
            </a:extLst>
          </p:cNvPr>
          <p:cNvSpPr>
            <a:spLocks noGrp="1"/>
          </p:cNvSpPr>
          <p:nvPr>
            <p:ph type="body" sz="half" idx="2"/>
          </p:nvPr>
        </p:nvSpPr>
        <p:spPr>
          <a:xfrm>
            <a:off x="839788" y="1277655"/>
            <a:ext cx="3932237" cy="4591333"/>
          </a:xfrm>
        </p:spPr>
        <p:txBody>
          <a:bodyPr>
            <a:noAutofit/>
          </a:bodyPr>
          <a:lstStyle/>
          <a:p>
            <a:r>
              <a:rPr lang="en-US" sz="2400" dirty="0"/>
              <a:t>No convergence is observed</a:t>
            </a:r>
          </a:p>
          <a:p>
            <a:endParaRPr lang="en-US" sz="2400" dirty="0"/>
          </a:p>
          <a:p>
            <a:pPr algn="l"/>
            <a:r>
              <a:rPr lang="en-US" sz="2400" b="0" i="0" u="none" strike="noStrike" baseline="0" dirty="0">
                <a:latin typeface="t1-gul-regular"/>
              </a:rPr>
              <a:t>The null hypothesis of overall convergence from the GDP and tax approaches is rejected at the 5 percent significance level both for the total and the two individual sectors, with the exception of the transport as percentage of total taxation.</a:t>
            </a:r>
            <a:endParaRPr lang="en-US" sz="2400" dirty="0"/>
          </a:p>
          <a:p>
            <a:endParaRPr lang="en-US" sz="2400" dirty="0"/>
          </a:p>
        </p:txBody>
      </p:sp>
    </p:spTree>
    <p:extLst>
      <p:ext uri="{BB962C8B-B14F-4D97-AF65-F5344CB8AC3E}">
        <p14:creationId xmlns:p14="http://schemas.microsoft.com/office/powerpoint/2010/main" val="802158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33F4C0-4EFD-28F5-E084-BF31BAEC5423}"/>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26C378A3-EDD8-04D4-CFB1-B7A9945C3258}"/>
              </a:ext>
            </a:extLst>
          </p:cNvPr>
          <p:cNvSpPr>
            <a:spLocks noGrp="1"/>
          </p:cNvSpPr>
          <p:nvPr>
            <p:ph sz="half" idx="1"/>
          </p:nvPr>
        </p:nvSpPr>
        <p:spPr/>
        <p:txBody>
          <a:bodyPr/>
          <a:lstStyle/>
          <a:p>
            <a:endParaRPr lang="en-US"/>
          </a:p>
        </p:txBody>
      </p:sp>
      <p:pic>
        <p:nvPicPr>
          <p:cNvPr id="9" name="Content Placeholder 8">
            <a:extLst>
              <a:ext uri="{FF2B5EF4-FFF2-40B4-BE49-F238E27FC236}">
                <a16:creationId xmlns:a16="http://schemas.microsoft.com/office/drawing/2014/main" id="{A5D9421F-744A-9F02-D26D-BF79430745D4}"/>
              </a:ext>
            </a:extLst>
          </p:cNvPr>
          <p:cNvPicPr>
            <a:picLocks noGrp="1" noChangeAspect="1"/>
          </p:cNvPicPr>
          <p:nvPr>
            <p:ph sz="half" idx="2"/>
          </p:nvPr>
        </p:nvPicPr>
        <p:blipFill>
          <a:blip r:embed="rId2"/>
          <a:stretch>
            <a:fillRect/>
          </a:stretch>
        </p:blipFill>
        <p:spPr>
          <a:xfrm>
            <a:off x="6172200" y="2546810"/>
            <a:ext cx="5181600" cy="2908968"/>
          </a:xfrm>
        </p:spPr>
      </p:pic>
      <p:pic>
        <p:nvPicPr>
          <p:cNvPr id="11" name="Picture 10">
            <a:extLst>
              <a:ext uri="{FF2B5EF4-FFF2-40B4-BE49-F238E27FC236}">
                <a16:creationId xmlns:a16="http://schemas.microsoft.com/office/drawing/2014/main" id="{FBE5C9FE-23D7-B292-48BA-AB34BA12C235}"/>
              </a:ext>
            </a:extLst>
          </p:cNvPr>
          <p:cNvPicPr>
            <a:picLocks noChangeAspect="1"/>
          </p:cNvPicPr>
          <p:nvPr/>
        </p:nvPicPr>
        <p:blipFill>
          <a:blip r:embed="rId3"/>
          <a:stretch>
            <a:fillRect/>
          </a:stretch>
        </p:blipFill>
        <p:spPr>
          <a:xfrm>
            <a:off x="563381" y="2346222"/>
            <a:ext cx="5456419" cy="3310144"/>
          </a:xfrm>
          <a:prstGeom prst="rect">
            <a:avLst/>
          </a:prstGeom>
        </p:spPr>
      </p:pic>
    </p:spTree>
    <p:extLst>
      <p:ext uri="{BB962C8B-B14F-4D97-AF65-F5344CB8AC3E}">
        <p14:creationId xmlns:p14="http://schemas.microsoft.com/office/powerpoint/2010/main" val="973425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85721-1F4E-7CE0-118D-863EB31290C5}"/>
              </a:ext>
            </a:extLst>
          </p:cNvPr>
          <p:cNvSpPr>
            <a:spLocks noGrp="1"/>
          </p:cNvSpPr>
          <p:nvPr>
            <p:ph type="title"/>
          </p:nvPr>
        </p:nvSpPr>
        <p:spPr/>
        <p:txBody>
          <a:bodyPr/>
          <a:lstStyle/>
          <a:p>
            <a:r>
              <a:rPr lang="en-US" dirty="0"/>
              <a:t>Conclusion</a:t>
            </a:r>
          </a:p>
        </p:txBody>
      </p:sp>
      <p:sp>
        <p:nvSpPr>
          <p:cNvPr id="6" name="Content Placeholder 5">
            <a:extLst>
              <a:ext uri="{FF2B5EF4-FFF2-40B4-BE49-F238E27FC236}">
                <a16:creationId xmlns:a16="http://schemas.microsoft.com/office/drawing/2014/main" id="{E7C55675-F49A-5237-5C93-2B3AAFF20BD2}"/>
              </a:ext>
            </a:extLst>
          </p:cNvPr>
          <p:cNvSpPr>
            <a:spLocks noGrp="1"/>
          </p:cNvSpPr>
          <p:nvPr>
            <p:ph idx="1"/>
          </p:nvPr>
        </p:nvSpPr>
        <p:spPr/>
        <p:txBody>
          <a:bodyPr>
            <a:normAutofit/>
          </a:bodyPr>
          <a:lstStyle/>
          <a:p>
            <a:pPr algn="l"/>
            <a:r>
              <a:rPr lang="en-US" sz="2400" b="0" i="0" u="none" strike="noStrike" baseline="0" dirty="0">
                <a:latin typeface="Source Sans Pro" panose="020B0503030403020204" pitchFamily="34" charset="0"/>
                <a:ea typeface="Source Sans Pro" panose="020B0503030403020204" pitchFamily="34" charset="0"/>
              </a:rPr>
              <a:t>A correct design of environmental taxation and its transborder effects can make the difference between achieving a specific environmental goal or not.</a:t>
            </a:r>
          </a:p>
          <a:p>
            <a:pPr algn="l"/>
            <a:r>
              <a:rPr lang="en-US" sz="2400" b="0" i="0" u="none" strike="noStrike" baseline="0" dirty="0">
                <a:latin typeface="Source Sans Pro" panose="020B0503030403020204" pitchFamily="34" charset="0"/>
                <a:ea typeface="Source Sans Pro" panose="020B0503030403020204" pitchFamily="34" charset="0"/>
              </a:rPr>
              <a:t>The difficulties of establishing a unique tax policy in the European Union.</a:t>
            </a:r>
          </a:p>
          <a:p>
            <a:pPr algn="l"/>
            <a:r>
              <a:rPr lang="en-US" sz="2400" b="0" i="0" u="none" strike="noStrike" baseline="0" dirty="0">
                <a:latin typeface="Source Sans Pro" panose="020B0503030403020204" pitchFamily="34" charset="0"/>
                <a:ea typeface="Source Sans Pro" panose="020B0503030403020204" pitchFamily="34" charset="0"/>
              </a:rPr>
              <a:t>A common market with a common monetary policy, but not a tax one, can lead to difficulties in adjusting economic circumstances from a </a:t>
            </a:r>
            <a:r>
              <a:rPr lang="en-US" sz="2400" b="0" i="0" u="none" strike="noStrike" baseline="0" dirty="0" err="1">
                <a:latin typeface="Source Sans Pro" panose="020B0503030403020204" pitchFamily="34" charset="0"/>
                <a:ea typeface="Source Sans Pro" panose="020B0503030403020204" pitchFamily="34" charset="0"/>
              </a:rPr>
              <a:t>centralised</a:t>
            </a:r>
            <a:r>
              <a:rPr lang="en-US" sz="2400" b="0" i="0" u="none" strike="noStrike" baseline="0" dirty="0">
                <a:latin typeface="Source Sans Pro" panose="020B0503030403020204" pitchFamily="34" charset="0"/>
                <a:ea typeface="Source Sans Pro" panose="020B0503030403020204" pitchFamily="34" charset="0"/>
              </a:rPr>
              <a:t> public policy perspective. Differences in tax burdens can lead to capital leakage, tax competition and a redistribution of sources of environmental impacts among Member States, rather than reduction of them, offsetting other environmental policies in the EU.</a:t>
            </a:r>
            <a:endParaRPr lang="en-US" sz="36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27337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F07AE-D666-15A2-84F7-1A225E20E4E4}"/>
              </a:ext>
            </a:extLst>
          </p:cNvPr>
          <p:cNvSpPr>
            <a:spLocks noGrp="1"/>
          </p:cNvSpPr>
          <p:nvPr>
            <p:ph type="title"/>
          </p:nvPr>
        </p:nvSpPr>
        <p:spPr/>
        <p:txBody>
          <a:bodyPr/>
          <a:lstStyle/>
          <a:p>
            <a:r>
              <a:rPr lang="en-US" dirty="0"/>
              <a:t>Carbon tax explained</a:t>
            </a:r>
          </a:p>
        </p:txBody>
      </p:sp>
      <p:sp>
        <p:nvSpPr>
          <p:cNvPr id="3" name="Content Placeholder 2">
            <a:extLst>
              <a:ext uri="{FF2B5EF4-FFF2-40B4-BE49-F238E27FC236}">
                <a16:creationId xmlns:a16="http://schemas.microsoft.com/office/drawing/2014/main" id="{EEC48308-AE20-323E-0333-422384ADAD85}"/>
              </a:ext>
            </a:extLst>
          </p:cNvPr>
          <p:cNvSpPr>
            <a:spLocks noGrp="1"/>
          </p:cNvSpPr>
          <p:nvPr>
            <p:ph idx="1"/>
          </p:nvPr>
        </p:nvSpPr>
        <p:spPr/>
        <p:txBody>
          <a:bodyPr/>
          <a:lstStyle/>
          <a:p>
            <a:r>
              <a:rPr lang="en-US" dirty="0"/>
              <a:t> </a:t>
            </a:r>
            <a:r>
              <a:rPr lang="en-US" dirty="0">
                <a:hlinkClick r:id="rId2"/>
              </a:rPr>
              <a:t>https://www.youtube.com/watch?v=EbF4s2LF_kg</a:t>
            </a:r>
            <a:r>
              <a:rPr lang="en-US" dirty="0"/>
              <a:t> </a:t>
            </a:r>
          </a:p>
        </p:txBody>
      </p:sp>
    </p:spTree>
    <p:extLst>
      <p:ext uri="{BB962C8B-B14F-4D97-AF65-F5344CB8AC3E}">
        <p14:creationId xmlns:p14="http://schemas.microsoft.com/office/powerpoint/2010/main" val="241189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C7F8F8-64A9-7D03-21D0-C00895445AA4}"/>
              </a:ext>
            </a:extLst>
          </p:cNvPr>
          <p:cNvSpPr>
            <a:spLocks noGrp="1"/>
          </p:cNvSpPr>
          <p:nvPr>
            <p:ph type="ctrTitle"/>
          </p:nvPr>
        </p:nvSpPr>
        <p:spPr/>
        <p:txBody>
          <a:bodyPr/>
          <a:lstStyle/>
          <a:p>
            <a:r>
              <a:rPr lang="en-US" dirty="0"/>
              <a:t>Thank you! Questions?</a:t>
            </a:r>
          </a:p>
        </p:txBody>
      </p:sp>
      <p:sp>
        <p:nvSpPr>
          <p:cNvPr id="5" name="Subtitle 4">
            <a:extLst>
              <a:ext uri="{FF2B5EF4-FFF2-40B4-BE49-F238E27FC236}">
                <a16:creationId xmlns:a16="http://schemas.microsoft.com/office/drawing/2014/main" id="{CEAE9A29-9ACD-F389-FB98-B00D686FACA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15136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0B173-1BCF-F77C-4F23-816A8B4AE5F0}"/>
              </a:ext>
            </a:extLst>
          </p:cNvPr>
          <p:cNvSpPr>
            <a:spLocks noGrp="1"/>
          </p:cNvSpPr>
          <p:nvPr>
            <p:ph type="title"/>
          </p:nvPr>
        </p:nvSpPr>
        <p:spPr>
          <a:xfrm>
            <a:off x="838200" y="365126"/>
            <a:ext cx="10515600" cy="1150524"/>
          </a:xfrm>
        </p:spPr>
        <p:txBody>
          <a:bodyPr>
            <a:noAutofit/>
          </a:bodyPr>
          <a:lstStyle/>
          <a:p>
            <a:r>
              <a:rPr lang="en-US" sz="2400" dirty="0"/>
              <a:t>In 2021, EU environmental tax revenue amounted to €325.8 billion, accounting for 5.4 % of total government revenue from taxes and social contributions (TSC)</a:t>
            </a:r>
          </a:p>
        </p:txBody>
      </p:sp>
      <p:pic>
        <p:nvPicPr>
          <p:cNvPr id="1026" name="Picture 2">
            <a:extLst>
              <a:ext uri="{FF2B5EF4-FFF2-40B4-BE49-F238E27FC236}">
                <a16:creationId xmlns:a16="http://schemas.microsoft.com/office/drawing/2014/main" id="{46753AE3-A5DD-CA29-C53C-8B501389789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5989" y="1537571"/>
            <a:ext cx="9782827" cy="5037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92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03E61-A09E-DBCB-340B-6F82DE975EEC}"/>
              </a:ext>
            </a:extLst>
          </p:cNvPr>
          <p:cNvSpPr>
            <a:spLocks noGrp="1"/>
          </p:cNvSpPr>
          <p:nvPr>
            <p:ph type="title"/>
          </p:nvPr>
        </p:nvSpPr>
        <p:spPr/>
        <p:txBody>
          <a:bodyPr/>
          <a:lstStyle/>
          <a:p>
            <a:r>
              <a:rPr lang="en-US" dirty="0"/>
              <a:t>Optional video: about New Green Deal	</a:t>
            </a:r>
          </a:p>
        </p:txBody>
      </p:sp>
      <p:sp>
        <p:nvSpPr>
          <p:cNvPr id="3" name="Content Placeholder 2">
            <a:extLst>
              <a:ext uri="{FF2B5EF4-FFF2-40B4-BE49-F238E27FC236}">
                <a16:creationId xmlns:a16="http://schemas.microsoft.com/office/drawing/2014/main" id="{CAC9CB73-83FD-FB76-E212-1AF240BF85EF}"/>
              </a:ext>
            </a:extLst>
          </p:cNvPr>
          <p:cNvSpPr>
            <a:spLocks noGrp="1"/>
          </p:cNvSpPr>
          <p:nvPr>
            <p:ph idx="1"/>
          </p:nvPr>
        </p:nvSpPr>
        <p:spPr/>
        <p:txBody>
          <a:bodyPr/>
          <a:lstStyle/>
          <a:p>
            <a:r>
              <a:rPr lang="en-US" dirty="0">
                <a:hlinkClick r:id="rId2"/>
              </a:rPr>
              <a:t>https://www.youtube.com/watch?v=vAi12Ehvtpw</a:t>
            </a:r>
            <a:r>
              <a:rPr lang="en-US" dirty="0"/>
              <a:t> </a:t>
            </a:r>
          </a:p>
        </p:txBody>
      </p:sp>
    </p:spTree>
    <p:extLst>
      <p:ext uri="{BB962C8B-B14F-4D97-AF65-F5344CB8AC3E}">
        <p14:creationId xmlns:p14="http://schemas.microsoft.com/office/powerpoint/2010/main" val="542664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8F538-944F-A96A-3C8A-6E8E69491F4E}"/>
              </a:ext>
            </a:extLst>
          </p:cNvPr>
          <p:cNvSpPr>
            <a:spLocks noGrp="1"/>
          </p:cNvSpPr>
          <p:nvPr>
            <p:ph type="title"/>
          </p:nvPr>
        </p:nvSpPr>
        <p:spPr/>
        <p:txBody>
          <a:bodyPr/>
          <a:lstStyle/>
          <a:p>
            <a:r>
              <a:rPr lang="en-US" dirty="0"/>
              <a:t>Environmental tax composition</a:t>
            </a:r>
          </a:p>
        </p:txBody>
      </p:sp>
      <p:sp>
        <p:nvSpPr>
          <p:cNvPr id="3" name="Content Placeholder 2">
            <a:extLst>
              <a:ext uri="{FF2B5EF4-FFF2-40B4-BE49-F238E27FC236}">
                <a16:creationId xmlns:a16="http://schemas.microsoft.com/office/drawing/2014/main" id="{4F1765B4-D363-AE02-41E8-FE511122C402}"/>
              </a:ext>
            </a:extLst>
          </p:cNvPr>
          <p:cNvSpPr>
            <a:spLocks noGrp="1"/>
          </p:cNvSpPr>
          <p:nvPr>
            <p:ph idx="1"/>
          </p:nvPr>
        </p:nvSpPr>
        <p:spPr/>
        <p:txBody>
          <a:bodyPr>
            <a:normAutofit lnSpcReduction="10000"/>
          </a:bodyPr>
          <a:lstStyle/>
          <a:p>
            <a:r>
              <a:rPr lang="en-US" b="0" i="0" dirty="0">
                <a:solidFill>
                  <a:srgbClr val="333333"/>
                </a:solidFill>
                <a:effectLst/>
                <a:latin typeface="open_sansregular"/>
              </a:rPr>
              <a:t>Environmental tax revenue is broken down into four main categories: (</a:t>
            </a:r>
            <a:r>
              <a:rPr lang="en-US" b="0" i="0" dirty="0" err="1">
                <a:solidFill>
                  <a:srgbClr val="333333"/>
                </a:solidFill>
                <a:effectLst/>
                <a:latin typeface="open_sansregular"/>
              </a:rPr>
              <a:t>i</a:t>
            </a:r>
            <a:r>
              <a:rPr lang="en-US" b="0" i="0" dirty="0">
                <a:solidFill>
                  <a:srgbClr val="333333"/>
                </a:solidFill>
                <a:effectLst/>
                <a:latin typeface="open_sansregular"/>
              </a:rPr>
              <a:t>) energy taxes, (ii) transport taxes, (iii) pollution taxes and (iv) resource taxes.</a:t>
            </a:r>
          </a:p>
          <a:p>
            <a:r>
              <a:rPr lang="en-US" b="0" i="0" dirty="0">
                <a:solidFill>
                  <a:srgbClr val="333333"/>
                </a:solidFill>
                <a:effectLst/>
                <a:latin typeface="open_sansregular"/>
              </a:rPr>
              <a:t>Energy taxes include taxes on energy products (e.g. coal, oil products, natural gas and electricity) used for both stationary purposes and transport purposes. In 2021, the vast majority of environmental tax revenue (78.4 %) came from energy taxes. </a:t>
            </a:r>
          </a:p>
          <a:p>
            <a:r>
              <a:rPr lang="en-US" b="0" i="0" dirty="0">
                <a:solidFill>
                  <a:srgbClr val="333333"/>
                </a:solidFill>
                <a:effectLst/>
                <a:latin typeface="open_sansregular"/>
              </a:rPr>
              <a:t>Transport taxes mainly include taxes related to the ownership and use of motor vehicles. In 2021, transport taxes were the second largest source of environmental tax revenue in the EU, accounting for 18.1 % of the total.</a:t>
            </a:r>
            <a:endParaRPr lang="en-US" dirty="0"/>
          </a:p>
        </p:txBody>
      </p:sp>
    </p:spTree>
    <p:extLst>
      <p:ext uri="{BB962C8B-B14F-4D97-AF65-F5344CB8AC3E}">
        <p14:creationId xmlns:p14="http://schemas.microsoft.com/office/powerpoint/2010/main" val="190428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C08C1-96B4-2D5D-5EFD-D3F55ACE70FE}"/>
              </a:ext>
            </a:extLst>
          </p:cNvPr>
          <p:cNvSpPr>
            <a:spLocks noGrp="1"/>
          </p:cNvSpPr>
          <p:nvPr>
            <p:ph type="title"/>
          </p:nvPr>
        </p:nvSpPr>
        <p:spPr/>
        <p:txBody>
          <a:bodyPr/>
          <a:lstStyle/>
          <a:p>
            <a:r>
              <a:rPr lang="en-US" dirty="0"/>
              <a:t>Who pays environmental taxes?</a:t>
            </a:r>
          </a:p>
        </p:txBody>
      </p:sp>
      <p:pic>
        <p:nvPicPr>
          <p:cNvPr id="2050" name="Picture 2">
            <a:extLst>
              <a:ext uri="{FF2B5EF4-FFF2-40B4-BE49-F238E27FC236}">
                <a16:creationId xmlns:a16="http://schemas.microsoft.com/office/drawing/2014/main" id="{6BF31FE1-C580-8048-21AB-8D261D0FA1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8308" y="1336847"/>
            <a:ext cx="11045078" cy="5156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940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E432F-E3A7-74A2-A066-3B9A6DE012CB}"/>
              </a:ext>
            </a:extLst>
          </p:cNvPr>
          <p:cNvSpPr>
            <a:spLocks noGrp="1"/>
          </p:cNvSpPr>
          <p:nvPr>
            <p:ph type="title"/>
          </p:nvPr>
        </p:nvSpPr>
        <p:spPr/>
        <p:txBody>
          <a:bodyPr/>
          <a:lstStyle/>
          <a:p>
            <a:endParaRPr lang="en-US"/>
          </a:p>
        </p:txBody>
      </p:sp>
      <p:pic>
        <p:nvPicPr>
          <p:cNvPr id="3074" name="Picture 2">
            <a:extLst>
              <a:ext uri="{FF2B5EF4-FFF2-40B4-BE49-F238E27FC236}">
                <a16:creationId xmlns:a16="http://schemas.microsoft.com/office/drawing/2014/main" id="{D6EFA40F-7978-5C81-E5C7-0244CB7AD6C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41118" y="1690688"/>
            <a:ext cx="8126828" cy="4429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213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E5926-4C28-A1A4-628F-3D2063E5918C}"/>
              </a:ext>
            </a:extLst>
          </p:cNvPr>
          <p:cNvSpPr>
            <a:spLocks noGrp="1"/>
          </p:cNvSpPr>
          <p:nvPr>
            <p:ph type="title"/>
          </p:nvPr>
        </p:nvSpPr>
        <p:spPr>
          <a:xfrm>
            <a:off x="838200" y="365125"/>
            <a:ext cx="10515600" cy="611905"/>
          </a:xfrm>
        </p:spPr>
        <p:txBody>
          <a:bodyPr>
            <a:normAutofit fontScale="90000"/>
          </a:bodyPr>
          <a:lstStyle/>
          <a:p>
            <a:r>
              <a:rPr lang="en-US" b="0" i="0" dirty="0">
                <a:solidFill>
                  <a:srgbClr val="0651C1"/>
                </a:solidFill>
                <a:effectLst/>
                <a:latin typeface="roboto_condensedregular"/>
              </a:rPr>
              <a:t>Environmental taxes by payer</a:t>
            </a:r>
            <a:endParaRPr lang="en-US" dirty="0"/>
          </a:p>
        </p:txBody>
      </p:sp>
      <p:pic>
        <p:nvPicPr>
          <p:cNvPr id="4098" name="Picture 2">
            <a:extLst>
              <a:ext uri="{FF2B5EF4-FFF2-40B4-BE49-F238E27FC236}">
                <a16:creationId xmlns:a16="http://schemas.microsoft.com/office/drawing/2014/main" id="{1FAD579D-9F8B-140E-DE7E-F069F1F8A4F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3775" y="1189973"/>
            <a:ext cx="10515599" cy="5455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103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78EB2284-ED65-9469-44D6-CA3505D2CE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27" b="1"/>
          <a:stretch/>
        </p:blipFill>
        <p:spPr bwMode="auto">
          <a:xfrm>
            <a:off x="1964513" y="643466"/>
            <a:ext cx="8262973"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603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7B4446-6810-1E8F-25A7-F950A6CAD7F0}"/>
              </a:ext>
            </a:extLst>
          </p:cNvPr>
          <p:cNvSpPr>
            <a:spLocks noGrp="1"/>
          </p:cNvSpPr>
          <p:nvPr>
            <p:ph type="ctrTitle"/>
          </p:nvPr>
        </p:nvSpPr>
        <p:spPr/>
        <p:txBody>
          <a:bodyPr>
            <a:normAutofit fontScale="90000"/>
          </a:bodyPr>
          <a:lstStyle/>
          <a:p>
            <a:r>
              <a:rPr lang="en-US" sz="8000" b="0" i="0" u="none" strike="noStrike" baseline="0" dirty="0">
                <a:latin typeface="OpenSans-Semibold"/>
              </a:rPr>
              <a:t>Environmental taxation in Europe: What does it</a:t>
            </a:r>
            <a:br>
              <a:rPr lang="en-US" sz="8000" b="0" i="0" u="none" strike="noStrike" baseline="0" dirty="0">
                <a:latin typeface="OpenSans-Semibold"/>
              </a:rPr>
            </a:br>
            <a:r>
              <a:rPr lang="en-US" sz="8000" b="0" i="0" u="none" strike="noStrike" baseline="0" dirty="0">
                <a:latin typeface="OpenSans-Semibold"/>
              </a:rPr>
              <a:t>depend on?</a:t>
            </a:r>
            <a:endParaRPr lang="en-US" dirty="0"/>
          </a:p>
        </p:txBody>
      </p:sp>
      <p:sp>
        <p:nvSpPr>
          <p:cNvPr id="6" name="Subtitle 5">
            <a:extLst>
              <a:ext uri="{FF2B5EF4-FFF2-40B4-BE49-F238E27FC236}">
                <a16:creationId xmlns:a16="http://schemas.microsoft.com/office/drawing/2014/main" id="{E5FD218F-6C50-A757-91EE-D353DF96C308}"/>
              </a:ext>
            </a:extLst>
          </p:cNvPr>
          <p:cNvSpPr>
            <a:spLocks noGrp="1"/>
          </p:cNvSpPr>
          <p:nvPr>
            <p:ph type="subTitle" idx="1"/>
          </p:nvPr>
        </p:nvSpPr>
        <p:spPr/>
        <p:txBody>
          <a:bodyPr/>
          <a:lstStyle/>
          <a:p>
            <a:r>
              <a:rPr lang="it-IT" dirty="0">
                <a:latin typeface="OpenSans-Semibold"/>
              </a:rPr>
              <a:t>Concetta Castiglione, Davide Infante, Maria Teresa Minervini &amp; Janna</a:t>
            </a:r>
            <a:br>
              <a:rPr lang="it-IT" dirty="0">
                <a:latin typeface="OpenSans-Semibold"/>
              </a:rPr>
            </a:br>
            <a:r>
              <a:rPr lang="en-US" dirty="0">
                <a:latin typeface="OpenSans-Semibold"/>
              </a:rPr>
              <a:t>Smirnova </a:t>
            </a:r>
            <a:endParaRPr lang="en-US" dirty="0"/>
          </a:p>
        </p:txBody>
      </p:sp>
    </p:spTree>
    <p:extLst>
      <p:ext uri="{BB962C8B-B14F-4D97-AF65-F5344CB8AC3E}">
        <p14:creationId xmlns:p14="http://schemas.microsoft.com/office/powerpoint/2010/main" val="3225307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1865</Words>
  <Application>Microsoft Office PowerPoint</Application>
  <PresentationFormat>Widescreen</PresentationFormat>
  <Paragraphs>93</Paragraphs>
  <Slides>30</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FSMePro</vt:lpstr>
      <vt:lpstr>FSMePro-Bold</vt:lpstr>
      <vt:lpstr>open_sansregular</vt:lpstr>
      <vt:lpstr>OpenSans-Semibold</vt:lpstr>
      <vt:lpstr>roboto_condensedregular</vt:lpstr>
      <vt:lpstr>Source Sans Pro</vt:lpstr>
      <vt:lpstr>t1-gul-regular</vt:lpstr>
      <vt:lpstr>t1-gul-regular-italic</vt:lpstr>
      <vt:lpstr>Office Theme</vt:lpstr>
      <vt:lpstr>Instruments: Environmental Taxation</vt:lpstr>
      <vt:lpstr>An environmental tax is a tax whose tax base is a physical unit (or a proxy of it) of something that has a proven, specific negative impact on the environment and which is defined in the European System of Accounts (ESA 2010) as a tax.</vt:lpstr>
      <vt:lpstr>In 2021, EU environmental tax revenue amounted to €325.8 billion, accounting for 5.4 % of total government revenue from taxes and social contributions (TSC)</vt:lpstr>
      <vt:lpstr>Environmental tax composition</vt:lpstr>
      <vt:lpstr>Who pays environmental taxes?</vt:lpstr>
      <vt:lpstr>PowerPoint Presentation</vt:lpstr>
      <vt:lpstr>Environmental taxes by payer</vt:lpstr>
      <vt:lpstr>PowerPoint Presentation</vt:lpstr>
      <vt:lpstr>Environmental taxation in Europe: What does it depend on?</vt:lpstr>
      <vt:lpstr>Environmental tax advantages and disadvantages</vt:lpstr>
      <vt:lpstr>Aim of the paper</vt:lpstr>
      <vt:lpstr>History of environmental tax in Europe</vt:lpstr>
      <vt:lpstr>Empirical model, data and methodology</vt:lpstr>
      <vt:lpstr>Empirical model, data and methodology (2)</vt:lpstr>
      <vt:lpstr>PowerPoint Presentation</vt:lpstr>
      <vt:lpstr>Results and discussion</vt:lpstr>
      <vt:lpstr>Conclusions</vt:lpstr>
      <vt:lpstr>Conclusions (2)</vt:lpstr>
      <vt:lpstr>Environmental taxation in the European Union: Are there common trends? Francisco J. Delgado Jaume Freire-González Maria J. Presno, 2022 </vt:lpstr>
      <vt:lpstr>Evolution of environmental taxation</vt:lpstr>
      <vt:lpstr>From 1995 to 2016 </vt:lpstr>
      <vt:lpstr>Research question</vt:lpstr>
      <vt:lpstr>GDP perspective clubs</vt:lpstr>
      <vt:lpstr>Taxation perspective</vt:lpstr>
      <vt:lpstr>Results</vt:lpstr>
      <vt:lpstr>PowerPoint Presentation</vt:lpstr>
      <vt:lpstr>Conclusion</vt:lpstr>
      <vt:lpstr>Carbon tax explained</vt:lpstr>
      <vt:lpstr>Thank you! Questions?</vt:lpstr>
      <vt:lpstr>Optional video: about New Green Deal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Instruments: Environmental Taxation Emission Trading Scheme</dc:title>
  <dc:creator>Rahat Sabyrbekov</dc:creator>
  <cp:lastModifiedBy>Rahat Sabyrbekov</cp:lastModifiedBy>
  <cp:revision>24</cp:revision>
  <dcterms:created xsi:type="dcterms:W3CDTF">2023-05-02T06:52:40Z</dcterms:created>
  <dcterms:modified xsi:type="dcterms:W3CDTF">2023-05-12T02:17:18Z</dcterms:modified>
</cp:coreProperties>
</file>