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6" r:id="rId3"/>
    <p:sldId id="277" r:id="rId4"/>
    <p:sldId id="278" r:id="rId5"/>
    <p:sldId id="280" r:id="rId6"/>
    <p:sldId id="281" r:id="rId7"/>
    <p:sldId id="282" r:id="rId8"/>
    <p:sldId id="259" r:id="rId9"/>
    <p:sldId id="263" r:id="rId10"/>
    <p:sldId id="261" r:id="rId11"/>
    <p:sldId id="267" r:id="rId12"/>
    <p:sldId id="268" r:id="rId13"/>
    <p:sldId id="271" r:id="rId14"/>
    <p:sldId id="272" r:id="rId15"/>
    <p:sldId id="274" r:id="rId16"/>
    <p:sldId id="283" r:id="rId17"/>
    <p:sldId id="27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E6D9516-E23F-42B6-A450-981F8023B6A9}">
          <p14:sldIdLst/>
        </p14:section>
        <p14:section name="Abschnitt ohne Titel" id="{B33D6C56-0E1F-4AD6-B56F-1B9FA546AAC9}">
          <p14:sldIdLst>
            <p14:sldId id="275"/>
            <p14:sldId id="276"/>
            <p14:sldId id="277"/>
            <p14:sldId id="278"/>
            <p14:sldId id="280"/>
            <p14:sldId id="281"/>
            <p14:sldId id="282"/>
            <p14:sldId id="259"/>
            <p14:sldId id="263"/>
            <p14:sldId id="261"/>
            <p14:sldId id="267"/>
            <p14:sldId id="268"/>
            <p14:sldId id="271"/>
            <p14:sldId id="272"/>
            <p14:sldId id="274"/>
            <p14:sldId id="283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mDflu93JFX3lMh" initials="E" lastIdx="2" clrIdx="0">
    <p:extLst>
      <p:ext uri="{19B8F6BF-5375-455C-9EA6-DF929625EA0E}">
        <p15:presenceInfo xmlns:p15="http://schemas.microsoft.com/office/powerpoint/2012/main" userId="EDmDflu93JFX3lM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" panose="020F0502020204030203" pitchFamily="34" charset="0"/>
              </a:defRPr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" panose="020F0502020204030203" pitchFamily="34" charset="0"/>
              </a:defRPr>
            </a:lvl1pPr>
          </a:lstStyle>
          <a:p>
            <a:fld id="{92310967-9310-BA4C-8648-4DFD51297D44}" type="datetimeFigureOut">
              <a:rPr lang="en-DE" smtClean="0"/>
              <a:pPr/>
              <a:t>11/26/2020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" panose="020F0502020204030203" pitchFamily="34" charset="0"/>
              </a:defRPr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" panose="020F0502020204030203" pitchFamily="34" charset="0"/>
              </a:defRPr>
            </a:lvl1pPr>
          </a:lstStyle>
          <a:p>
            <a:fld id="{BB7F9116-B0B8-EF4C-B884-48C0E1F43F4A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099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25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9B2DE-1527-43FE-A2F3-58624AF6B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E569BC-7A2F-4B11-9311-9ED4B0B78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D8C43F-506A-4402-88BF-073C95DE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C4AE-5618-4D22-89F3-65809A3D773C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ECD315-E608-4F18-AB06-FF209DEE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CF61CF-8FD2-4C82-9108-A621B8DA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36FA-1953-4F81-B142-5719CC7CD0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05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5A6AB-5770-483A-8C78-C7629E88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E3E918-0E83-49BE-B319-87A037209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0FF776-E762-4A0E-886B-452A22EC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C4AE-5618-4D22-89F3-65809A3D773C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76CBC6-8DB2-41B8-B914-45E36C25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78F1A-E680-45EE-AB1E-CD644412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36FA-1953-4F81-B142-5719CC7CD0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91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12C6416-41F3-4852-BBB6-70CD7FA08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67B001-0989-416B-9E2D-30920DDCF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C00CF1-181A-4877-B308-9A13A542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C4AE-5618-4D22-89F3-65809A3D773C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3750DF-01AA-48B5-936E-AAF88786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DE79EA-9EC0-473D-BF46-844FDD2F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36FA-1953-4F81-B142-5719CC7CD0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87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EE457-E5D8-450E-B1EB-EE6FACB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BEE59E-34FE-4729-BF0B-AB43459F4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B13FF1-B04B-4C1C-B03D-822FA025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C4AE-5618-4D22-89F3-65809A3D773C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A73EDC-8D19-45F2-8DD4-7B66BD87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A750F4-F6E6-46EB-B4A1-001C7A3F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36FA-1953-4F81-B142-5719CC7CD0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18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76A7E-E703-4ADA-BA78-4B2BEF21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661EC6-2E1C-4586-9232-D11F974F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7536D6-D6A9-49E7-8D6C-DA40C9F0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C4AE-5618-4D22-89F3-65809A3D773C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85E329-9C3B-4BA6-9B67-55FD892E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9D92A-86E8-4B2C-83C0-C5F7AAF9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36FA-1953-4F81-B142-5719CC7CD0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33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059EB-B146-492A-9826-1C16DF59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3F5985-5AF4-43D2-B021-EC6462E9B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C23249-8A2F-483E-8F85-7570C6D25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5AEB2C-ED06-4743-8858-2FB2BF4A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C4AE-5618-4D22-89F3-65809A3D773C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5781BF-6495-4964-AFEE-53247AE3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C2869A-4637-448B-8502-9508B1F8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36FA-1953-4F81-B142-5719CC7CD0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3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98CC2-7D1F-45CC-AEE9-E8D2A787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31B2F2-1F45-4F25-9571-D34630975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D2B497-45A4-4E66-8E4E-275CD9135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E11979-B4D7-412D-B1D4-22D04C246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C37EA2-BA08-45AA-AB08-5C7869DDE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016F86-00AA-4514-AE8C-F0E1CC92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C4AE-5618-4D22-89F3-65809A3D773C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F19553-4B67-47FE-9387-FFAE9D13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6C777EE-B125-445B-93DE-4C14F61D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36FA-1953-4F81-B142-5719CC7CD0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08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AD8C3-00B3-4646-9FEC-4DB298EA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F383A4-F2B7-4777-8718-54800DFA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C4AE-5618-4D22-89F3-65809A3D773C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5A6F22-0C3B-45F0-BA58-66F6C1EF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231CC2-2FCD-4A08-8B86-93CF6E71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36FA-1953-4F81-B142-5719CC7CD0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C34729F-5A2C-4616-A0EF-5004915B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C4AE-5618-4D22-89F3-65809A3D773C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A4C1BD-9EA8-49C5-A6C3-16181269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1012EC-ADB6-4598-92DA-12975356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36FA-1953-4F81-B142-5719CC7CD0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13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48D35-FBDF-43C3-9BA4-7535B73E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5603C5-9B6F-401C-9109-0FB1AF11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D7F5-3E7D-48F5-BC68-4F033F9BC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956245-CF2C-4697-A57F-4C4572A1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C4AE-5618-4D22-89F3-65809A3D773C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22C5BB-6C62-4720-8EA4-1A16580F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975634-C6EB-406B-A629-80C8951E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36FA-1953-4F81-B142-5719CC7CD0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7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EAF7F-4741-43EA-99E6-88FF4676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4C6366-1DA3-4794-A6B3-EBC500981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F02426-A18A-4A3E-9A9A-B679AFF75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026BBB-D021-42CD-91D1-C8F5F218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C4AE-5618-4D22-89F3-65809A3D773C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54CAA0-4DF0-4397-94A7-9BABDAAA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A68F61-218D-4B24-8F52-C03DE31F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36FA-1953-4F81-B142-5719CC7CD0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82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FCA561-1771-4432-BF40-9F169479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4900AF-6408-4C1D-960E-32C7A772F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246F27-28C3-4D6A-B918-D931911B4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205BC4AE-5618-4D22-89F3-65809A3D773C}" type="datetimeFigureOut">
              <a:rPr lang="de-DE" smtClean="0"/>
              <a:pPr/>
              <a:t>26.11.2020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28AD84-2238-44FA-8446-8D29EC295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B7C6BD-3EA4-463D-AB9F-171D14BC3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E35C36FA-1953-4F81-B142-5719CC7CD00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443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withcoron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263567" y="1438592"/>
            <a:ext cx="9664861" cy="266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2520"/>
            </a:pPr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  <a:t>Social Impact of COVID-19 Worldwide and in Kyrgyzstan:</a:t>
            </a:r>
            <a:b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</a:br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  <a:t>Findings from the Life with Corona Study</a:t>
            </a:r>
            <a:b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</a:br>
            <a:br>
              <a:rPr lang="en-GB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</a:b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  <a:t>Tilman Brück, Damir Esenaliev, Hanna Freudenreich</a:t>
            </a:r>
            <a:b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</a:b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  <a:t>and the whole Life with Corona Study team</a:t>
            </a:r>
            <a:endParaRPr sz="252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Secular One"/>
            </a:endParaRPr>
          </a:p>
        </p:txBody>
      </p:sp>
      <p:sp>
        <p:nvSpPr>
          <p:cNvPr id="3" name="Google Shape;88;p13">
            <a:extLst>
              <a:ext uri="{FF2B5EF4-FFF2-40B4-BE49-F238E27FC236}">
                <a16:creationId xmlns:a16="http://schemas.microsoft.com/office/drawing/2014/main" id="{9FE08CEE-4CCA-3543-920B-A4B92D24ED6F}"/>
              </a:ext>
            </a:extLst>
          </p:cNvPr>
          <p:cNvSpPr txBox="1">
            <a:spLocks/>
          </p:cNvSpPr>
          <p:nvPr/>
        </p:nvSpPr>
        <p:spPr>
          <a:xfrm>
            <a:off x="1263568" y="4824091"/>
            <a:ext cx="9664861" cy="12801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520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  <a:t>Online Conference 'The COVID-19 Crisis and its Impact on Post-Soviet Central Asia’</a:t>
            </a:r>
            <a:b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</a:b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  <a:t>19 November 2020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520"/>
            </a:pPr>
            <a:endParaRPr lang="en-GB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Secular One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520"/>
            </a:pPr>
            <a:r>
              <a:rPr lang="en-GB" sz="252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  <a:hlinkClick r:id="rId3"/>
              </a:rPr>
              <a:t>https://lifewithcorona.org</a:t>
            </a:r>
            <a:r>
              <a:rPr lang="en-GB" sz="252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  <a:t>    @</a:t>
            </a:r>
            <a:r>
              <a:rPr lang="en-GB" sz="252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ecular One"/>
              </a:rPr>
              <a:t>LwC_survey</a:t>
            </a:r>
            <a:endParaRPr lang="en-GB" sz="252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Secular One"/>
            </a:endParaRPr>
          </a:p>
        </p:txBody>
      </p:sp>
      <p:pic>
        <p:nvPicPr>
          <p:cNvPr id="1026" name="Picture 2" descr="Life With Corona">
            <a:extLst>
              <a:ext uri="{FF2B5EF4-FFF2-40B4-BE49-F238E27FC236}">
                <a16:creationId xmlns:a16="http://schemas.microsoft.com/office/drawing/2014/main" id="{116676AC-9017-8E49-B036-CEDD9C4E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730" y="267187"/>
            <a:ext cx="1967115" cy="9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5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A22B0-CD4C-4D34-B648-34075F7C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2"/>
            <a:ext cx="10515600" cy="1285526"/>
          </a:xfrm>
        </p:spPr>
        <p:txBody>
          <a:bodyPr>
            <a:normAutofit/>
          </a:bodyPr>
          <a:lstStyle/>
          <a:p>
            <a:r>
              <a:rPr lang="en-US" sz="3200" b="1" dirty="0"/>
              <a:t>Finding 2: </a:t>
            </a:r>
            <a:r>
              <a:rPr lang="en-US" sz="3200" dirty="0"/>
              <a:t>In Kyrgyzstan, household tension does not vary by household size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48305-06D3-451B-8C61-29DA77A0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78" y="1213508"/>
            <a:ext cx="8654124" cy="5636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E56DA6-43EA-6E46-84FA-64D22F46565F}"/>
              </a:ext>
            </a:extLst>
          </p:cNvPr>
          <p:cNvSpPr txBox="1"/>
          <p:nvPr/>
        </p:nvSpPr>
        <p:spPr>
          <a:xfrm>
            <a:off x="1622113" y="1464899"/>
            <a:ext cx="73486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Within-household tensions by household size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877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110F0-AB92-441F-9973-55E769EF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08"/>
            <a:ext cx="10515600" cy="1152534"/>
          </a:xfrm>
        </p:spPr>
        <p:txBody>
          <a:bodyPr>
            <a:normAutofit/>
          </a:bodyPr>
          <a:lstStyle/>
          <a:p>
            <a:r>
              <a:rPr lang="en-US" sz="3200" b="1" dirty="0"/>
              <a:t>Finding 3: </a:t>
            </a:r>
            <a:r>
              <a:rPr lang="en-US" sz="3200" dirty="0"/>
              <a:t>People in Kyrgyzstan are more worried about their health than people in other countries</a:t>
            </a: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2CFC1D-49B1-4C57-9604-7310152C2E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921" y="1187789"/>
            <a:ext cx="7564391" cy="57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E2701-9FA5-4B88-91D4-16F500BE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036212"/>
          </a:xfrm>
        </p:spPr>
        <p:txBody>
          <a:bodyPr>
            <a:normAutofit/>
          </a:bodyPr>
          <a:lstStyle/>
          <a:p>
            <a:r>
              <a:rPr lang="en-US" sz="3200" b="1" dirty="0"/>
              <a:t>Finding 3: </a:t>
            </a:r>
            <a:r>
              <a:rPr lang="en-US" sz="3200" dirty="0"/>
              <a:t>But older people are less stressed, both in Kyrgyzstan and elsewhere</a:t>
            </a: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F2CCA0-4E6A-4CFF-90F3-DEE53BC45C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936" y="1170878"/>
            <a:ext cx="7253527" cy="57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6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2A548-B0A9-43CE-8026-8578A67F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141"/>
            <a:ext cx="10515600" cy="985493"/>
          </a:xfrm>
        </p:spPr>
        <p:txBody>
          <a:bodyPr>
            <a:noAutofit/>
          </a:bodyPr>
          <a:lstStyle/>
          <a:p>
            <a:r>
              <a:rPr lang="en-US" sz="3200" b="1" dirty="0"/>
              <a:t>Finding 4: </a:t>
            </a:r>
            <a:r>
              <a:rPr lang="en-US" sz="3200" dirty="0"/>
              <a:t>Support for countermeasures in Kyrgyzstan is lower than in other countries</a:t>
            </a: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843CF5-CA85-47ED-ABB3-8737A47D99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873" y="1148575"/>
            <a:ext cx="8266959" cy="57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8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158A1-5247-4467-944D-3EB75CA0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3" y="43425"/>
            <a:ext cx="10515600" cy="1216663"/>
          </a:xfrm>
        </p:spPr>
        <p:txBody>
          <a:bodyPr>
            <a:normAutofit/>
          </a:bodyPr>
          <a:lstStyle/>
          <a:p>
            <a:r>
              <a:rPr lang="en-US" sz="3200" b="1" dirty="0"/>
              <a:t>Finding 5: </a:t>
            </a:r>
            <a:r>
              <a:rPr lang="en-US" sz="3200" dirty="0"/>
              <a:t>In Kyrgyzstan, the majority of people want </a:t>
            </a:r>
            <a:r>
              <a:rPr lang="en-GB" sz="3200" dirty="0"/>
              <a:t>global access to a vaccine,</a:t>
            </a:r>
            <a:r>
              <a:rPr lang="en-US" sz="3200" dirty="0"/>
              <a:t> as elsewhere</a:t>
            </a: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A71EA5-6324-493A-B312-7CFDA36117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16" y="1160385"/>
            <a:ext cx="9259995" cy="5891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4B7385-DDF1-7948-B818-64C0D6D75DB9}"/>
              </a:ext>
            </a:extLst>
          </p:cNvPr>
          <p:cNvSpPr txBox="1"/>
          <p:nvPr/>
        </p:nvSpPr>
        <p:spPr>
          <a:xfrm>
            <a:off x="7571679" y="1965962"/>
            <a:ext cx="836341" cy="3501483"/>
          </a:xfrm>
          <a:prstGeom prst="rect">
            <a:avLst/>
          </a:prstGeom>
          <a:solidFill>
            <a:schemeClr val="accent2">
              <a:lumMod val="20000"/>
              <a:lumOff val="80000"/>
              <a:alpha val="16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B20CB-CA14-5941-A6DC-D553366D5968}"/>
              </a:ext>
            </a:extLst>
          </p:cNvPr>
          <p:cNvSpPr txBox="1"/>
          <p:nvPr/>
        </p:nvSpPr>
        <p:spPr>
          <a:xfrm>
            <a:off x="9171879" y="1950722"/>
            <a:ext cx="836341" cy="3501483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39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EFC36-DAAA-4F20-BA2E-F641E0E5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Finding 6: </a:t>
            </a:r>
            <a:r>
              <a:rPr lang="en-US" sz="3200" dirty="0"/>
              <a:t>In fact, younger people in the world are willing to pay more to stop the virus</a:t>
            </a:r>
            <a:endParaRPr lang="de-DE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DF0B21-C142-49AE-87E8-87D620DFF1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712" y="1150009"/>
            <a:ext cx="7742048" cy="58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227A-DB28-234A-AB06-985E15C6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9429" cy="839207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How Kyrgyzstan compares to other top-responded countries in the Life with Corona Survey?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55C1-04E7-7745-9EE9-CB770C89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355" y="1360448"/>
            <a:ext cx="10039018" cy="5218771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Compared to other countries, in Kyrgyzstan people undertake significantly less counter-coronavirus actions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Tension in households is higher in Kyrgyzstan than in other countries surveyed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People in Kyrgyzstan are more worried about their health than people in other countries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Support for countermeasures in Kyrgyzstan is lower than in other countries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In Kyrgyzstan, the majority of people want </a:t>
            </a:r>
            <a:r>
              <a:rPr lang="en-GB" sz="2400" dirty="0"/>
              <a:t>global access to a vaccine,</a:t>
            </a:r>
            <a:r>
              <a:rPr lang="en-US" sz="2400" dirty="0"/>
              <a:t> as elsewhere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Younger people in Kyrgyzstan are also willing to pay more to stop the virus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6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6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6615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37048D-9DC8-2A44-A240-7EE2D550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184"/>
            <a:ext cx="10515600" cy="2959331"/>
          </a:xfrm>
        </p:spPr>
        <p:txBody>
          <a:bodyPr>
            <a:normAutofit fontScale="90000"/>
          </a:bodyPr>
          <a:lstStyle/>
          <a:p>
            <a:r>
              <a:rPr lang="en-DE" dirty="0"/>
              <a:t>Please take the survey at www.lifewithcorona.org.</a:t>
            </a:r>
            <a:br>
              <a:rPr lang="en-DE" dirty="0"/>
            </a:br>
            <a:br>
              <a:rPr lang="en-DE" dirty="0"/>
            </a:br>
            <a:r>
              <a:rPr lang="en-DE" b="1" dirty="0"/>
              <a:t>Thank you!</a:t>
            </a:r>
            <a:br>
              <a:rPr lang="en-DE" dirty="0"/>
            </a:br>
            <a:endParaRPr lang="en-DE" dirty="0"/>
          </a:p>
        </p:txBody>
      </p:sp>
      <p:pic>
        <p:nvPicPr>
          <p:cNvPr id="8" name="Picture 2" descr="Life With Corona">
            <a:extLst>
              <a:ext uri="{FF2B5EF4-FFF2-40B4-BE49-F238E27FC236}">
                <a16:creationId xmlns:a16="http://schemas.microsoft.com/office/drawing/2014/main" id="{904E6EB3-D246-4E4E-A1C5-46C46080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4872" y="378382"/>
            <a:ext cx="1967115" cy="9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8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36AAC7-08F7-4C47-A08B-9E71702C9E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492"/>
            <a:ext cx="12192000" cy="6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0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073B37-288C-D34A-BBA9-A53F5C7188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798"/>
            <a:ext cx="12192000" cy="57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C77F7-5723-2A4D-AE26-8C3E3B0F94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072"/>
            <a:ext cx="12192000" cy="57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4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C5265C-C971-F842-9C40-50D83CB7D3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3" y="808146"/>
            <a:ext cx="6606322" cy="495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168431-D678-3E4D-A0A7-7CEE2A7035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059" y="850256"/>
            <a:ext cx="5238438" cy="50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9A8A5-C43F-D749-833F-23501B52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57" y="1275579"/>
            <a:ext cx="10560289" cy="46116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83CB6C2-652C-F74F-995F-4F0CE076A009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859429" cy="83920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GB" sz="3600" dirty="0"/>
              <a:t>Six Findings from Six Months from the Global Life with Corona Online Survey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B584B7-E0D3-7945-9B14-EA0A9F9D46FD}"/>
              </a:ext>
            </a:extLst>
          </p:cNvPr>
          <p:cNvSpPr txBox="1">
            <a:spLocks/>
          </p:cNvSpPr>
          <p:nvPr/>
        </p:nvSpPr>
        <p:spPr>
          <a:xfrm>
            <a:off x="838198" y="6139543"/>
            <a:ext cx="10859429" cy="5769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Source: https://</a:t>
            </a:r>
            <a:r>
              <a:rPr lang="en-GB" sz="2400" dirty="0" err="1"/>
              <a:t>lifewithcorona.org</a:t>
            </a:r>
            <a:r>
              <a:rPr lang="en-GB" sz="2400" dirty="0"/>
              <a:t>/six-months-report/</a:t>
            </a:r>
          </a:p>
        </p:txBody>
      </p:sp>
    </p:spTree>
    <p:extLst>
      <p:ext uri="{BB962C8B-B14F-4D97-AF65-F5344CB8AC3E}">
        <p14:creationId xmlns:p14="http://schemas.microsoft.com/office/powerpoint/2010/main" val="7965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227A-DB28-234A-AB06-985E15C6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9429" cy="839207"/>
          </a:xfrm>
        </p:spPr>
        <p:txBody>
          <a:bodyPr>
            <a:normAutofit/>
          </a:bodyPr>
          <a:lstStyle/>
          <a:p>
            <a:r>
              <a:rPr lang="en-GB" sz="3600" dirty="0"/>
              <a:t>Six Findings from Round 1 of Life with Corona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55C1-04E7-7745-9EE9-CB770C89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39" y="1360448"/>
            <a:ext cx="11210321" cy="5218771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600" dirty="0"/>
              <a:t>Young adults actively perform many behaviours to counter the pandemic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600" dirty="0"/>
              <a:t>Stress on families during the pandemic falls disproportionately on women who live with more than one other person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600" dirty="0"/>
              <a:t>Older people are less stressed than younger people and are less worried about current circumstances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600" dirty="0"/>
              <a:t>After the peak of COVID-related deaths, support for countermeasures drops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600" dirty="0"/>
              <a:t>Around the world, people want global access to a vaccine – only in USA do a larger proportion support special access for their own country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600" dirty="0"/>
              <a:t>Younger people are more willing to pay to stop the spread of the disease than older</a:t>
            </a:r>
          </a:p>
        </p:txBody>
      </p:sp>
    </p:spTree>
    <p:extLst>
      <p:ext uri="{BB962C8B-B14F-4D97-AF65-F5344CB8AC3E}">
        <p14:creationId xmlns:p14="http://schemas.microsoft.com/office/powerpoint/2010/main" val="222988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3A4EB-5D07-4346-A466-E05C5992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07" y="253615"/>
            <a:ext cx="11229278" cy="1028775"/>
          </a:xfrm>
        </p:spPr>
        <p:txBody>
          <a:bodyPr>
            <a:noAutofit/>
          </a:bodyPr>
          <a:lstStyle/>
          <a:p>
            <a:r>
              <a:rPr lang="en-US" sz="3200" b="1" dirty="0"/>
              <a:t>Finding 1: </a:t>
            </a:r>
            <a:r>
              <a:rPr lang="en-US" sz="3200" dirty="0"/>
              <a:t>Compared to other countries, in Kyrgyzstan people undertake significantly less counter-coronavirus actions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A3918A-AE90-488F-B9D7-A679EA2420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889" y="1328052"/>
            <a:ext cx="7782647" cy="5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2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1A196-86B0-4E6C-BB0B-087EE1C6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Finding 2: </a:t>
            </a:r>
            <a:r>
              <a:rPr lang="en-US" sz="3200" dirty="0"/>
              <a:t>Tension in households is higher in Kyrgyzstan than in other countries surveyed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65234D-F50F-4742-8EE1-8671DE520D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768" y="1326901"/>
            <a:ext cx="7986700" cy="55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8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437</Words>
  <Application>Microsoft Office PowerPoint</Application>
  <PresentationFormat>Widescreen</PresentationFormat>
  <Paragraphs>33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Lato</vt:lpstr>
      <vt:lpstr>Secular One</vt:lpstr>
      <vt:lpstr>Office</vt:lpstr>
      <vt:lpstr>Social Impact of COVID-19 Worldwide and in Kyrgyzstan: Findings from the Life with Corona Study  Tilman Brück, Damir Esenaliev, Hanna Freudenreich and the whole Life with Corona Study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Six Findings from Round 1 of Life with Corona Study </vt:lpstr>
      <vt:lpstr>Finding 1: Compared to other countries, in Kyrgyzstan people undertake significantly less counter-coronavirus actions</vt:lpstr>
      <vt:lpstr>Finding 2: Tension in households is higher in Kyrgyzstan than in other countries surveyed</vt:lpstr>
      <vt:lpstr>Finding 2: In Kyrgyzstan, household tension does not vary by household size</vt:lpstr>
      <vt:lpstr>Finding 3: People in Kyrgyzstan are more worried about their health than people in other countries</vt:lpstr>
      <vt:lpstr>Finding 3: But older people are less stressed, both in Kyrgyzstan and elsewhere</vt:lpstr>
      <vt:lpstr>Finding 4: Support for countermeasures in Kyrgyzstan is lower than in other countries</vt:lpstr>
      <vt:lpstr>Finding 5: In Kyrgyzstan, the majority of people want global access to a vaccine, as elsewhere</vt:lpstr>
      <vt:lpstr>Finding 6: In fact, younger people in the world are willing to pay more to stop the virus</vt:lpstr>
      <vt:lpstr>How Kyrgyzstan compares to other top-responded countries in the Life with Corona Survey? </vt:lpstr>
      <vt:lpstr>Please take the survey at www.lifewithcorona.org.  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EDmDflu93JFX3lMh</dc:creator>
  <cp:lastModifiedBy>Victoria</cp:lastModifiedBy>
  <cp:revision>28</cp:revision>
  <cp:lastPrinted>2020-10-28T20:58:31Z</cp:lastPrinted>
  <dcterms:created xsi:type="dcterms:W3CDTF">2020-10-27T10:55:36Z</dcterms:created>
  <dcterms:modified xsi:type="dcterms:W3CDTF">2020-11-26T05:00:56Z</dcterms:modified>
</cp:coreProperties>
</file>